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17"/>
  </p:notesMasterIdLst>
  <p:handoutMasterIdLst>
    <p:handoutMasterId r:id="rId18"/>
  </p:handoutMasterIdLst>
  <p:sldIdLst>
    <p:sldId id="256" r:id="rId2"/>
    <p:sldId id="257" r:id="rId3"/>
    <p:sldId id="258" r:id="rId4"/>
    <p:sldId id="259" r:id="rId5"/>
    <p:sldId id="260" r:id="rId6"/>
    <p:sldId id="263" r:id="rId7"/>
    <p:sldId id="261" r:id="rId8"/>
    <p:sldId id="264" r:id="rId9"/>
    <p:sldId id="265" r:id="rId10"/>
    <p:sldId id="266" r:id="rId11"/>
    <p:sldId id="267" r:id="rId12"/>
    <p:sldId id="268" r:id="rId13"/>
    <p:sldId id="269" r:id="rId14"/>
    <p:sldId id="270" r:id="rId15"/>
    <p:sldId id="271" r:id="rId16"/>
  </p:sldIdLst>
  <p:sldSz cx="9144000" cy="6858000" type="screen4x3"/>
  <p:notesSz cx="6888163" cy="10020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72709"/>
    <a:srgbClr val="E0E8EE"/>
    <a:srgbClr val="E8EEF8"/>
    <a:srgbClr val="E2E9F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34587" autoAdjust="0"/>
    <p:restoredTop sz="94603" autoAdjust="0"/>
  </p:normalViewPr>
  <p:slideViewPr>
    <p:cSldViewPr snapToGrid="0">
      <p:cViewPr varScale="1">
        <p:scale>
          <a:sx n="127" d="100"/>
          <a:sy n="127" d="100"/>
        </p:scale>
        <p:origin x="-570" y="-90"/>
      </p:cViewPr>
      <p:guideLst>
        <p:guide orient="horz" pos="2160"/>
        <p:guide pos="2880"/>
      </p:guideLst>
    </p:cSldViewPr>
  </p:slideViewPr>
  <p:outlineViewPr>
    <p:cViewPr>
      <p:scale>
        <a:sx n="33" d="100"/>
        <a:sy n="33" d="100"/>
      </p:scale>
      <p:origin x="0" y="8700"/>
    </p:cViewPr>
  </p:outlineViewPr>
  <p:notesTextViewPr>
    <p:cViewPr>
      <p:scale>
        <a:sx n="100" d="100"/>
        <a:sy n="100" d="100"/>
      </p:scale>
      <p:origin x="0" y="0"/>
    </p:cViewPr>
  </p:notesTextViewPr>
  <p:gridSpacing cx="36868100" cy="3686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n-US" dirty="0"/>
          </a:p>
        </p:txBody>
      </p:sp>
      <p:sp>
        <p:nvSpPr>
          <p:cNvPr id="3" name="Date Placeholder 2"/>
          <p:cNvSpPr>
            <a:spLocks noGrp="1"/>
          </p:cNvSpPr>
          <p:nvPr>
            <p:ph type="dt" sz="quarter" idx="1"/>
          </p:nvPr>
        </p:nvSpPr>
        <p:spPr>
          <a:xfrm>
            <a:off x="3901698" y="0"/>
            <a:ext cx="2984871" cy="501015"/>
          </a:xfrm>
          <a:prstGeom prst="rect">
            <a:avLst/>
          </a:prstGeom>
        </p:spPr>
        <p:txBody>
          <a:bodyPr vert="horz" lIns="96616" tIns="48308" rIns="96616" bIns="48308" rtlCol="0"/>
          <a:lstStyle>
            <a:lvl1pPr algn="r">
              <a:defRPr sz="1300"/>
            </a:lvl1pPr>
          </a:lstStyle>
          <a:p>
            <a:fld id="{2213A377-CB08-441B-8A16-22AF34F90CC8}" type="datetimeFigureOut">
              <a:rPr lang="en-US" smtClean="0"/>
              <a:pPr/>
              <a:t>5/21/2012</a:t>
            </a:fld>
            <a:endParaRPr lang="en-US" dirty="0"/>
          </a:p>
        </p:txBody>
      </p:sp>
      <p:sp>
        <p:nvSpPr>
          <p:cNvPr id="4" name="Footer Placeholder 3"/>
          <p:cNvSpPr>
            <a:spLocks noGrp="1"/>
          </p:cNvSpPr>
          <p:nvPr>
            <p:ph type="ftr" sz="quarter" idx="2"/>
          </p:nvPr>
        </p:nvSpPr>
        <p:spPr>
          <a:xfrm>
            <a:off x="0" y="9517546"/>
            <a:ext cx="2984871" cy="501015"/>
          </a:xfrm>
          <a:prstGeom prst="rect">
            <a:avLst/>
          </a:prstGeom>
        </p:spPr>
        <p:txBody>
          <a:bodyPr vert="horz" lIns="96616" tIns="48308" rIns="96616" bIns="48308" rtlCol="0" anchor="b"/>
          <a:lstStyle>
            <a:lvl1pPr algn="l">
              <a:defRPr sz="1300"/>
            </a:lvl1pPr>
          </a:lstStyle>
          <a:p>
            <a:endParaRPr lang="en-US" dirty="0"/>
          </a:p>
        </p:txBody>
      </p:sp>
      <p:sp>
        <p:nvSpPr>
          <p:cNvPr id="5" name="Slide Number Placeholder 4"/>
          <p:cNvSpPr>
            <a:spLocks noGrp="1"/>
          </p:cNvSpPr>
          <p:nvPr>
            <p:ph type="sldNum" sz="quarter" idx="3"/>
          </p:nvPr>
        </p:nvSpPr>
        <p:spPr>
          <a:xfrm>
            <a:off x="3901698" y="9517546"/>
            <a:ext cx="2984871" cy="501015"/>
          </a:xfrm>
          <a:prstGeom prst="rect">
            <a:avLst/>
          </a:prstGeom>
        </p:spPr>
        <p:txBody>
          <a:bodyPr vert="horz" lIns="96616" tIns="48308" rIns="96616" bIns="48308" rtlCol="0" anchor="b"/>
          <a:lstStyle>
            <a:lvl1pPr algn="r">
              <a:defRPr sz="1300"/>
            </a:lvl1pPr>
          </a:lstStyle>
          <a:p>
            <a:fld id="{B4CE3314-AC9B-4B47-A6BA-EBD135D59705}" type="slidenum">
              <a:rPr lang="en-US" smtClean="0"/>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n-US" dirty="0"/>
          </a:p>
        </p:txBody>
      </p:sp>
      <p:sp>
        <p:nvSpPr>
          <p:cNvPr id="3" name="Date Placeholder 2"/>
          <p:cNvSpPr>
            <a:spLocks noGrp="1"/>
          </p:cNvSpPr>
          <p:nvPr>
            <p:ph type="dt" idx="1"/>
          </p:nvPr>
        </p:nvSpPr>
        <p:spPr>
          <a:xfrm>
            <a:off x="3901698" y="0"/>
            <a:ext cx="2984871" cy="501015"/>
          </a:xfrm>
          <a:prstGeom prst="rect">
            <a:avLst/>
          </a:prstGeom>
        </p:spPr>
        <p:txBody>
          <a:bodyPr vert="horz" lIns="96616" tIns="48308" rIns="96616" bIns="48308" rtlCol="0"/>
          <a:lstStyle>
            <a:lvl1pPr algn="r">
              <a:defRPr sz="1300"/>
            </a:lvl1pPr>
          </a:lstStyle>
          <a:p>
            <a:fld id="{1BEA1D32-C646-477A-A9F6-FB9C1EEF8D3E}" type="datetimeFigureOut">
              <a:rPr lang="en-US" smtClean="0"/>
              <a:pPr/>
              <a:t>5/21/2012</a:t>
            </a:fld>
            <a:endParaRPr lang="en-US" dirty="0"/>
          </a:p>
        </p:txBody>
      </p:sp>
      <p:sp>
        <p:nvSpPr>
          <p:cNvPr id="4" name="Slide Image Placeholder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6616" tIns="48308" rIns="96616" bIns="48308" rtlCol="0" anchor="ctr"/>
          <a:lstStyle/>
          <a:p>
            <a:endParaRPr lang="en-US" dirty="0"/>
          </a:p>
        </p:txBody>
      </p:sp>
      <p:sp>
        <p:nvSpPr>
          <p:cNvPr id="5" name="Notes Placeholder 4"/>
          <p:cNvSpPr>
            <a:spLocks noGrp="1"/>
          </p:cNvSpPr>
          <p:nvPr>
            <p:ph type="body" sz="quarter" idx="3"/>
          </p:nvPr>
        </p:nvSpPr>
        <p:spPr>
          <a:xfrm>
            <a:off x="688817" y="4759643"/>
            <a:ext cx="5510530" cy="4509135"/>
          </a:xfrm>
          <a:prstGeom prst="rect">
            <a:avLst/>
          </a:prstGeom>
        </p:spPr>
        <p:txBody>
          <a:bodyPr vert="horz" lIns="96616" tIns="48308" rIns="96616" bIns="4830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517546"/>
            <a:ext cx="2984871" cy="501015"/>
          </a:xfrm>
          <a:prstGeom prst="rect">
            <a:avLst/>
          </a:prstGeom>
        </p:spPr>
        <p:txBody>
          <a:bodyPr vert="horz" lIns="96616" tIns="48308" rIns="96616" bIns="48308" rtlCol="0" anchor="b"/>
          <a:lstStyle>
            <a:lvl1pPr algn="l">
              <a:defRPr sz="1300"/>
            </a:lvl1pPr>
          </a:lstStyle>
          <a:p>
            <a:endParaRPr lang="en-US" dirty="0"/>
          </a:p>
        </p:txBody>
      </p:sp>
      <p:sp>
        <p:nvSpPr>
          <p:cNvPr id="7" name="Slide Number Placeholder 6"/>
          <p:cNvSpPr>
            <a:spLocks noGrp="1"/>
          </p:cNvSpPr>
          <p:nvPr>
            <p:ph type="sldNum" sz="quarter" idx="5"/>
          </p:nvPr>
        </p:nvSpPr>
        <p:spPr>
          <a:xfrm>
            <a:off x="3901698" y="9517546"/>
            <a:ext cx="2984871" cy="501015"/>
          </a:xfrm>
          <a:prstGeom prst="rect">
            <a:avLst/>
          </a:prstGeom>
        </p:spPr>
        <p:txBody>
          <a:bodyPr vert="horz" lIns="96616" tIns="48308" rIns="96616" bIns="48308" rtlCol="0" anchor="b"/>
          <a:lstStyle>
            <a:lvl1pPr algn="r">
              <a:defRPr sz="1300"/>
            </a:lvl1pPr>
          </a:lstStyle>
          <a:p>
            <a:fld id="{CCC816A9-23B1-4A0F-A580-159EBAAB75BA}" type="slidenum">
              <a:rPr lang="en-US" smtClean="0"/>
              <a:pPr/>
              <a:t>‹#›</a:t>
            </a:fld>
            <a:endParaRPr lang="en-US" dirty="0"/>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pt-BR" dirty="0" smtClean="0"/>
              <a:t>smaller font</a:t>
            </a:r>
          </a:p>
          <a:p>
            <a:endParaRPr lang="en-US" dirty="0"/>
          </a:p>
        </p:txBody>
      </p:sp>
      <p:sp>
        <p:nvSpPr>
          <p:cNvPr id="4" name="Slide Number Placeholder 3"/>
          <p:cNvSpPr>
            <a:spLocks noGrp="1"/>
          </p:cNvSpPr>
          <p:nvPr>
            <p:ph type="sldNum" sz="quarter" idx="10"/>
          </p:nvPr>
        </p:nvSpPr>
        <p:spPr/>
        <p:txBody>
          <a:bodyPr/>
          <a:lstStyle/>
          <a:p>
            <a:fld id="{CCC816A9-23B1-4A0F-A580-159EBAAB75BA}"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CC816A9-23B1-4A0F-A580-159EBAAB75BA}" type="slidenum">
              <a:rPr lang="en-US" smtClean="0"/>
              <a:pPr/>
              <a:t>10</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CC816A9-23B1-4A0F-A580-159EBAAB75BA}" type="slidenum">
              <a:rPr lang="en-US" smtClean="0"/>
              <a:pPr/>
              <a:t>11</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CC816A9-23B1-4A0F-A580-159EBAAB75BA}" type="slidenum">
              <a:rPr lang="en-US" smtClean="0"/>
              <a:pPr/>
              <a:t>12</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CC816A9-23B1-4A0F-A580-159EBAAB75BA}" type="slidenum">
              <a:rPr lang="en-US" smtClean="0"/>
              <a:pPr/>
              <a:t>13</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CC816A9-23B1-4A0F-A580-159EBAAB75BA}" type="slidenum">
              <a:rPr lang="en-US" smtClean="0"/>
              <a:pPr/>
              <a:t>14</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CC816A9-23B1-4A0F-A580-159EBAAB75BA}" type="slidenum">
              <a:rPr lang="en-US" smtClean="0"/>
              <a:pPr/>
              <a:t>15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81471E-1BC2-4870-9B95-67AA110229BD}" type="datetime1">
              <a:rPr lang="en-US" smtClean="0"/>
              <a:pPr/>
              <a:t>5/21/2012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6E8974A-06DA-4D23-839B-536726D95BC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795B6A-380E-4426-B94D-3B544225671D}" type="datetime1">
              <a:rPr lang="en-US" smtClean="0"/>
              <a:pPr/>
              <a:t>5/21/2012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6E8974A-06DA-4D23-839B-536726D95BC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CDE131-96DA-49A6-85F0-65F69599F9E2}" type="datetime1">
              <a:rPr lang="en-US" smtClean="0"/>
              <a:pPr/>
              <a:t>5/21/2012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6E8974A-06DA-4D23-839B-536726D95BC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D784019-4777-4238-96E6-51A3A607B0A9}" type="datetime1">
              <a:rPr lang="en-US" smtClean="0"/>
              <a:pPr/>
              <a:t>5/21/2012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6E8974A-06DA-4D23-839B-536726D95BC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75F1BB4-B7B9-445E-B732-7A5D8908B982}" type="datetime1">
              <a:rPr lang="en-US" smtClean="0"/>
              <a:pPr/>
              <a:t>5/21/2012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6E8974A-06DA-4D23-839B-536726D95BC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56532E9-7A5E-4A2F-BA34-218720F19411}" type="datetime1">
              <a:rPr lang="en-US" smtClean="0"/>
              <a:pPr/>
              <a:t>5/21/2012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6E8974A-06DA-4D23-839B-536726D95BC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5CA0DD-100A-4A1C-9F78-46E316A4B5C5}" type="datetime1">
              <a:rPr lang="en-US" smtClean="0"/>
              <a:pPr/>
              <a:t>5/21/2012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6E8974A-06DA-4D23-839B-536726D95BC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EE039F-B1BE-416C-9554-6DCC24462BA3}" type="datetime1">
              <a:rPr lang="en-US" smtClean="0"/>
              <a:pPr/>
              <a:t>5/21/2012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6E8974A-06DA-4D23-839B-536726D95BC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220DE8-3F1A-4FC8-9542-53CD5EE76360}" type="datetime1">
              <a:rPr lang="en-US" smtClean="0"/>
              <a:pPr/>
              <a:t>5/21/2012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6E8974A-06DA-4D23-839B-536726D95BC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788B5A-E315-4434-B5CD-D93E95131EFC}" type="datetime1">
              <a:rPr lang="en-US" smtClean="0"/>
              <a:pPr/>
              <a:t>5/21/2012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6E8974A-06DA-4D23-839B-536726D95BC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65DE0C-32E5-43B0-84FC-1E04DCBE7904}" type="datetime1">
              <a:rPr lang="en-US" smtClean="0"/>
              <a:pPr/>
              <a:t>5/21/2012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6E8974A-06DA-4D23-839B-536726D95BC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CAC153-52EA-4498-928F-5C26A99908C6}" type="datetime1">
              <a:rPr lang="en-US" smtClean="0"/>
              <a:pPr/>
              <a:t>5/21/2012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E8974A-06DA-4D23-839B-536726D95BC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7"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98600" y="2130425"/>
            <a:ext cx="6383867" cy="1470025"/>
          </a:xfrm>
        </p:spPr>
        <p:txBody>
          <a:bodyPr>
            <a:noAutofit/>
          </a:bodyPr>
          <a:lstStyle/>
          <a:p>
            <a:r>
              <a:rPr lang="en-US" sz="2800" cap="all" dirty="0"/>
              <a:t>Modelling transformations accounting for fixed capital</a:t>
            </a:r>
            <a:r>
              <a:rPr lang="en-US" sz="2800" dirty="0"/>
              <a:t/>
            </a:r>
            <a:br>
              <a:rPr lang="en-US" sz="2800" dirty="0"/>
            </a:br>
            <a:r>
              <a:rPr lang="en-US" sz="2800" dirty="0" smtClean="0"/>
              <a:t>	</a:t>
            </a:r>
            <a:endParaRPr lang="en-US" sz="2800" dirty="0"/>
          </a:p>
        </p:txBody>
      </p:sp>
      <p:sp>
        <p:nvSpPr>
          <p:cNvPr id="3" name="Subtitle 2"/>
          <p:cNvSpPr>
            <a:spLocks noGrp="1"/>
          </p:cNvSpPr>
          <p:nvPr>
            <p:ph type="subTitle" idx="1"/>
          </p:nvPr>
        </p:nvSpPr>
        <p:spPr>
          <a:xfrm>
            <a:off x="1371600" y="3614036"/>
            <a:ext cx="6400800" cy="2062103"/>
          </a:xfrm>
        </p:spPr>
        <p:txBody>
          <a:bodyPr wrap="square">
            <a:spAutoFit/>
          </a:bodyPr>
          <a:lstStyle/>
          <a:p>
            <a:r>
              <a:rPr lang="pt-BR" dirty="0" smtClean="0"/>
              <a:t>Csaba Deák</a:t>
            </a:r>
          </a:p>
          <a:p>
            <a:r>
              <a:rPr lang="pt-BR" dirty="0" smtClean="0"/>
              <a:t>São Paulo</a:t>
            </a:r>
          </a:p>
          <a:p>
            <a:endParaRPr lang="pt-BR" dirty="0" smtClean="0"/>
          </a:p>
          <a:p>
            <a:r>
              <a:rPr lang="pt-BR" sz="1600" dirty="0" smtClean="0">
                <a:solidFill>
                  <a:schemeClr val="tx1">
                    <a:lumMod val="85000"/>
                    <a:lumOff val="15000"/>
                  </a:schemeClr>
                </a:solidFill>
              </a:rPr>
              <a:t>SP, 2012 May </a:t>
            </a:r>
            <a:r>
              <a:rPr lang="pt-BR" sz="1600" dirty="0" smtClean="0">
                <a:solidFill>
                  <a:schemeClr val="tx1">
                    <a:lumMod val="85000"/>
                    <a:lumOff val="15000"/>
                  </a:schemeClr>
                </a:solidFill>
              </a:rPr>
              <a:t>21</a:t>
            </a:r>
            <a:endParaRPr lang="pt-BR" sz="1600" dirty="0" smtClean="0">
              <a:solidFill>
                <a:schemeClr val="tx1">
                  <a:lumMod val="85000"/>
                  <a:lumOff val="15000"/>
                </a:schemeClr>
              </a:solidFill>
            </a:endParaRPr>
          </a:p>
        </p:txBody>
      </p:sp>
      <p:sp>
        <p:nvSpPr>
          <p:cNvPr id="5" name="TextBox 4"/>
          <p:cNvSpPr txBox="1"/>
          <p:nvPr/>
        </p:nvSpPr>
        <p:spPr>
          <a:xfrm>
            <a:off x="2857488" y="928670"/>
            <a:ext cx="3429024" cy="954107"/>
          </a:xfrm>
          <a:prstGeom prst="rect">
            <a:avLst/>
          </a:prstGeom>
          <a:noFill/>
        </p:spPr>
        <p:txBody>
          <a:bodyPr wrap="square" rtlCol="0">
            <a:spAutoFit/>
          </a:bodyPr>
          <a:lstStyle/>
          <a:p>
            <a:pPr algn="ctr"/>
            <a:r>
              <a:rPr lang="pt-BR" sz="2800" dirty="0" smtClean="0">
                <a:solidFill>
                  <a:schemeClr val="tx1">
                    <a:lumMod val="75000"/>
                    <a:lumOff val="25000"/>
                  </a:schemeClr>
                </a:solidFill>
              </a:rPr>
              <a:t>AUM</a:t>
            </a:r>
            <a:r>
              <a:rPr lang="pt-BR" sz="2000" dirty="0" smtClean="0">
                <a:solidFill>
                  <a:schemeClr val="tx1">
                    <a:lumMod val="75000"/>
                    <a:lumOff val="25000"/>
                  </a:schemeClr>
                </a:solidFill>
              </a:rPr>
              <a:t> </a:t>
            </a:r>
            <a:r>
              <a:rPr lang="pt-BR" sz="2800" dirty="0" smtClean="0">
                <a:solidFill>
                  <a:schemeClr val="tx1">
                    <a:lumMod val="75000"/>
                    <a:lumOff val="25000"/>
                  </a:schemeClr>
                </a:solidFill>
              </a:rPr>
              <a:t>2012, May</a:t>
            </a:r>
          </a:p>
          <a:p>
            <a:pPr algn="ctr"/>
            <a:r>
              <a:rPr lang="pt-BR" sz="2800" dirty="0" smtClean="0">
                <a:solidFill>
                  <a:schemeClr val="tx1">
                    <a:lumMod val="75000"/>
                    <a:lumOff val="25000"/>
                  </a:schemeClr>
                </a:solidFill>
              </a:rPr>
              <a:t>Cambridge</a:t>
            </a:r>
            <a:endParaRPr lang="pt-BR" sz="2000" dirty="0" smtClean="0">
              <a:solidFill>
                <a:schemeClr val="tx1">
                  <a:lumMod val="75000"/>
                  <a:lumOff val="25000"/>
                </a:schemeClr>
              </a:solidFill>
            </a:endParaRPr>
          </a:p>
        </p:txBody>
      </p:sp>
      <p:sp>
        <p:nvSpPr>
          <p:cNvPr id="6" name="Slide Number Placeholder 5"/>
          <p:cNvSpPr>
            <a:spLocks noGrp="1"/>
          </p:cNvSpPr>
          <p:nvPr>
            <p:ph type="sldNum" sz="quarter" idx="12"/>
          </p:nvPr>
        </p:nvSpPr>
        <p:spPr>
          <a:xfrm>
            <a:off x="1498599" y="6492875"/>
            <a:ext cx="6273800" cy="365125"/>
          </a:xfrm>
        </p:spPr>
        <p:txBody>
          <a:bodyPr/>
          <a:lstStyle/>
          <a:p>
            <a:r>
              <a:rPr lang="pt-BR" dirty="0" smtClean="0">
                <a:solidFill>
                  <a:schemeClr val="tx1">
                    <a:lumMod val="75000"/>
                    <a:lumOff val="25000"/>
                  </a:schemeClr>
                </a:solidFill>
              </a:rPr>
              <a:t>http://www.usp.br/fau/docentes/depprojeto/c_deak/CD/1disc/12cam-AUM12/12models-K.pptx</a:t>
            </a:r>
            <a:endParaRPr lang="pt-BR" dirty="0" smtClean="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Rent theory, marginalism and the equilibrium assumption</a:t>
            </a:r>
          </a:p>
        </p:txBody>
      </p:sp>
      <p:sp>
        <p:nvSpPr>
          <p:cNvPr id="3" name="Content Placeholder 2"/>
          <p:cNvSpPr>
            <a:spLocks noGrp="1"/>
          </p:cNvSpPr>
          <p:nvPr>
            <p:ph idx="1"/>
          </p:nvPr>
        </p:nvSpPr>
        <p:spPr>
          <a:xfrm>
            <a:off x="457200" y="1600200"/>
            <a:ext cx="4191000" cy="4525963"/>
          </a:xfrm>
        </p:spPr>
        <p:txBody>
          <a:bodyPr>
            <a:normAutofit fontScale="92500" lnSpcReduction="20000"/>
          </a:bodyPr>
          <a:lstStyle/>
          <a:p>
            <a:endParaRPr lang="pt-BR" dirty="0" smtClean="0"/>
          </a:p>
          <a:p>
            <a:pPr>
              <a:buNone/>
            </a:pPr>
            <a:r>
              <a:rPr lang="pt-BR" sz="2800" dirty="0" smtClean="0"/>
              <a:t>Urban process </a:t>
            </a:r>
            <a:r>
              <a:rPr lang="pt-BR" sz="2800" i="1" dirty="0" smtClean="0"/>
              <a:t>is</a:t>
            </a:r>
            <a:r>
              <a:rPr lang="pt-BR" sz="2800" dirty="0" smtClean="0"/>
              <a:t> transformation</a:t>
            </a:r>
            <a:endParaRPr lang="ru-RU" sz="2800" dirty="0" smtClean="0"/>
          </a:p>
          <a:p>
            <a:pPr>
              <a:buNone/>
            </a:pPr>
            <a:r>
              <a:rPr lang="ru-RU" sz="2800" i="1" dirty="0" smtClean="0"/>
              <a:t>Ergo</a:t>
            </a:r>
            <a:r>
              <a:rPr lang="ru-RU" sz="2800" dirty="0" smtClean="0"/>
              <a:t> models on equilibrium assumption cannot represent them</a:t>
            </a:r>
            <a:r>
              <a:rPr lang="pt-BR" sz="2800" dirty="0" smtClean="0"/>
              <a:t/>
            </a:r>
            <a:br>
              <a:rPr lang="pt-BR" sz="2800" dirty="0" smtClean="0"/>
            </a:br>
            <a:r>
              <a:rPr lang="pt-BR" sz="2800" dirty="0" smtClean="0"/>
              <a:t>		</a:t>
            </a:r>
            <a:r>
              <a:rPr lang="pt-BR" sz="2000" dirty="0" smtClean="0"/>
              <a:t>but (after 25 yrs):</a:t>
            </a:r>
            <a:endParaRPr lang="pt-BR" sz="2800" dirty="0" smtClean="0"/>
          </a:p>
          <a:p>
            <a:pPr>
              <a:buNone/>
            </a:pPr>
            <a:r>
              <a:rPr lang="pt-BR" sz="2800" dirty="0" smtClean="0"/>
              <a:t>Models </a:t>
            </a:r>
            <a:r>
              <a:rPr lang="pt-BR" sz="2800" i="1" dirty="0" smtClean="0"/>
              <a:t>can</a:t>
            </a:r>
            <a:r>
              <a:rPr lang="pt-BR" sz="2800" dirty="0" smtClean="0"/>
              <a:t> </a:t>
            </a:r>
            <a:r>
              <a:rPr lang="ru-RU" sz="2800" dirty="0" smtClean="0"/>
              <a:t>(maybe) </a:t>
            </a:r>
            <a:r>
              <a:rPr lang="pt-BR" sz="2800" dirty="0" smtClean="0"/>
              <a:t>drop equilibium assumption</a:t>
            </a:r>
            <a:r>
              <a:rPr lang="ru-RU" sz="2800" dirty="0" smtClean="0"/>
              <a:t/>
            </a:r>
            <a:br>
              <a:rPr lang="ru-RU" sz="2800" dirty="0" smtClean="0"/>
            </a:br>
            <a:r>
              <a:rPr lang="ru-RU" sz="2000" dirty="0" smtClean="0"/>
              <a:t>and focus on</a:t>
            </a:r>
            <a:endParaRPr lang="pt-BR" sz="2800" dirty="0" smtClean="0"/>
          </a:p>
          <a:p>
            <a:pPr>
              <a:buNone/>
            </a:pPr>
            <a:r>
              <a:rPr lang="pt-BR" sz="2800" dirty="0" smtClean="0"/>
              <a:t>Transformation:  fixed capital and obsolescence</a:t>
            </a:r>
          </a:p>
          <a:p>
            <a:endParaRPr lang="en-US" dirty="0"/>
          </a:p>
        </p:txBody>
      </p:sp>
      <p:sp>
        <p:nvSpPr>
          <p:cNvPr id="4" name="Slide Number Placeholder 3"/>
          <p:cNvSpPr>
            <a:spLocks noGrp="1"/>
          </p:cNvSpPr>
          <p:nvPr>
            <p:ph type="sldNum" sz="quarter" idx="12"/>
          </p:nvPr>
        </p:nvSpPr>
        <p:spPr/>
        <p:txBody>
          <a:bodyPr/>
          <a:lstStyle/>
          <a:p>
            <a:fld id="{06E8974A-06DA-4D23-839B-536726D95BCD}" type="slidenum">
              <a:rPr lang="en-US" smtClean="0"/>
              <a:pPr/>
              <a:t>2</a:t>
            </a:fld>
            <a:endParaRPr lang="en-US" dirty="0"/>
          </a:p>
        </p:txBody>
      </p:sp>
      <p:sp>
        <p:nvSpPr>
          <p:cNvPr id="6" name="TextBox 5"/>
          <p:cNvSpPr txBox="1"/>
          <p:nvPr/>
        </p:nvSpPr>
        <p:spPr>
          <a:xfrm>
            <a:off x="5604934" y="2319867"/>
            <a:ext cx="3073400" cy="3093154"/>
          </a:xfrm>
          <a:prstGeom prst="rect">
            <a:avLst/>
          </a:prstGeom>
          <a:solidFill>
            <a:schemeClr val="accent1">
              <a:lumMod val="20000"/>
              <a:lumOff val="80000"/>
            </a:schemeClr>
          </a:solidFill>
          <a:ln>
            <a:solidFill>
              <a:schemeClr val="bg1">
                <a:lumMod val="85000"/>
              </a:schemeClr>
            </a:solidFill>
          </a:ln>
        </p:spPr>
        <p:txBody>
          <a:bodyPr wrap="square" rtlCol="0">
            <a:spAutoFit/>
          </a:bodyPr>
          <a:lstStyle/>
          <a:p>
            <a:r>
              <a:rPr lang="en-US" sz="2000" dirty="0" smtClean="0"/>
              <a:t>Ideology  &lt; &gt; equilibrium</a:t>
            </a:r>
            <a:endParaRPr lang="en-US" sz="1600" dirty="0" smtClean="0"/>
          </a:p>
          <a:p>
            <a:r>
              <a:rPr lang="pt-BR" sz="900" dirty="0" smtClean="0"/>
              <a:t> </a:t>
            </a:r>
            <a:endParaRPr lang="en-US" dirty="0" smtClean="0"/>
          </a:p>
          <a:p>
            <a:r>
              <a:rPr lang="en-US" dirty="0" smtClean="0"/>
              <a:t>Equilibrium assumption:</a:t>
            </a:r>
          </a:p>
          <a:p>
            <a:r>
              <a:rPr lang="pt-BR" dirty="0" smtClean="0"/>
              <a:t>Mainstream economics stress permanence </a:t>
            </a:r>
            <a:endParaRPr lang="en-US" dirty="0" smtClean="0"/>
          </a:p>
          <a:p>
            <a:r>
              <a:rPr lang="en-US" sz="1200" dirty="0" smtClean="0"/>
              <a:t>hide transient nature of society :: capitalism</a:t>
            </a:r>
          </a:p>
          <a:p>
            <a:r>
              <a:rPr lang="pt-BR" dirty="0" smtClean="0"/>
              <a:t>Present ahistorical view of capitalism (‘natural order’)</a:t>
            </a:r>
          </a:p>
          <a:p>
            <a:endParaRPr lang="pt-BR" dirty="0" smtClean="0"/>
          </a:p>
          <a:p>
            <a:r>
              <a:rPr lang="pt-BR" dirty="0" smtClean="0"/>
              <a:t>“</a:t>
            </a:r>
            <a:r>
              <a:rPr lang="pt-BR" dirty="0" smtClean="0">
                <a:solidFill>
                  <a:srgbClr val="972709"/>
                </a:solidFill>
              </a:rPr>
              <a:t>Society as we know it</a:t>
            </a:r>
            <a:r>
              <a:rPr lang="pt-BR" dirty="0" smtClean="0"/>
              <a:t>”</a:t>
            </a:r>
            <a:endParaRPr lang="en-US" dirty="0" smtClean="0"/>
          </a:p>
          <a:p>
            <a:pPr algn="r"/>
            <a:r>
              <a:rPr lang="pt-BR" sz="1400" dirty="0" smtClean="0">
                <a:solidFill>
                  <a:schemeClr val="tx1">
                    <a:lumMod val="85000"/>
                    <a:lumOff val="15000"/>
                  </a:schemeClr>
                </a:solidFill>
              </a:rPr>
              <a:t>Keynes</a:t>
            </a:r>
          </a:p>
          <a:p>
            <a:r>
              <a:rPr lang="pt-BR" sz="1400" dirty="0" smtClean="0">
                <a:solidFill>
                  <a:schemeClr val="tx1">
                    <a:lumMod val="85000"/>
                    <a:lumOff val="15000"/>
                  </a:schemeClr>
                </a:solidFill>
              </a:rPr>
              <a:t>Nobel prizes</a:t>
            </a:r>
            <a:endParaRPr lang="en-US" sz="1400" dirty="0" smtClean="0">
              <a:solidFill>
                <a:schemeClr val="tx1">
                  <a:lumMod val="85000"/>
                  <a:lumOff val="1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6E8974A-06DA-4D23-839B-536726D95BCD}" type="slidenum">
              <a:rPr lang="en-US" smtClean="0"/>
              <a:pPr/>
              <a:t>3</a:t>
            </a:fld>
            <a:endParaRPr lang="en-US" dirty="0"/>
          </a:p>
        </p:txBody>
      </p:sp>
      <p:sp>
        <p:nvSpPr>
          <p:cNvPr id="4" name="Rectangle 3"/>
          <p:cNvSpPr/>
          <p:nvPr/>
        </p:nvSpPr>
        <p:spPr>
          <a:xfrm>
            <a:off x="956717" y="241280"/>
            <a:ext cx="4157150" cy="6309420"/>
          </a:xfrm>
          <a:prstGeom prst="rect">
            <a:avLst/>
          </a:prstGeom>
          <a:ln>
            <a:solidFill>
              <a:schemeClr val="bg2"/>
            </a:solidFill>
          </a:ln>
        </p:spPr>
        <p:txBody>
          <a:bodyPr wrap="square">
            <a:spAutoFit/>
          </a:bodyPr>
          <a:lstStyle/>
          <a:p>
            <a:r>
              <a:rPr lang="ru-RU" sz="2400" dirty="0" smtClean="0"/>
              <a:t>The process of obsolescence</a:t>
            </a:r>
          </a:p>
          <a:p>
            <a:endParaRPr lang="ru-RU" dirty="0"/>
          </a:p>
          <a:p>
            <a:r>
              <a:rPr lang="en-US" sz="1600" dirty="0" smtClean="0"/>
              <a:t>Transformation </a:t>
            </a:r>
            <a:r>
              <a:rPr lang="en-US" sz="1600" dirty="0"/>
              <a:t>is not a continuous process -- permanence is </a:t>
            </a:r>
            <a:r>
              <a:rPr lang="en-US" sz="1600" dirty="0" smtClean="0"/>
              <a:t>said to be what </a:t>
            </a:r>
            <a:r>
              <a:rPr lang="en-US" sz="1600" dirty="0"/>
              <a:t>happens between two transformations, during </a:t>
            </a:r>
            <a:r>
              <a:rPr lang="en-US" sz="1600" dirty="0" smtClean="0"/>
              <a:t>which </a:t>
            </a:r>
            <a:r>
              <a:rPr lang="en-US" sz="1600" dirty="0">
                <a:solidFill>
                  <a:schemeClr val="accent2">
                    <a:lumMod val="75000"/>
                  </a:schemeClr>
                </a:solidFill>
              </a:rPr>
              <a:t>under the surface, however , there is a growing tension between the permanence of the old under the pressure of introducing the new</a:t>
            </a:r>
            <a:r>
              <a:rPr lang="en-US" sz="1600" dirty="0" smtClean="0"/>
              <a:t>. </a:t>
            </a:r>
            <a:r>
              <a:rPr lang="en-US" sz="1600" dirty="0"/>
              <a:t>This is </a:t>
            </a:r>
            <a:r>
              <a:rPr lang="en-US" sz="1600" dirty="0" smtClean="0"/>
              <a:t>the </a:t>
            </a:r>
            <a:r>
              <a:rPr lang="en-US" sz="1600" i="1" dirty="0"/>
              <a:t>process of obsolescence</a:t>
            </a:r>
            <a:r>
              <a:rPr lang="en-US" sz="1600" dirty="0"/>
              <a:t>, which is supported by </a:t>
            </a:r>
            <a:r>
              <a:rPr lang="en-US" sz="1600" dirty="0" smtClean="0"/>
              <a:t>physical </a:t>
            </a:r>
            <a:r>
              <a:rPr lang="en-US" sz="1600" dirty="0"/>
              <a:t>structures that constitute </a:t>
            </a:r>
            <a:r>
              <a:rPr lang="en-US" sz="1600" i="1" dirty="0"/>
              <a:t>fixed capital</a:t>
            </a:r>
            <a:r>
              <a:rPr lang="en-US" sz="1600" dirty="0"/>
              <a:t>. </a:t>
            </a:r>
            <a:endParaRPr lang="ru-RU" sz="1600" dirty="0" smtClean="0"/>
          </a:p>
          <a:p>
            <a:r>
              <a:rPr lang="pt-BR" sz="800" dirty="0" smtClean="0"/>
              <a:t> </a:t>
            </a:r>
            <a:endParaRPr lang="ru-RU" sz="1100" dirty="0"/>
          </a:p>
          <a:p>
            <a:r>
              <a:rPr lang="pt-BR" altLang="ja-JP" dirty="0" smtClean="0"/>
              <a:t>::</a:t>
            </a:r>
          </a:p>
          <a:p>
            <a:r>
              <a:rPr lang="pt-BR" sz="600" dirty="0" smtClean="0"/>
              <a:t> </a:t>
            </a:r>
            <a:endParaRPr lang="ru-RU" dirty="0" smtClean="0"/>
          </a:p>
          <a:p>
            <a:r>
              <a:rPr lang="pt-BR" dirty="0" smtClean="0"/>
              <a:t>The nature of transformations</a:t>
            </a:r>
          </a:p>
          <a:p>
            <a:pPr defTabSz="457200"/>
            <a:r>
              <a:rPr lang="pt-BR" sz="1600" dirty="0" smtClean="0"/>
              <a:t>	the anatomy of technical change</a:t>
            </a:r>
          </a:p>
          <a:p>
            <a:pPr defTabSz="457200"/>
            <a:r>
              <a:rPr lang="pt-BR" sz="1600" dirty="0" smtClean="0"/>
              <a:t>	individual; collective levels</a:t>
            </a:r>
          </a:p>
          <a:p>
            <a:pPr defTabSz="457200"/>
            <a:r>
              <a:rPr lang="pt-BR" dirty="0" smtClean="0"/>
              <a:t>Production on land</a:t>
            </a:r>
          </a:p>
          <a:p>
            <a:pPr defTabSz="457200"/>
            <a:r>
              <a:rPr lang="pt-BR" dirty="0" smtClean="0"/>
              <a:t>	</a:t>
            </a:r>
            <a:r>
              <a:rPr lang="pt-BR" sz="1600" dirty="0" smtClean="0"/>
              <a:t>price and rent for location</a:t>
            </a:r>
          </a:p>
          <a:p>
            <a:pPr marL="601200" indent="-144000" defTabSz="457200"/>
            <a:r>
              <a:rPr lang="pt-BR" sz="1600" dirty="0" smtClean="0"/>
              <a:t>individual </a:t>
            </a:r>
            <a:r>
              <a:rPr lang="pt-BR" sz="1600" dirty="0" smtClean="0"/>
              <a:t>optimization and 	land use regulations</a:t>
            </a:r>
          </a:p>
          <a:p>
            <a:pPr defTabSz="457200"/>
            <a:r>
              <a:rPr lang="pt-BR" sz="1600" dirty="0" smtClean="0"/>
              <a:t>	obsolescence of land use</a:t>
            </a:r>
            <a:r>
              <a:rPr lang="pt-BR" dirty="0" smtClean="0"/>
              <a:t>	</a:t>
            </a:r>
          </a:p>
          <a:p>
            <a:r>
              <a:rPr lang="pt-BR" dirty="0" smtClean="0"/>
              <a:t>Representation: </a:t>
            </a:r>
          </a:p>
          <a:p>
            <a:pPr defTabSz="457200"/>
            <a:r>
              <a:rPr lang="pt-BR" sz="1600" dirty="0"/>
              <a:t>	</a:t>
            </a:r>
            <a:r>
              <a:rPr lang="pt-BR" sz="1600" dirty="0" smtClean="0"/>
              <a:t>analytical, empirical</a:t>
            </a:r>
          </a:p>
          <a:p>
            <a:pPr defTabSz="457200"/>
            <a:r>
              <a:rPr lang="pt-BR" sz="1600" dirty="0" smtClean="0"/>
              <a:t>	simplified, </a:t>
            </a:r>
            <a:r>
              <a:rPr lang="pt-BR" sz="1600" dirty="0" smtClean="0"/>
              <a:t>proxies</a:t>
            </a:r>
            <a:endParaRPr lang="pt-BR" sz="1600" dirty="0" smtClean="0"/>
          </a:p>
        </p:txBody>
      </p:sp>
      <p:sp>
        <p:nvSpPr>
          <p:cNvPr id="5" name="TextBox 4"/>
          <p:cNvSpPr txBox="1"/>
          <p:nvPr/>
        </p:nvSpPr>
        <p:spPr>
          <a:xfrm>
            <a:off x="5748866" y="651933"/>
            <a:ext cx="2954867" cy="1877437"/>
          </a:xfrm>
          <a:prstGeom prst="rect">
            <a:avLst/>
          </a:prstGeom>
          <a:noFill/>
          <a:ln>
            <a:solidFill>
              <a:schemeClr val="bg1">
                <a:lumMod val="85000"/>
              </a:schemeClr>
            </a:solidFill>
          </a:ln>
        </p:spPr>
        <p:txBody>
          <a:bodyPr wrap="square" rtlCol="0">
            <a:spAutoFit/>
          </a:bodyPr>
          <a:lstStyle/>
          <a:p>
            <a:r>
              <a:rPr lang="en-US" sz="1600" dirty="0" smtClean="0">
                <a:solidFill>
                  <a:schemeClr val="tx1">
                    <a:lumMod val="75000"/>
                    <a:lumOff val="25000"/>
                  </a:schemeClr>
                </a:solidFill>
              </a:rPr>
              <a:t>Changes … generally operate a long time in secret before they suddenly make themselves violently felt on the surface.</a:t>
            </a:r>
            <a:r>
              <a:rPr lang="en-US" dirty="0" smtClean="0"/>
              <a:t> </a:t>
            </a:r>
            <a:endParaRPr lang="en-US" dirty="0" smtClean="0"/>
          </a:p>
          <a:p>
            <a:r>
              <a:rPr lang="en-US" sz="1200" dirty="0" smtClean="0"/>
              <a:t>A </a:t>
            </a:r>
            <a:r>
              <a:rPr lang="en-US" sz="1200" dirty="0" smtClean="0"/>
              <a:t>clear survey of the economic history of a given period can never be obtained contemporaneously, but only subsequently…</a:t>
            </a:r>
          </a:p>
          <a:p>
            <a:pPr algn="r"/>
            <a:r>
              <a:rPr lang="en-US" sz="1400" dirty="0" smtClean="0"/>
              <a:t>Engels, 1995</a:t>
            </a:r>
            <a:endParaRPr lang="en-US" sz="1400" dirty="0" smtClean="0">
              <a:solidFill>
                <a:schemeClr val="tx1">
                  <a:lumMod val="85000"/>
                  <a:lumOff val="15000"/>
                </a:schemeClr>
              </a:solidFill>
            </a:endParaRPr>
          </a:p>
        </p:txBody>
      </p:sp>
      <p:sp>
        <p:nvSpPr>
          <p:cNvPr id="7" name="Content Placeholder 2"/>
          <p:cNvSpPr txBox="1">
            <a:spLocks/>
          </p:cNvSpPr>
          <p:nvPr/>
        </p:nvSpPr>
        <p:spPr>
          <a:xfrm>
            <a:off x="5731932" y="3276600"/>
            <a:ext cx="3005668" cy="863600"/>
          </a:xfrm>
          <a:prstGeom prst="rect">
            <a:avLst/>
          </a:prstGeom>
          <a:solidFill>
            <a:schemeClr val="accent1">
              <a:lumMod val="40000"/>
              <a:lumOff val="60000"/>
              <a:alpha val="29000"/>
            </a:schemeClr>
          </a:solidFill>
          <a:ln w="0">
            <a:solidFill>
              <a:schemeClr val="bg1">
                <a:lumMod val="85000"/>
              </a:schemeClr>
            </a:solidFill>
            <a:prstDash val="solid"/>
          </a:ln>
        </p:spPr>
        <p:txBody>
          <a:bodyPr vert="horz" wrap="square" lIns="91440" tIns="45720" rIns="91440" bIns="45720" rtlCol="0">
            <a:noAutofit/>
          </a:bodyPr>
          <a:lstStyle/>
          <a:p>
            <a:pPr defTabSz="457200">
              <a:lnSpc>
                <a:spcPct val="110000"/>
              </a:lnSpc>
            </a:pPr>
            <a:r>
              <a:rPr lang="pt-BR" sz="1400" dirty="0" smtClean="0"/>
              <a:t>The biggest </a:t>
            </a:r>
            <a:r>
              <a:rPr lang="pt-BR" sz="1400" dirty="0" smtClean="0"/>
              <a:t>advantage </a:t>
            </a:r>
            <a:r>
              <a:rPr lang="pt-BR" sz="1400" dirty="0" smtClean="0"/>
              <a:t>of modelling is </a:t>
            </a:r>
            <a:r>
              <a:rPr lang="pt-BR" sz="1400" dirty="0" smtClean="0"/>
              <a:t>the knowledge acquired in doing </a:t>
            </a:r>
            <a:r>
              <a:rPr lang="pt-BR" sz="1400" dirty="0" smtClean="0"/>
              <a:t>it about the process being modelled.</a:t>
            </a:r>
            <a:endParaRPr lang="pt-BR" sz="14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The anatomy of technical change</a:t>
            </a:r>
            <a:br>
              <a:rPr lang="en-US" sz="3200" dirty="0" smtClean="0"/>
            </a:br>
            <a:r>
              <a:rPr lang="en-US" sz="2400" dirty="0" smtClean="0"/>
              <a:t>Fixed </a:t>
            </a:r>
            <a:r>
              <a:rPr lang="en-US" sz="2400" dirty="0"/>
              <a:t>capital and </a:t>
            </a:r>
            <a:r>
              <a:rPr lang="en-US" sz="2400" dirty="0" smtClean="0"/>
              <a:t>best technique</a:t>
            </a:r>
            <a:endParaRPr lang="en-US" sz="2400" dirty="0"/>
          </a:p>
        </p:txBody>
      </p:sp>
      <p:sp>
        <p:nvSpPr>
          <p:cNvPr id="3" name="Content Placeholder 2"/>
          <p:cNvSpPr>
            <a:spLocks noGrp="1"/>
          </p:cNvSpPr>
          <p:nvPr>
            <p:ph idx="1"/>
          </p:nvPr>
        </p:nvSpPr>
        <p:spPr>
          <a:xfrm>
            <a:off x="465667" y="1490134"/>
            <a:ext cx="4309533" cy="4351866"/>
          </a:xfrm>
          <a:ln>
            <a:solidFill>
              <a:schemeClr val="bg1">
                <a:lumMod val="85000"/>
              </a:schemeClr>
            </a:solidFill>
          </a:ln>
        </p:spPr>
        <p:txBody>
          <a:bodyPr>
            <a:normAutofit/>
          </a:bodyPr>
          <a:lstStyle/>
          <a:p>
            <a:pPr>
              <a:buNone/>
            </a:pPr>
            <a:r>
              <a:rPr lang="pt-BR" sz="2000" dirty="0" smtClean="0"/>
              <a:t>Fixed and circulating capital</a:t>
            </a:r>
          </a:p>
          <a:p>
            <a:pPr>
              <a:buNone/>
            </a:pPr>
            <a:r>
              <a:rPr lang="pt-BR" sz="1100" dirty="0" smtClean="0"/>
              <a:t> </a:t>
            </a:r>
          </a:p>
          <a:p>
            <a:pPr>
              <a:buNone/>
            </a:pPr>
            <a:r>
              <a:rPr lang="pt-BR" sz="2000" dirty="0" smtClean="0">
                <a:sym typeface="Symbol"/>
              </a:rPr>
              <a:t>Fixed: more than one period of production</a:t>
            </a:r>
          </a:p>
          <a:p>
            <a:pPr>
              <a:buNone/>
            </a:pPr>
            <a:r>
              <a:rPr lang="pt-BR" sz="2000" dirty="0" smtClean="0">
                <a:sym typeface="Symbol"/>
              </a:rPr>
              <a:t>	life </a:t>
            </a:r>
            <a:r>
              <a:rPr lang="pt-BR" sz="2000" smtClean="0">
                <a:sym typeface="Symbol"/>
              </a:rPr>
              <a:t>time </a:t>
            </a:r>
            <a:r>
              <a:rPr lang="pt-BR" sz="1800" u="sng" smtClean="0">
                <a:sym typeface="Symbol"/>
              </a:rPr>
              <a:t>T</a:t>
            </a:r>
            <a:r>
              <a:rPr lang="pt-BR" sz="1800" smtClean="0">
                <a:sym typeface="Symbol"/>
              </a:rPr>
              <a:t> , amortization</a:t>
            </a:r>
            <a:endParaRPr lang="pt-BR" sz="2000" dirty="0" smtClean="0">
              <a:sym typeface="Symbol"/>
            </a:endParaRPr>
          </a:p>
          <a:p>
            <a:pPr>
              <a:buNone/>
            </a:pPr>
            <a:r>
              <a:rPr lang="pt-BR" sz="2000" dirty="0" smtClean="0">
                <a:sym typeface="Symbol"/>
              </a:rPr>
              <a:t>Circulating: returns after each period of production</a:t>
            </a:r>
          </a:p>
          <a:p>
            <a:pPr>
              <a:buNone/>
            </a:pPr>
            <a:r>
              <a:rPr lang="en-US" sz="2000" dirty="0" smtClean="0">
                <a:sym typeface="Symbol"/>
              </a:rPr>
              <a:t> </a:t>
            </a:r>
            <a:r>
              <a:rPr lang="en-US" sz="2000" u="sng" dirty="0" smtClean="0">
                <a:sym typeface="Symbol"/>
              </a:rPr>
              <a:t></a:t>
            </a:r>
            <a:r>
              <a:rPr lang="en-US" sz="2000" dirty="0" smtClean="0">
                <a:sym typeface="Symbol"/>
              </a:rPr>
              <a:t>  </a:t>
            </a:r>
            <a:r>
              <a:rPr lang="en-US" sz="2000" dirty="0" smtClean="0"/>
              <a:t>rigidity </a:t>
            </a:r>
            <a:r>
              <a:rPr lang="en-US" sz="2000" dirty="0"/>
              <a:t>composition of </a:t>
            </a:r>
            <a:r>
              <a:rPr lang="en-US" sz="2000" dirty="0" smtClean="0"/>
              <a:t>capital:</a:t>
            </a:r>
            <a:endParaRPr lang="en-US" sz="2000" dirty="0"/>
          </a:p>
          <a:p>
            <a:pPr>
              <a:buNone/>
            </a:pPr>
            <a:r>
              <a:rPr lang="en-US" sz="2000" dirty="0" smtClean="0">
                <a:sym typeface="Symbol"/>
              </a:rPr>
              <a:t>	</a:t>
            </a:r>
          </a:p>
          <a:p>
            <a:pPr>
              <a:buNone/>
            </a:pPr>
            <a:r>
              <a:rPr lang="en-US" sz="2000" dirty="0" smtClean="0">
                <a:sym typeface="Symbol"/>
              </a:rPr>
              <a:t>		</a:t>
            </a:r>
            <a:r>
              <a:rPr lang="en-US" sz="2000" dirty="0" smtClean="0"/>
              <a:t> = K / k   . </a:t>
            </a:r>
            <a:endParaRPr lang="en-US" sz="2400" dirty="0" smtClean="0"/>
          </a:p>
          <a:p>
            <a:endParaRPr lang="en-US" sz="2800" dirty="0"/>
          </a:p>
        </p:txBody>
      </p:sp>
      <p:sp>
        <p:nvSpPr>
          <p:cNvPr id="5" name="Slide Number Placeholder 4"/>
          <p:cNvSpPr>
            <a:spLocks noGrp="1"/>
          </p:cNvSpPr>
          <p:nvPr>
            <p:ph type="sldNum" sz="quarter" idx="12"/>
          </p:nvPr>
        </p:nvSpPr>
        <p:spPr/>
        <p:txBody>
          <a:bodyPr/>
          <a:lstStyle/>
          <a:p>
            <a:fld id="{06E8974A-06DA-4D23-839B-536726D95BCD}" type="slidenum">
              <a:rPr lang="en-US" smtClean="0"/>
              <a:pPr/>
              <a:t>4</a:t>
            </a:fld>
            <a:endParaRPr lang="en-US" dirty="0"/>
          </a:p>
        </p:txBody>
      </p:sp>
      <p:sp>
        <p:nvSpPr>
          <p:cNvPr id="6" name="TextBox 5"/>
          <p:cNvSpPr txBox="1"/>
          <p:nvPr/>
        </p:nvSpPr>
        <p:spPr>
          <a:xfrm>
            <a:off x="5308600" y="2997200"/>
            <a:ext cx="3462867" cy="2431435"/>
          </a:xfrm>
          <a:prstGeom prst="rect">
            <a:avLst/>
          </a:prstGeom>
          <a:solidFill>
            <a:schemeClr val="bg2"/>
          </a:solidFill>
        </p:spPr>
        <p:txBody>
          <a:bodyPr wrap="square" rtlCol="0">
            <a:spAutoFit/>
          </a:bodyPr>
          <a:lstStyle/>
          <a:p>
            <a:r>
              <a:rPr lang="en-US" sz="1600" dirty="0" smtClean="0"/>
              <a:t>Direct costs must be completely covered by the selling price... Supplementary costs must </a:t>
            </a:r>
            <a:r>
              <a:rPr lang="en-US" sz="1600" i="1" dirty="0" smtClean="0"/>
              <a:t>generally</a:t>
            </a:r>
            <a:r>
              <a:rPr lang="en-US" sz="1600" dirty="0" smtClean="0"/>
              <a:t> be covered by the selling price to a </a:t>
            </a:r>
            <a:r>
              <a:rPr lang="en-US" sz="1600" i="1" dirty="0" smtClean="0"/>
              <a:t>considerable</a:t>
            </a:r>
            <a:r>
              <a:rPr lang="en-US" sz="1600" dirty="0" smtClean="0"/>
              <a:t> extent in the </a:t>
            </a:r>
            <a:r>
              <a:rPr lang="en-US" sz="1600" i="1" dirty="0" smtClean="0"/>
              <a:t>short</a:t>
            </a:r>
            <a:r>
              <a:rPr lang="en-US" sz="1600" dirty="0" smtClean="0"/>
              <a:t> run. And they must be covered by it in the </a:t>
            </a:r>
            <a:r>
              <a:rPr lang="en-US" sz="1600" i="1" dirty="0" smtClean="0"/>
              <a:t>long</a:t>
            </a:r>
            <a:r>
              <a:rPr lang="en-US" sz="1600" dirty="0" smtClean="0"/>
              <a:t> run; for if they are not, production will be </a:t>
            </a:r>
            <a:r>
              <a:rPr lang="en-US" sz="1600" i="1" dirty="0" smtClean="0"/>
              <a:t>checked</a:t>
            </a:r>
            <a:r>
              <a:rPr lang="en-US" sz="1600" dirty="0" smtClean="0"/>
              <a:t>.</a:t>
            </a:r>
          </a:p>
          <a:p>
            <a:pPr algn="r"/>
            <a:endParaRPr lang="en-US" sz="1200" dirty="0" smtClean="0"/>
          </a:p>
          <a:p>
            <a:pPr algn="r"/>
            <a:r>
              <a:rPr lang="en-US" sz="1200" dirty="0" smtClean="0"/>
              <a:t>Marshall (1890):360, my emphases.</a:t>
            </a:r>
            <a:endParaRPr lang="en-US" dirty="0"/>
          </a:p>
        </p:txBody>
      </p:sp>
      <p:sp>
        <p:nvSpPr>
          <p:cNvPr id="7" name="TextBox 6"/>
          <p:cNvSpPr txBox="1"/>
          <p:nvPr/>
        </p:nvSpPr>
        <p:spPr>
          <a:xfrm>
            <a:off x="5334000" y="1473200"/>
            <a:ext cx="3479800" cy="1261884"/>
          </a:xfrm>
          <a:prstGeom prst="rect">
            <a:avLst/>
          </a:prstGeom>
          <a:solidFill>
            <a:schemeClr val="accent1">
              <a:lumMod val="20000"/>
              <a:lumOff val="80000"/>
            </a:schemeClr>
          </a:solidFill>
        </p:spPr>
        <p:txBody>
          <a:bodyPr wrap="square" rtlCol="0">
            <a:spAutoFit/>
          </a:bodyPr>
          <a:lstStyle/>
          <a:p>
            <a:r>
              <a:rPr lang="en-US" sz="1600" dirty="0" smtClean="0"/>
              <a:t>(T)he only essential distinction within his capital that impresses itself upon the capitalist is that of fixed and circulating capital.</a:t>
            </a:r>
          </a:p>
          <a:p>
            <a:pPr algn="r"/>
            <a:r>
              <a:rPr lang="en-US" sz="1200" dirty="0" smtClean="0"/>
              <a:t>Engels, in </a:t>
            </a:r>
            <a:r>
              <a:rPr lang="en-US" sz="1200" i="1" dirty="0" smtClean="0"/>
              <a:t>Capital III</a:t>
            </a:r>
            <a:r>
              <a:rPr lang="en-US" sz="1200" dirty="0" smtClean="0"/>
              <a:t>:75</a:t>
            </a:r>
            <a:endParaRPr lang="en-US" sz="1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6E8974A-06DA-4D23-839B-536726D95BCD}" type="slidenum">
              <a:rPr lang="en-US" smtClean="0"/>
              <a:pPr/>
              <a:t>5</a:t>
            </a:fld>
            <a:endParaRPr lang="en-US" dirty="0"/>
          </a:p>
        </p:txBody>
      </p:sp>
      <p:sp>
        <p:nvSpPr>
          <p:cNvPr id="5122" name="Rectangle 2"/>
          <p:cNvSpPr>
            <a:spLocks noChangeArrowheads="1"/>
          </p:cNvSpPr>
          <p:nvPr/>
        </p:nvSpPr>
        <p:spPr bwMode="auto">
          <a:xfrm>
            <a:off x="482600" y="0"/>
            <a:ext cx="4682067" cy="44935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rgbClr val="262626"/>
              </a:solidFill>
              <a:effectLst/>
              <a:latin typeface="Arial" pitchFamily="34" charset="0"/>
              <a:ea typeface="SimSun" pitchFamily="2" charset="-122"/>
              <a:cs typeface="Calibri" pitchFamily="34" charset="0"/>
            </a:endParaRPr>
          </a:p>
          <a:p>
            <a:pPr marL="0" marR="0" lvl="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262626"/>
                </a:solidFill>
                <a:effectLst/>
                <a:latin typeface="Arial" pitchFamily="34" charset="0"/>
                <a:ea typeface="SimSun" pitchFamily="2" charset="-122"/>
                <a:cs typeface="Calibri" pitchFamily="34" charset="0"/>
              </a:rPr>
              <a:t>Return on investment according to an assumed (average) rate of profit, </a:t>
            </a:r>
            <a:r>
              <a:rPr kumimoji="0" lang="en-US" sz="1400" b="0" i="0" u="sng" strike="noStrike" cap="none" normalizeH="0" baseline="0" dirty="0" smtClean="0">
                <a:ln>
                  <a:noFill/>
                </a:ln>
                <a:solidFill>
                  <a:srgbClr val="262626"/>
                </a:solidFill>
                <a:effectLst/>
                <a:latin typeface="Symbol" pitchFamily="18" charset="2"/>
                <a:ea typeface="SimSun" pitchFamily="2" charset="-122"/>
                <a:cs typeface="Calibri" pitchFamily="34" charset="0"/>
              </a:rPr>
              <a:t>p</a:t>
            </a:r>
            <a:r>
              <a:rPr kumimoji="0" lang="en-US" sz="1400" b="0" i="0" u="none" strike="noStrike" cap="none" normalizeH="0" baseline="0" dirty="0" smtClean="0">
                <a:ln>
                  <a:noFill/>
                </a:ln>
                <a:solidFill>
                  <a:srgbClr val="262626"/>
                </a:solidFill>
                <a:effectLst/>
                <a:latin typeface="Arial" pitchFamily="34" charset="0"/>
                <a:ea typeface="SimSun" pitchFamily="2" charset="-122"/>
                <a:cs typeface="Calibri" pitchFamily="34" charset="0"/>
              </a:rPr>
              <a:t> :</a:t>
            </a:r>
            <a:endParaRPr kumimoji="0" lang="en-US" sz="1200" b="0" i="0" u="none" strike="noStrike" cap="none" normalizeH="0" baseline="0" dirty="0" smtClean="0">
              <a:ln>
                <a:noFill/>
              </a:ln>
              <a:solidFill>
                <a:schemeClr val="tx1"/>
              </a:solidFill>
              <a:effectLst/>
              <a:latin typeface="Arial" pitchFamily="34" charset="0"/>
            </a:endParaRPr>
          </a:p>
          <a:p>
            <a:pPr marL="0" marR="0" lvl="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262626"/>
              </a:solidFill>
              <a:effectLst/>
              <a:latin typeface="Arial" pitchFamily="34" charset="0"/>
              <a:ea typeface="SimSun" pitchFamily="2" charset="-122"/>
              <a:cs typeface="Calibri" pitchFamily="34" charset="0"/>
            </a:endParaRPr>
          </a:p>
          <a:p>
            <a:pPr marL="0" marR="0" lvl="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262626"/>
                </a:solidFill>
                <a:effectLst/>
                <a:latin typeface="Arial" pitchFamily="34" charset="0"/>
                <a:ea typeface="SimSun" pitchFamily="2" charset="-122"/>
                <a:cs typeface="Calibri" pitchFamily="34" charset="0"/>
              </a:rPr>
              <a:t>	R = (K/T + k) + (K + k) </a:t>
            </a:r>
            <a:r>
              <a:rPr kumimoji="0" lang="en-US" sz="1400" b="0" i="0" u="none" strike="noStrike" cap="none" normalizeH="0" baseline="0" dirty="0" smtClean="0">
                <a:ln>
                  <a:noFill/>
                </a:ln>
                <a:solidFill>
                  <a:srgbClr val="262626"/>
                </a:solidFill>
                <a:effectLst/>
                <a:latin typeface="Symbol" pitchFamily="18" charset="2"/>
                <a:ea typeface="SimSun" pitchFamily="2" charset="-122"/>
                <a:cs typeface="Calibri" pitchFamily="34" charset="0"/>
              </a:rPr>
              <a:t>p	</a:t>
            </a:r>
            <a:r>
              <a:rPr kumimoji="0" lang="en-US" sz="1400" b="0" i="0" u="none" strike="noStrike" cap="none" normalizeH="0" baseline="0" dirty="0" smtClean="0">
                <a:ln>
                  <a:noFill/>
                </a:ln>
                <a:solidFill>
                  <a:srgbClr val="262626"/>
                </a:solidFill>
                <a:effectLst/>
                <a:latin typeface="Arial" pitchFamily="34" charset="0"/>
                <a:ea typeface="SimSun" pitchFamily="2" charset="-122"/>
                <a:cs typeface="Calibri" pitchFamily="34" charset="0"/>
              </a:rPr>
              <a:t>(1)</a:t>
            </a:r>
            <a:endParaRPr kumimoji="0" lang="en-US" sz="1200" b="0" i="0" u="none" strike="noStrike" cap="none" normalizeH="0" baseline="0" dirty="0" smtClean="0">
              <a:ln>
                <a:noFill/>
              </a:ln>
              <a:solidFill>
                <a:schemeClr val="tx1"/>
              </a:solidFill>
              <a:effectLst/>
              <a:latin typeface="Arial" pitchFamily="34" charset="0"/>
            </a:endParaRPr>
          </a:p>
          <a:p>
            <a:pPr marL="0" marR="0" lvl="0" algn="l"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rgbClr val="262626"/>
              </a:solidFill>
              <a:effectLst/>
              <a:latin typeface="Arial" pitchFamily="34" charset="0"/>
              <a:ea typeface="SimSun" pitchFamily="2" charset="-122"/>
              <a:cs typeface="Calibri" pitchFamily="34" charset="0"/>
            </a:endParaRPr>
          </a:p>
          <a:p>
            <a:pPr marL="0" marR="0" lvl="0" algn="l" defTabSz="914400" rtl="0" eaLnBrk="0" fontAlgn="base" latinLnBrk="0" hangingPunct="0">
              <a:lnSpc>
                <a:spcPct val="100000"/>
              </a:lnSpc>
              <a:spcBef>
                <a:spcPct val="0"/>
              </a:spcBef>
              <a:spcAft>
                <a:spcPct val="0"/>
              </a:spcAft>
              <a:buClrTx/>
              <a:buSzTx/>
              <a:buFontTx/>
              <a:buNone/>
              <a:tabLst/>
            </a:pPr>
            <a:endParaRPr lang="en-US" sz="1200" dirty="0">
              <a:solidFill>
                <a:srgbClr val="262626"/>
              </a:solidFill>
              <a:latin typeface="Arial" pitchFamily="34" charset="0"/>
              <a:ea typeface="SimSun" pitchFamily="2" charset="-122"/>
              <a:cs typeface="Calibri" pitchFamily="34" charset="0"/>
            </a:endParaRPr>
          </a:p>
          <a:p>
            <a:pPr marL="0" marR="0" lvl="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262626"/>
                </a:solidFill>
                <a:effectLst/>
                <a:latin typeface="Arial" pitchFamily="34" charset="0"/>
                <a:ea typeface="SimSun" pitchFamily="2" charset="-122"/>
                <a:cs typeface="Calibri" pitchFamily="34" charset="0"/>
              </a:rPr>
              <a:t>		T= projected life time of K   (*)</a:t>
            </a:r>
            <a:endParaRPr kumimoji="0" lang="en-US" sz="1200" b="0" i="0" u="none" strike="noStrike" cap="none" normalizeH="0" baseline="0" dirty="0" smtClean="0">
              <a:ln>
                <a:noFill/>
              </a:ln>
              <a:solidFill>
                <a:srgbClr val="262626"/>
              </a:solidFill>
              <a:effectLst/>
              <a:latin typeface="Arial" pitchFamily="34" charset="0"/>
              <a:ea typeface="SimSun" pitchFamily="2" charset="-122"/>
              <a:cs typeface="Calibri" pitchFamily="34" charset="0"/>
            </a:endParaRPr>
          </a:p>
          <a:p>
            <a:pPr marL="0" marR="0" lvl="0" algn="l" defTabSz="914400" rtl="0" eaLnBrk="0" fontAlgn="base" latinLnBrk="0" hangingPunct="0">
              <a:lnSpc>
                <a:spcPct val="100000"/>
              </a:lnSpc>
              <a:spcBef>
                <a:spcPct val="0"/>
              </a:spcBef>
              <a:spcAft>
                <a:spcPct val="0"/>
              </a:spcAft>
              <a:buClrTx/>
              <a:buSzTx/>
              <a:buFontTx/>
              <a:buNone/>
              <a:tabLst/>
            </a:pPr>
            <a:endParaRPr lang="en-US" sz="1200" dirty="0">
              <a:solidFill>
                <a:srgbClr val="262626"/>
              </a:solidFill>
              <a:latin typeface="Arial" pitchFamily="34" charset="0"/>
              <a:ea typeface="SimSun" pitchFamily="2" charset="-122"/>
              <a:cs typeface="Calibri" pitchFamily="34" charset="0"/>
            </a:endParaRPr>
          </a:p>
          <a:p>
            <a:pPr marL="0" marR="0" lvl="0" algn="l"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rgbClr val="262626"/>
              </a:solidFill>
              <a:effectLst/>
              <a:latin typeface="Arial" pitchFamily="34" charset="0"/>
              <a:ea typeface="SimSun" pitchFamily="2" charset="-122"/>
              <a:cs typeface="Calibri" pitchFamily="34" charset="0"/>
            </a:endParaRPr>
          </a:p>
          <a:p>
            <a:pPr marL="0" marR="0" lvl="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262626"/>
                </a:solidFill>
                <a:effectLst/>
                <a:latin typeface="Arial" pitchFamily="34" charset="0"/>
                <a:ea typeface="SimSun" pitchFamily="2" charset="-122"/>
                <a:cs typeface="Calibri" pitchFamily="34" charset="0"/>
              </a:rPr>
              <a:t>Once fixed capital is in place, the rate of return  </a:t>
            </a:r>
            <a:r>
              <a:rPr kumimoji="0" lang="en-US" sz="1200" b="1" i="0" u="sng" strike="noStrike" cap="none" normalizeH="0" baseline="0" dirty="0" smtClean="0">
                <a:ln>
                  <a:noFill/>
                </a:ln>
                <a:solidFill>
                  <a:srgbClr val="262626"/>
                </a:solidFill>
                <a:effectLst/>
                <a:latin typeface="Arial" pitchFamily="34" charset="0"/>
                <a:ea typeface="SimSun" pitchFamily="2" charset="-122"/>
                <a:cs typeface="Calibri" pitchFamily="34" charset="0"/>
              </a:rPr>
              <a:t>r</a:t>
            </a:r>
            <a:r>
              <a:rPr kumimoji="0" lang="en-US" sz="1200" b="0" i="0" u="none" strike="noStrike" cap="none" normalizeH="0" baseline="0" dirty="0" smtClean="0">
                <a:ln>
                  <a:noFill/>
                </a:ln>
                <a:solidFill>
                  <a:srgbClr val="262626"/>
                </a:solidFill>
                <a:effectLst/>
                <a:latin typeface="Arial" pitchFamily="34" charset="0"/>
                <a:ea typeface="SimSun" pitchFamily="2" charset="-122"/>
                <a:cs typeface="Calibri" pitchFamily="34" charset="0"/>
              </a:rPr>
              <a:t>  </a:t>
            </a:r>
            <a:r>
              <a:rPr kumimoji="0" lang="en-US" sz="1200" b="0" i="1" u="none" strike="noStrike" cap="none" normalizeH="0" baseline="0" dirty="0" smtClean="0">
                <a:ln>
                  <a:noFill/>
                </a:ln>
                <a:solidFill>
                  <a:srgbClr val="262626"/>
                </a:solidFill>
                <a:effectLst/>
                <a:latin typeface="Arial" pitchFamily="34" charset="0"/>
                <a:ea typeface="SimSun" pitchFamily="2" charset="-122"/>
                <a:cs typeface="Calibri" pitchFamily="34" charset="0"/>
              </a:rPr>
              <a:t>on circulating capital</a:t>
            </a:r>
            <a:r>
              <a:rPr kumimoji="0" lang="en-US" sz="1200" b="0" i="0" u="none" strike="noStrike" cap="none" normalizeH="0" baseline="0" dirty="0" smtClean="0">
                <a:ln>
                  <a:noFill/>
                </a:ln>
                <a:solidFill>
                  <a:srgbClr val="262626"/>
                </a:solidFill>
                <a:effectLst/>
                <a:latin typeface="Arial" pitchFamily="34" charset="0"/>
                <a:ea typeface="SimSun" pitchFamily="2" charset="-122"/>
                <a:cs typeface="Calibri" pitchFamily="34" charset="0"/>
              </a:rPr>
              <a:t> newly (re-) invested year by year will be</a:t>
            </a:r>
          </a:p>
          <a:p>
            <a:pPr marL="0" marR="0" lvl="0" algn="l" defTabSz="914400" rtl="0" eaLnBrk="0" fontAlgn="base" latinLnBrk="0" hangingPunct="0">
              <a:lnSpc>
                <a:spcPct val="100000"/>
              </a:lnSpc>
              <a:spcBef>
                <a:spcPct val="0"/>
              </a:spcBef>
              <a:spcAft>
                <a:spcPct val="0"/>
              </a:spcAft>
              <a:buClrTx/>
              <a:buSzTx/>
              <a:buFontTx/>
              <a:buNone/>
              <a:tabLst/>
            </a:pPr>
            <a:endParaRPr lang="en-US" sz="1200" dirty="0">
              <a:solidFill>
                <a:srgbClr val="262626"/>
              </a:solidFill>
              <a:latin typeface="Arial" pitchFamily="34" charset="0"/>
              <a:ea typeface="SimSun" pitchFamily="2" charset="-122"/>
              <a:cs typeface="Calibri" pitchFamily="34" charset="0"/>
            </a:endParaRPr>
          </a:p>
          <a:p>
            <a:pPr marL="0" marR="0" lvl="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262626"/>
                </a:solidFill>
                <a:effectLst/>
                <a:latin typeface="Arial" pitchFamily="34" charset="0"/>
                <a:ea typeface="SimSun" pitchFamily="2" charset="-122"/>
                <a:cs typeface="Calibri" pitchFamily="34" charset="0"/>
              </a:rPr>
              <a:t>	r = (R - k)/k</a:t>
            </a:r>
          </a:p>
          <a:p>
            <a:pPr marL="0" marR="0" lvl="0" algn="l"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rgbClr val="262626"/>
              </a:solidFill>
              <a:effectLst/>
              <a:latin typeface="Arial" pitchFamily="34" charset="0"/>
              <a:ea typeface="SimSun" pitchFamily="2" charset="-122"/>
              <a:cs typeface="Calibri" pitchFamily="34" charset="0"/>
            </a:endParaRPr>
          </a:p>
          <a:p>
            <a:pPr marL="0" marR="0" lvl="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262626"/>
                </a:solidFill>
                <a:effectLst/>
                <a:latin typeface="Arial" pitchFamily="34" charset="0"/>
                <a:ea typeface="SimSun" pitchFamily="2" charset="-122"/>
                <a:cs typeface="Calibri" pitchFamily="34" charset="0"/>
              </a:rPr>
              <a:t>or with  </a:t>
            </a:r>
            <a:r>
              <a:rPr kumimoji="0" lang="en-US" sz="1200" b="0" i="0" u="sng" strike="noStrike" cap="none" normalizeH="0" baseline="0" dirty="0" smtClean="0">
                <a:ln>
                  <a:noFill/>
                </a:ln>
                <a:solidFill>
                  <a:srgbClr val="262626"/>
                </a:solidFill>
                <a:effectLst/>
                <a:latin typeface="Arial" pitchFamily="34" charset="0"/>
                <a:ea typeface="SimSun" pitchFamily="2" charset="-122"/>
                <a:cs typeface="Calibri" pitchFamily="34" charset="0"/>
              </a:rPr>
              <a:t>R</a:t>
            </a:r>
            <a:r>
              <a:rPr kumimoji="0" lang="en-US" sz="1200" b="0" i="0" u="none" strike="noStrike" cap="none" normalizeH="0" baseline="0" dirty="0" smtClean="0">
                <a:ln>
                  <a:noFill/>
                </a:ln>
                <a:solidFill>
                  <a:srgbClr val="262626"/>
                </a:solidFill>
                <a:effectLst/>
                <a:latin typeface="Arial" pitchFamily="34" charset="0"/>
                <a:ea typeface="SimSun" pitchFamily="2" charset="-122"/>
                <a:cs typeface="Calibri" pitchFamily="34" charset="0"/>
              </a:rPr>
              <a:t> from above</a:t>
            </a:r>
            <a:endParaRPr kumimoji="0" lang="en-US" sz="1100" b="0" i="0" u="none" strike="noStrike" cap="none" normalizeH="0" baseline="0" dirty="0" smtClean="0">
              <a:ln>
                <a:noFill/>
              </a:ln>
              <a:solidFill>
                <a:schemeClr val="tx1"/>
              </a:solidFill>
              <a:effectLst/>
              <a:latin typeface="Arial" pitchFamily="34" charset="0"/>
            </a:endParaRPr>
          </a:p>
          <a:p>
            <a:pPr marL="0" marR="0" lvl="0" algn="l"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rgbClr val="262626"/>
              </a:solidFill>
              <a:effectLst/>
              <a:latin typeface="Arial" pitchFamily="34" charset="0"/>
              <a:ea typeface="SimSun" pitchFamily="2" charset="-122"/>
              <a:cs typeface="Calibri" pitchFamily="34" charset="0"/>
            </a:endParaRPr>
          </a:p>
          <a:p>
            <a:pPr marL="0" marR="0" lvl="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262626"/>
                </a:solidFill>
                <a:effectLst/>
                <a:latin typeface="Arial" pitchFamily="34" charset="0"/>
                <a:ea typeface="SimSun" pitchFamily="2" charset="-122"/>
                <a:cs typeface="Calibri" pitchFamily="34" charset="0"/>
              </a:rPr>
              <a:t>	r = K / </a:t>
            </a:r>
            <a:r>
              <a:rPr kumimoji="0" lang="en-US" sz="1200" b="0" i="0" u="none" strike="noStrike" cap="none" normalizeH="0" baseline="0" dirty="0" err="1" smtClean="0">
                <a:ln>
                  <a:noFill/>
                </a:ln>
                <a:solidFill>
                  <a:srgbClr val="262626"/>
                </a:solidFill>
                <a:effectLst/>
                <a:latin typeface="Arial" pitchFamily="34" charset="0"/>
                <a:ea typeface="SimSun" pitchFamily="2" charset="-122"/>
                <a:cs typeface="Calibri" pitchFamily="34" charset="0"/>
              </a:rPr>
              <a:t>k·T</a:t>
            </a:r>
            <a:r>
              <a:rPr kumimoji="0" lang="en-US" sz="1200" b="0" i="0" u="none" strike="noStrike" cap="none" normalizeH="0" baseline="0" dirty="0" smtClean="0">
                <a:ln>
                  <a:noFill/>
                </a:ln>
                <a:solidFill>
                  <a:srgbClr val="262626"/>
                </a:solidFill>
                <a:effectLst/>
                <a:latin typeface="Arial" pitchFamily="34" charset="0"/>
                <a:ea typeface="SimSun" pitchFamily="2" charset="-122"/>
                <a:cs typeface="Calibri" pitchFamily="34" charset="0"/>
              </a:rPr>
              <a:t> + ( K/k + 1 ) · </a:t>
            </a:r>
            <a:r>
              <a:rPr kumimoji="0" lang="en-US" sz="1200" b="0" i="0" u="none" strike="noStrike" cap="none" normalizeH="0" baseline="0" dirty="0" smtClean="0">
                <a:ln>
                  <a:noFill/>
                </a:ln>
                <a:solidFill>
                  <a:srgbClr val="262626"/>
                </a:solidFill>
                <a:effectLst/>
                <a:latin typeface="Symbol" pitchFamily="18" charset="2"/>
                <a:ea typeface="SimSun" pitchFamily="2" charset="-122"/>
                <a:cs typeface="Calibri" pitchFamily="34" charset="0"/>
              </a:rPr>
              <a:t>p    ,</a:t>
            </a:r>
            <a:endParaRPr kumimoji="0" lang="en-US" altLang="zh-CN" sz="1200" b="0" i="0" u="none" strike="noStrike" cap="none" normalizeH="0" baseline="0" dirty="0" smtClean="0">
              <a:ln>
                <a:noFill/>
              </a:ln>
              <a:solidFill>
                <a:srgbClr val="262626"/>
              </a:solidFill>
              <a:effectLst/>
              <a:latin typeface="Arial" pitchFamily="34" charset="0"/>
              <a:ea typeface="SimSun" pitchFamily="2" charset="-122"/>
              <a:cs typeface="Calibri" pitchFamily="34" charset="0"/>
            </a:endParaRPr>
          </a:p>
          <a:p>
            <a:pPr marR="0" lvl="0" algn="l" defTabSz="914400" rtl="0" eaLnBrk="0" fontAlgn="base" latinLnBrk="0" hangingPunct="0">
              <a:lnSpc>
                <a:spcPct val="100000"/>
              </a:lnSpc>
              <a:spcBef>
                <a:spcPct val="0"/>
              </a:spcBef>
              <a:spcAft>
                <a:spcPct val="0"/>
              </a:spcAft>
              <a:buClrTx/>
              <a:buSzTx/>
              <a:buFontTx/>
              <a:buNone/>
              <a:tabLst/>
            </a:pPr>
            <a:r>
              <a:rPr kumimoji="0" lang="en-US" altLang="zh-CN" sz="1200" b="0" i="0" u="none" strike="noStrike" cap="none" normalizeH="0" baseline="0" dirty="0" smtClean="0">
                <a:ln>
                  <a:noFill/>
                </a:ln>
                <a:solidFill>
                  <a:srgbClr val="262626"/>
                </a:solidFill>
                <a:effectLst/>
                <a:latin typeface="Arial" pitchFamily="34" charset="0"/>
                <a:ea typeface="SimSun" pitchFamily="2" charset="-122"/>
                <a:cs typeface="Calibri" pitchFamily="34" charset="0"/>
              </a:rPr>
              <a:t/>
            </a:r>
            <a:br>
              <a:rPr kumimoji="0" lang="en-US" altLang="zh-CN" sz="1200" b="0" i="0" u="none" strike="noStrike" cap="none" normalizeH="0" baseline="0" dirty="0" smtClean="0">
                <a:ln>
                  <a:noFill/>
                </a:ln>
                <a:solidFill>
                  <a:srgbClr val="262626"/>
                </a:solidFill>
                <a:effectLst/>
                <a:latin typeface="Arial" pitchFamily="34" charset="0"/>
                <a:ea typeface="SimSun" pitchFamily="2" charset="-122"/>
                <a:cs typeface="Calibri" pitchFamily="34" charset="0"/>
              </a:rPr>
            </a:br>
            <a:r>
              <a:rPr kumimoji="0" lang="en-US" altLang="zh-CN" sz="1200" b="0" i="0" u="none" strike="noStrike" cap="none" normalizeH="0" baseline="0" dirty="0" smtClean="0">
                <a:ln>
                  <a:noFill/>
                </a:ln>
                <a:solidFill>
                  <a:srgbClr val="262626"/>
                </a:solidFill>
                <a:effectLst/>
                <a:latin typeface="Arial" pitchFamily="34" charset="0"/>
                <a:ea typeface="SimSun" pitchFamily="2" charset="-122"/>
                <a:cs typeface="Calibri" pitchFamily="34" charset="0"/>
              </a:rPr>
              <a:t>and, with the rigidity composition of capital  </a:t>
            </a:r>
            <a:r>
              <a:rPr kumimoji="0" lang="en-US" altLang="zh-CN" sz="1300" b="0" i="0" u="none" strike="noStrike" cap="none" normalizeH="0" baseline="0" dirty="0" smtClean="0">
                <a:ln>
                  <a:noFill/>
                </a:ln>
                <a:solidFill>
                  <a:srgbClr val="262626"/>
                </a:solidFill>
                <a:effectLst/>
                <a:latin typeface="Arial" pitchFamily="34" charset="0"/>
                <a:ea typeface="SimSun" pitchFamily="2" charset="-122"/>
                <a:cs typeface="Calibri" pitchFamily="34" charset="0"/>
                <a:sym typeface="Symbol" pitchFamily="18" charset="2"/>
              </a:rPr>
              <a:t></a:t>
            </a:r>
            <a:r>
              <a:rPr kumimoji="0" lang="en-US" altLang="zh-CN" sz="1200" b="0" i="0" u="none" strike="noStrike" cap="none" normalizeH="0" baseline="0" dirty="0" smtClean="0">
                <a:ln>
                  <a:noFill/>
                </a:ln>
                <a:solidFill>
                  <a:srgbClr val="262626"/>
                </a:solidFill>
                <a:effectLst/>
                <a:latin typeface="Arial" pitchFamily="34" charset="0"/>
                <a:ea typeface="SimSun" pitchFamily="2" charset="-122"/>
                <a:cs typeface="Calibri" pitchFamily="34" charset="0"/>
              </a:rPr>
              <a:t> </a:t>
            </a:r>
            <a:r>
              <a:rPr kumimoji="0" lang="en-US" altLang="zh-CN" sz="1200" b="0" i="0" u="none" strike="noStrike" cap="none" normalizeH="0" baseline="0" dirty="0" smtClean="0">
                <a:ln>
                  <a:noFill/>
                </a:ln>
                <a:solidFill>
                  <a:srgbClr val="262626"/>
                </a:solidFill>
                <a:effectLst/>
                <a:latin typeface="Arial" pitchFamily="34" charset="0"/>
                <a:ea typeface="SimSun" pitchFamily="2" charset="-122"/>
                <a:cs typeface="Calibri" pitchFamily="34" charset="0"/>
                <a:sym typeface="Symbol" pitchFamily="18" charset="2"/>
              </a:rPr>
              <a:t> such that  </a:t>
            </a:r>
            <a:r>
              <a:rPr kumimoji="0" lang="en-US" altLang="zh-CN" sz="1300" b="0" i="0" u="none" strike="noStrike" cap="none" normalizeH="0" baseline="0" dirty="0" smtClean="0">
                <a:ln>
                  <a:noFill/>
                </a:ln>
                <a:solidFill>
                  <a:srgbClr val="262626"/>
                </a:solidFill>
                <a:effectLst/>
                <a:latin typeface="Arial" pitchFamily="34" charset="0"/>
                <a:ea typeface="SimSun" pitchFamily="2" charset="-122"/>
                <a:cs typeface="Calibri" pitchFamily="34" charset="0"/>
                <a:sym typeface="Symbol" pitchFamily="18" charset="2"/>
              </a:rPr>
              <a:t></a:t>
            </a:r>
            <a:r>
              <a:rPr kumimoji="0" lang="en-US" altLang="zh-CN" sz="1300" b="0" i="0" u="none" strike="noStrike" cap="none" normalizeH="0" baseline="0" dirty="0" smtClean="0">
                <a:ln>
                  <a:noFill/>
                </a:ln>
                <a:solidFill>
                  <a:srgbClr val="262626"/>
                </a:solidFill>
                <a:effectLst/>
                <a:latin typeface="Arial" pitchFamily="34" charset="0"/>
                <a:ea typeface="SimSun" pitchFamily="2" charset="-122"/>
                <a:cs typeface="Calibri" pitchFamily="34" charset="0"/>
              </a:rPr>
              <a:t>  </a:t>
            </a:r>
            <a:r>
              <a:rPr kumimoji="0" lang="en-US" altLang="zh-CN" sz="1300" b="0" i="0" u="none" strike="noStrike" cap="none" normalizeH="0" baseline="0" dirty="0" smtClean="0">
                <a:ln>
                  <a:noFill/>
                </a:ln>
                <a:solidFill>
                  <a:srgbClr val="262626"/>
                </a:solidFill>
                <a:effectLst/>
                <a:latin typeface="Arial" pitchFamily="34" charset="0"/>
                <a:ea typeface="SimSun" pitchFamily="2" charset="-122"/>
                <a:cs typeface="Calibri" pitchFamily="34" charset="0"/>
                <a:sym typeface="Symbol" pitchFamily="18" charset="2"/>
              </a:rPr>
              <a:t>= </a:t>
            </a:r>
            <a:r>
              <a:rPr kumimoji="0" lang="en-US" altLang="zh-CN" sz="1200" b="0" i="0" u="none" strike="noStrike" cap="none" normalizeH="0" baseline="0" dirty="0" smtClean="0">
                <a:ln>
                  <a:noFill/>
                </a:ln>
                <a:solidFill>
                  <a:srgbClr val="262626"/>
                </a:solidFill>
                <a:effectLst/>
                <a:latin typeface="Arial" pitchFamily="34" charset="0"/>
                <a:ea typeface="SimSun" pitchFamily="2" charset="-122"/>
                <a:cs typeface="Calibri" pitchFamily="34" charset="0"/>
                <a:sym typeface="Symbol" pitchFamily="18" charset="2"/>
              </a:rPr>
              <a:t> K/k </a:t>
            </a:r>
            <a:endParaRPr kumimoji="0" lang="en-US" altLang="zh-CN" sz="1100" b="0" i="0" u="none" strike="noStrike" cap="none" normalizeH="0" baseline="0" dirty="0" smtClean="0">
              <a:ln>
                <a:noFill/>
              </a:ln>
              <a:solidFill>
                <a:schemeClr val="tx1"/>
              </a:solidFill>
              <a:effectLst/>
              <a:latin typeface="Arial" pitchFamily="34" charset="0"/>
              <a:sym typeface="Symbol" pitchFamily="18" charset="2"/>
            </a:endParaRPr>
          </a:p>
          <a:p>
            <a:pPr marL="0" marR="0" lvl="0" algn="l" defTabSz="914400" rtl="0" eaLnBrk="0" fontAlgn="base" latinLnBrk="0" hangingPunct="0">
              <a:lnSpc>
                <a:spcPct val="100000"/>
              </a:lnSpc>
              <a:spcBef>
                <a:spcPct val="0"/>
              </a:spcBef>
              <a:spcAft>
                <a:spcPct val="0"/>
              </a:spcAft>
              <a:buClrTx/>
              <a:buSzTx/>
              <a:buFontTx/>
              <a:buNone/>
              <a:tabLst/>
            </a:pPr>
            <a:r>
              <a:rPr kumimoji="0" lang="ru-RU" altLang="zh-CN" sz="1200" b="0" i="0" u="none" strike="noStrike" cap="none" normalizeH="0" baseline="0" dirty="0" smtClean="0">
                <a:ln>
                  <a:noFill/>
                </a:ln>
                <a:solidFill>
                  <a:srgbClr val="262626"/>
                </a:solidFill>
                <a:effectLst/>
                <a:latin typeface="Arial" pitchFamily="34" charset="0"/>
                <a:ea typeface="SimSun" pitchFamily="2" charset="-122"/>
                <a:cs typeface="Calibri" pitchFamily="34" charset="0"/>
                <a:sym typeface="Symbol" pitchFamily="18" charset="2"/>
              </a:rPr>
              <a:t> </a:t>
            </a:r>
            <a:r>
              <a:rPr kumimoji="0" lang="ru-RU" altLang="zh-CN" sz="1200" b="0" i="0" u="sng" strike="noStrike" cap="none" normalizeH="0" baseline="0" dirty="0" smtClean="0">
                <a:ln>
                  <a:noFill/>
                </a:ln>
                <a:solidFill>
                  <a:srgbClr val="262626"/>
                </a:solidFill>
                <a:effectLst/>
                <a:latin typeface="Arial" pitchFamily="34" charset="0"/>
                <a:ea typeface="SimSun" pitchFamily="2" charset="-122"/>
                <a:cs typeface="Calibri" pitchFamily="34" charset="0"/>
                <a:sym typeface="Symbol" pitchFamily="18" charset="2"/>
              </a:rPr>
              <a:t>r</a:t>
            </a:r>
            <a:r>
              <a:rPr kumimoji="0" lang="ru-RU" altLang="zh-CN" sz="1200" b="0" i="0" u="none" strike="noStrike" cap="none" normalizeH="0" baseline="0" dirty="0" smtClean="0">
                <a:ln>
                  <a:noFill/>
                </a:ln>
                <a:solidFill>
                  <a:srgbClr val="262626"/>
                </a:solidFill>
                <a:effectLst/>
                <a:latin typeface="Arial" pitchFamily="34" charset="0"/>
                <a:ea typeface="SimSun" pitchFamily="2" charset="-122"/>
                <a:cs typeface="Calibri" pitchFamily="34" charset="0"/>
                <a:sym typeface="Symbol" pitchFamily="18" charset="2"/>
              </a:rPr>
              <a:t>  </a:t>
            </a:r>
            <a:r>
              <a:rPr kumimoji="0" lang="en-US" altLang="zh-CN" sz="1200" b="0" i="0" u="none" strike="noStrike" cap="none" normalizeH="0" baseline="0" dirty="0" smtClean="0">
                <a:ln>
                  <a:noFill/>
                </a:ln>
                <a:solidFill>
                  <a:srgbClr val="262626"/>
                </a:solidFill>
                <a:effectLst/>
                <a:latin typeface="Arial" pitchFamily="34" charset="0"/>
                <a:ea typeface="SimSun" pitchFamily="2" charset="-122"/>
                <a:cs typeface="Calibri" pitchFamily="34" charset="0"/>
                <a:sym typeface="Symbol" pitchFamily="18" charset="2"/>
              </a:rPr>
              <a:t>becomes </a:t>
            </a: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zh-CN" sz="1100" b="0" i="0" u="none" strike="noStrike" cap="none" normalizeH="0" baseline="0" dirty="0" smtClean="0">
              <a:ln>
                <a:noFill/>
              </a:ln>
              <a:solidFill>
                <a:schemeClr val="tx1"/>
              </a:solidFill>
              <a:effectLst/>
              <a:latin typeface="Arial" pitchFamily="34" charset="0"/>
              <a:sym typeface="Symbol" pitchFamily="18" charset="2"/>
            </a:endParaRPr>
          </a:p>
          <a:p>
            <a:pPr lvl="0" indent="457200" eaLnBrk="0" fontAlgn="base" hangingPunct="0">
              <a:spcBef>
                <a:spcPct val="0"/>
              </a:spcBef>
              <a:spcAft>
                <a:spcPct val="0"/>
              </a:spcAft>
            </a:pPr>
            <a:r>
              <a:rPr kumimoji="0" lang="en-US" altLang="zh-CN" sz="1400" b="0" i="0" u="none" strike="noStrike" cap="none" normalizeH="0" dirty="0" smtClean="0">
                <a:ln>
                  <a:noFill/>
                </a:ln>
                <a:solidFill>
                  <a:srgbClr val="262626"/>
                </a:solidFill>
                <a:effectLst/>
                <a:latin typeface="Arial" pitchFamily="34" charset="0"/>
                <a:ea typeface="SimSun" pitchFamily="2" charset="-122"/>
                <a:cs typeface="Calibri" pitchFamily="34" charset="0"/>
                <a:sym typeface="Symbol" pitchFamily="18" charset="2"/>
              </a:rPr>
              <a:t>	r  =   </a:t>
            </a:r>
            <a:r>
              <a:rPr kumimoji="0" lang="en-US" altLang="zh-CN" sz="1400" b="0" i="0" u="none" strike="noStrike" cap="none" normalizeH="0" dirty="0" smtClean="0">
                <a:ln>
                  <a:noFill/>
                </a:ln>
                <a:solidFill>
                  <a:srgbClr val="262626"/>
                </a:solidFill>
                <a:effectLst/>
                <a:latin typeface="Arial" pitchFamily="34" charset="0"/>
                <a:ea typeface="SimSun" pitchFamily="2" charset="-122"/>
                <a:cs typeface="Calibri" pitchFamily="34" charset="0"/>
              </a:rPr>
              <a:t> </a:t>
            </a:r>
            <a:r>
              <a:rPr kumimoji="0" lang="en-US" altLang="zh-CN" sz="1400" b="0" i="0" u="none" strike="noStrike" cap="none" normalizeH="0" dirty="0" smtClean="0">
                <a:ln>
                  <a:noFill/>
                </a:ln>
                <a:solidFill>
                  <a:srgbClr val="262626"/>
                </a:solidFill>
                <a:effectLst/>
                <a:latin typeface="Arial" pitchFamily="34" charset="0"/>
                <a:ea typeface="SimSun" pitchFamily="2" charset="-122"/>
                <a:cs typeface="Calibri" pitchFamily="34" charset="0"/>
                <a:sym typeface="Symbol" pitchFamily="18" charset="2"/>
              </a:rPr>
              <a:t> ( 1/T + </a:t>
            </a:r>
            <a:r>
              <a:rPr kumimoji="0" lang="en-US" sz="1400" b="0" i="0" u="none" strike="noStrike" cap="none" normalizeH="0" baseline="0" dirty="0" smtClean="0">
                <a:ln>
                  <a:noFill/>
                </a:ln>
                <a:solidFill>
                  <a:srgbClr val="262626"/>
                </a:solidFill>
                <a:effectLst/>
                <a:latin typeface="Symbol" pitchFamily="18" charset="2"/>
                <a:ea typeface="SimSun" pitchFamily="2" charset="-122"/>
                <a:cs typeface="Calibri" pitchFamily="34" charset="0"/>
              </a:rPr>
              <a:t>p</a:t>
            </a:r>
            <a:r>
              <a:rPr kumimoji="0" lang="en-US" altLang="zh-CN" sz="1400" b="0" i="0" u="none" strike="noStrike" cap="none" normalizeH="0" dirty="0" smtClean="0">
                <a:ln>
                  <a:noFill/>
                </a:ln>
                <a:solidFill>
                  <a:srgbClr val="262626"/>
                </a:solidFill>
                <a:effectLst/>
                <a:latin typeface="Arial" pitchFamily="34" charset="0"/>
                <a:ea typeface="SimSun" pitchFamily="2" charset="-122"/>
                <a:cs typeface="Calibri" pitchFamily="34" charset="0"/>
                <a:sym typeface="Symbol" pitchFamily="18" charset="2"/>
              </a:rPr>
              <a:t> ) + </a:t>
            </a:r>
            <a:r>
              <a:rPr kumimoji="0" lang="en-US" sz="1400" b="0" i="0" u="none" strike="noStrike" cap="none" normalizeH="0" baseline="0" dirty="0" smtClean="0">
                <a:ln>
                  <a:noFill/>
                </a:ln>
                <a:solidFill>
                  <a:srgbClr val="262626"/>
                </a:solidFill>
                <a:effectLst/>
                <a:latin typeface="Symbol" pitchFamily="18" charset="2"/>
                <a:ea typeface="SimSun" pitchFamily="2" charset="-122"/>
                <a:cs typeface="Calibri" pitchFamily="34" charset="0"/>
              </a:rPr>
              <a:t>p </a:t>
            </a:r>
            <a:r>
              <a:rPr kumimoji="0" lang="en-US" altLang="zh-CN" sz="1400" b="0" i="0" u="none" strike="noStrike" cap="none" normalizeH="0" dirty="0" smtClean="0">
                <a:ln>
                  <a:noFill/>
                </a:ln>
                <a:solidFill>
                  <a:srgbClr val="262626"/>
                </a:solidFill>
                <a:effectLst/>
                <a:latin typeface="Arial" pitchFamily="34" charset="0"/>
                <a:ea typeface="SimSun" pitchFamily="2" charset="-122"/>
                <a:cs typeface="Calibri" pitchFamily="34" charset="0"/>
                <a:sym typeface="Symbol" pitchFamily="18" charset="2"/>
              </a:rPr>
              <a:t>		(2)</a:t>
            </a:r>
          </a:p>
        </p:txBody>
      </p:sp>
      <p:sp>
        <p:nvSpPr>
          <p:cNvPr id="6" name="Content Placeholder 3"/>
          <p:cNvSpPr txBox="1">
            <a:spLocks/>
          </p:cNvSpPr>
          <p:nvPr/>
        </p:nvSpPr>
        <p:spPr>
          <a:xfrm>
            <a:off x="5312304" y="1117585"/>
            <a:ext cx="3357586" cy="1285883"/>
          </a:xfrm>
          <a:prstGeom prst="rect">
            <a:avLst/>
          </a:prstGeom>
          <a:solidFill>
            <a:schemeClr val="accent1">
              <a:lumMod val="20000"/>
              <a:lumOff val="80000"/>
            </a:schemeClr>
          </a:solidFill>
        </p:spPr>
        <p:txBody>
          <a:bodyPr>
            <a:no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US" sz="16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Bygones are forever bygones, and we are always starting clear with a view to future </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n-US" sz="1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endParaRPr>
          </a:p>
          <a:p>
            <a:pPr marL="0" marR="0" lvl="0" indent="0" algn="r" defTabSz="914400" rtl="0" eaLnBrk="1" fontAlgn="auto" latinLnBrk="0" hangingPunct="1">
              <a:lnSpc>
                <a:spcPct val="100000"/>
              </a:lnSpc>
              <a:spcBef>
                <a:spcPts val="0"/>
              </a:spcBef>
              <a:spcAft>
                <a:spcPts val="0"/>
              </a:spcAft>
              <a:buClrTx/>
              <a:buSzTx/>
              <a:buFont typeface="Arial" pitchFamily="34" charset="0"/>
              <a:buNone/>
              <a:tabLst/>
              <a:defRPr/>
            </a:pPr>
            <a:r>
              <a:rPr kumimoji="0" lang="pt-BR" sz="16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Jevons </a:t>
            </a:r>
            <a:r>
              <a:rPr kumimoji="0" lang="ru-RU" sz="1400" b="0" i="1"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cca</a:t>
            </a:r>
            <a:r>
              <a:rPr kumimoji="0" lang="ru-RU" sz="16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 1860</a:t>
            </a:r>
          </a:p>
          <a:p>
            <a:pPr marL="0" marR="0" lvl="0" indent="0" algn="r" defTabSz="914400" rtl="0" eaLnBrk="1" fontAlgn="auto" latinLnBrk="0" hangingPunct="1">
              <a:lnSpc>
                <a:spcPct val="100000"/>
              </a:lnSpc>
              <a:spcBef>
                <a:spcPts val="0"/>
              </a:spcBef>
              <a:spcAft>
                <a:spcPts val="0"/>
              </a:spcAft>
              <a:buClrTx/>
              <a:buSzTx/>
              <a:buFont typeface="Arial" pitchFamily="34" charset="0"/>
              <a:buNone/>
              <a:tabLst/>
              <a:defRPr/>
            </a:pPr>
            <a:r>
              <a:rPr kumimoji="0" lang="pt-BR" sz="1100" b="0" i="1"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in</a:t>
            </a:r>
            <a:r>
              <a:rPr kumimoji="0" lang="pt-BR" sz="11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 Salter (1960):60</a:t>
            </a:r>
            <a:endParaRPr kumimoji="0" lang="en-US"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8" name="TextBox 7"/>
          <p:cNvSpPr txBox="1"/>
          <p:nvPr/>
        </p:nvSpPr>
        <p:spPr>
          <a:xfrm>
            <a:off x="550332" y="5214950"/>
            <a:ext cx="3878791" cy="830997"/>
          </a:xfrm>
          <a:prstGeom prst="rect">
            <a:avLst/>
          </a:prstGeom>
          <a:noFill/>
        </p:spPr>
        <p:txBody>
          <a:bodyPr wrap="square" rtlCol="0">
            <a:spAutoFit/>
          </a:bodyPr>
          <a:lstStyle/>
          <a:p>
            <a:pPr indent="-252000"/>
            <a:r>
              <a:rPr lang="ru-RU" sz="1200" dirty="0" smtClean="0"/>
              <a:t>(*) </a:t>
            </a:r>
            <a:r>
              <a:rPr lang="en-US" sz="1200" dirty="0" smtClean="0"/>
              <a:t>In </a:t>
            </a:r>
            <a:r>
              <a:rPr lang="en-US" sz="1200" dirty="0"/>
              <a:t>the case of components of fixed capital K</a:t>
            </a:r>
            <a:r>
              <a:rPr lang="en-US" sz="1200" baseline="-25000" dirty="0"/>
              <a:t> </a:t>
            </a:r>
            <a:r>
              <a:rPr lang="en-US" sz="1200" baseline="-25000" dirty="0" err="1"/>
              <a:t>i</a:t>
            </a:r>
            <a:r>
              <a:rPr lang="en-US" sz="1200" dirty="0"/>
              <a:t> , having different projected life times T</a:t>
            </a:r>
            <a:r>
              <a:rPr lang="en-US" sz="1200" baseline="-25000" dirty="0"/>
              <a:t>i </a:t>
            </a:r>
            <a:r>
              <a:rPr lang="en-US" sz="1200" dirty="0"/>
              <a:t>, total fixed capital 'used up' in a 'used up' in a period of production is </a:t>
            </a:r>
            <a:r>
              <a:rPr lang="ru-RU" sz="1200" dirty="0" smtClean="0"/>
              <a:t>  </a:t>
            </a:r>
            <a:r>
              <a:rPr lang="en-US" sz="1200" dirty="0" smtClean="0">
                <a:latin typeface="Symbol" pitchFamily="18" charset="2"/>
              </a:rPr>
              <a:t>S</a:t>
            </a:r>
            <a:r>
              <a:rPr lang="en-US" sz="1200" baseline="30000" dirty="0" smtClean="0"/>
              <a:t>i</a:t>
            </a:r>
            <a:r>
              <a:rPr lang="en-US" sz="1200" dirty="0" smtClean="0"/>
              <a:t> </a:t>
            </a:r>
            <a:r>
              <a:rPr lang="en-US" sz="1200" dirty="0"/>
              <a:t>( </a:t>
            </a:r>
            <a:r>
              <a:rPr lang="en-US" sz="1200" dirty="0" err="1"/>
              <a:t>K</a:t>
            </a:r>
            <a:r>
              <a:rPr lang="en-US" sz="1200" baseline="-25000" dirty="0" err="1"/>
              <a:t>i</a:t>
            </a:r>
            <a:r>
              <a:rPr lang="en-US" sz="1200" baseline="-25000" dirty="0"/>
              <a:t> / </a:t>
            </a:r>
            <a:r>
              <a:rPr lang="en-US" sz="1200" dirty="0"/>
              <a:t>T</a:t>
            </a:r>
            <a:r>
              <a:rPr lang="en-US" sz="1200" baseline="-25000" dirty="0"/>
              <a:t>i </a:t>
            </a:r>
            <a:r>
              <a:rPr lang="en-US" sz="1200" dirty="0"/>
              <a:t>), and  </a:t>
            </a:r>
            <a:r>
              <a:rPr lang="en-US" sz="1200" u="sng" dirty="0"/>
              <a:t>T</a:t>
            </a:r>
            <a:r>
              <a:rPr lang="en-US" sz="1200" dirty="0"/>
              <a:t>  is therefore defined </a:t>
            </a:r>
            <a:r>
              <a:rPr lang="en-US" sz="1200" dirty="0" smtClean="0"/>
              <a:t>as</a:t>
            </a:r>
            <a:endParaRPr lang="en-US" sz="1200" dirty="0"/>
          </a:p>
        </p:txBody>
      </p:sp>
      <p:pic>
        <p:nvPicPr>
          <p:cNvPr id="9"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567378" y="5429264"/>
            <a:ext cx="1004886" cy="541696"/>
          </a:xfrm>
          <a:prstGeom prst="rect">
            <a:avLst/>
          </a:prstGeom>
          <a:noFill/>
        </p:spPr>
      </p:pic>
      <p:sp>
        <p:nvSpPr>
          <p:cNvPr id="14" name="Rectangle 13"/>
          <p:cNvSpPr/>
          <p:nvPr/>
        </p:nvSpPr>
        <p:spPr>
          <a:xfrm>
            <a:off x="5072066" y="5528049"/>
            <a:ext cx="2141933" cy="369332"/>
          </a:xfrm>
          <a:prstGeom prst="rect">
            <a:avLst/>
          </a:prstGeom>
        </p:spPr>
        <p:txBody>
          <a:bodyPr wrap="none">
            <a:spAutoFit/>
          </a:bodyPr>
          <a:lstStyle/>
          <a:p>
            <a:pPr lvl="0" fontAlgn="base">
              <a:spcBef>
                <a:spcPct val="0"/>
              </a:spcBef>
              <a:spcAft>
                <a:spcPct val="0"/>
              </a:spcAft>
            </a:pPr>
            <a:r>
              <a:rPr lang="en-US" altLang="zh-CN" sz="1300" dirty="0" smtClean="0">
                <a:solidFill>
                  <a:srgbClr val="262626"/>
                </a:solidFill>
                <a:latin typeface="Arial" pitchFamily="34" charset="0"/>
                <a:ea typeface="SimSun" pitchFamily="2" charset="-122"/>
                <a:cs typeface="Calibri" pitchFamily="34" charset="0"/>
              </a:rPr>
              <a:t>T  =</a:t>
            </a:r>
            <a:r>
              <a:rPr lang="ru-RU" altLang="zh-CN" sz="1300" dirty="0" smtClean="0">
                <a:solidFill>
                  <a:srgbClr val="262626"/>
                </a:solidFill>
                <a:latin typeface="Arial" pitchFamily="34" charset="0"/>
                <a:ea typeface="SimSun" pitchFamily="2" charset="-122"/>
                <a:cs typeface="Calibri" pitchFamily="34" charset="0"/>
              </a:rPr>
              <a:t>		</a:t>
            </a:r>
            <a:r>
              <a:rPr lang="en-US" dirty="0" smtClean="0"/>
              <a:t> .</a:t>
            </a:r>
            <a:endParaRPr lang="en-US" altLang="zh-CN" dirty="0">
              <a:solidFill>
                <a:prstClr val="black"/>
              </a:solidFill>
              <a:latin typeface="Arial" pitchFamily="34" charset="0"/>
            </a:endParaRPr>
          </a:p>
        </p:txBody>
      </p:sp>
      <p:cxnSp>
        <p:nvCxnSpPr>
          <p:cNvPr id="16" name="Straight Connector 15"/>
          <p:cNvCxnSpPr/>
          <p:nvPr/>
        </p:nvCxnSpPr>
        <p:spPr>
          <a:xfrm>
            <a:off x="428596" y="5143512"/>
            <a:ext cx="6429420" cy="1588"/>
          </a:xfrm>
          <a:prstGeom prst="line">
            <a:avLst/>
          </a:prstGeom>
          <a:ln w="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a:bodyPr>
          <a:lstStyle/>
          <a:p>
            <a:pPr lvl="0" indent="457200" fontAlgn="base">
              <a:spcAft>
                <a:spcPct val="0"/>
              </a:spcAft>
            </a:pPr>
            <a:r>
              <a:rPr lang="ru-RU" sz="2000" dirty="0" smtClean="0"/>
              <a:t>Erosion of the return</a:t>
            </a:r>
            <a:endParaRPr lang="en-US" sz="2000" dirty="0"/>
          </a:p>
        </p:txBody>
      </p:sp>
      <p:sp>
        <p:nvSpPr>
          <p:cNvPr id="3" name="Content Placeholder 2"/>
          <p:cNvSpPr>
            <a:spLocks noGrp="1"/>
          </p:cNvSpPr>
          <p:nvPr>
            <p:ph sz="half" idx="1"/>
          </p:nvPr>
        </p:nvSpPr>
        <p:spPr>
          <a:xfrm>
            <a:off x="428596" y="1285860"/>
            <a:ext cx="4786346" cy="4071966"/>
          </a:xfrm>
        </p:spPr>
        <p:txBody>
          <a:bodyPr wrap="square">
            <a:noAutofit/>
          </a:bodyPr>
          <a:lstStyle/>
          <a:p>
            <a:pPr marL="0" indent="0">
              <a:lnSpc>
                <a:spcPct val="120000"/>
              </a:lnSpc>
              <a:spcBef>
                <a:spcPts val="0"/>
              </a:spcBef>
              <a:buNone/>
            </a:pPr>
            <a:r>
              <a:rPr lang="en-US" sz="1200" dirty="0" smtClean="0"/>
              <a:t>After </a:t>
            </a:r>
            <a:r>
              <a:rPr lang="en-US" sz="1200" dirty="0"/>
              <a:t>one period of production there arises a new technique of production. Because this technique is more productive, it produces the same commodity at a lesser </a:t>
            </a:r>
            <a:r>
              <a:rPr lang="en-US" sz="1200" dirty="0" smtClean="0"/>
              <a:t>cost*  that </a:t>
            </a:r>
            <a:r>
              <a:rPr lang="en-US" sz="1200" dirty="0"/>
              <a:t>brings the market price down. </a:t>
            </a:r>
            <a:r>
              <a:rPr lang="ru-RU" sz="1200" dirty="0" smtClean="0"/>
              <a:t/>
            </a:r>
            <a:br>
              <a:rPr lang="ru-RU" sz="1200" dirty="0" smtClean="0"/>
            </a:br>
            <a:endParaRPr lang="ru-RU" sz="1200" dirty="0" smtClean="0"/>
          </a:p>
          <a:p>
            <a:pPr marL="0" indent="0">
              <a:lnSpc>
                <a:spcPct val="120000"/>
              </a:lnSpc>
              <a:spcBef>
                <a:spcPts val="0"/>
              </a:spcBef>
              <a:buNone/>
            </a:pPr>
            <a:r>
              <a:rPr lang="en-US" sz="1200" dirty="0" smtClean="0"/>
              <a:t>If  </a:t>
            </a:r>
            <a:r>
              <a:rPr lang="en-US" sz="1200" dirty="0" smtClean="0">
                <a:latin typeface="Symbol" pitchFamily="18" charset="2"/>
              </a:rPr>
              <a:t>q</a:t>
            </a:r>
            <a:r>
              <a:rPr lang="en-US" sz="1200" baseline="-25000" dirty="0" smtClean="0"/>
              <a:t>t</a:t>
            </a:r>
            <a:r>
              <a:rPr lang="en-US" sz="1200" dirty="0" smtClean="0"/>
              <a:t> </a:t>
            </a:r>
            <a:r>
              <a:rPr lang="en-US" sz="1200" dirty="0"/>
              <a:t>is the accumulated increase in </a:t>
            </a:r>
            <a:r>
              <a:rPr lang="en-US" sz="1200" dirty="0" smtClean="0"/>
              <a:t>productivity up to </a:t>
            </a:r>
            <a:r>
              <a:rPr lang="en-US" sz="1200" u="sng" dirty="0" smtClean="0"/>
              <a:t>t</a:t>
            </a:r>
            <a:r>
              <a:rPr lang="en-US" sz="1200" dirty="0" smtClean="0"/>
              <a:t>, </a:t>
            </a:r>
            <a:r>
              <a:rPr lang="en-US" sz="1200" dirty="0"/>
              <a:t>the return of the old technique at the end of the same period of production is</a:t>
            </a:r>
          </a:p>
          <a:p>
            <a:pPr marL="0" indent="0">
              <a:lnSpc>
                <a:spcPct val="120000"/>
              </a:lnSpc>
              <a:spcBef>
                <a:spcPts val="0"/>
              </a:spcBef>
              <a:buNone/>
            </a:pPr>
            <a:r>
              <a:rPr lang="en-US" sz="1200" dirty="0"/>
              <a:t> </a:t>
            </a:r>
          </a:p>
          <a:p>
            <a:pPr marL="0" indent="0">
              <a:lnSpc>
                <a:spcPct val="120000"/>
              </a:lnSpc>
              <a:spcBef>
                <a:spcPts val="0"/>
              </a:spcBef>
              <a:buNone/>
            </a:pPr>
            <a:r>
              <a:rPr lang="ru-RU" sz="1200" dirty="0" smtClean="0"/>
              <a:t>  </a:t>
            </a:r>
            <a:r>
              <a:rPr lang="pt-BR" sz="1200" dirty="0" smtClean="0"/>
              <a:t>	</a:t>
            </a:r>
            <a:r>
              <a:rPr lang="ru-RU" sz="1200" dirty="0" smtClean="0"/>
              <a:t> </a:t>
            </a:r>
            <a:r>
              <a:rPr lang="en-US" sz="1400" dirty="0" smtClean="0">
                <a:solidFill>
                  <a:schemeClr val="tx1">
                    <a:lumMod val="75000"/>
                    <a:lumOff val="25000"/>
                  </a:schemeClr>
                </a:solidFill>
              </a:rPr>
              <a:t>R</a:t>
            </a:r>
            <a:r>
              <a:rPr lang="en-US" sz="1400" baseline="-25000" dirty="0" smtClean="0">
                <a:solidFill>
                  <a:schemeClr val="tx1">
                    <a:lumMod val="75000"/>
                    <a:lumOff val="25000"/>
                  </a:schemeClr>
                </a:solidFill>
              </a:rPr>
              <a:t>t</a:t>
            </a:r>
            <a:r>
              <a:rPr lang="en-US" sz="1600" dirty="0" smtClean="0"/>
              <a:t> =</a:t>
            </a:r>
            <a:r>
              <a:rPr lang="en-US" sz="1200" dirty="0" smtClean="0"/>
              <a:t>   		t &lt; T</a:t>
            </a:r>
          </a:p>
          <a:p>
            <a:pPr marL="0" indent="0">
              <a:lnSpc>
                <a:spcPct val="120000"/>
              </a:lnSpc>
              <a:spcBef>
                <a:spcPts val="0"/>
              </a:spcBef>
              <a:buNone/>
            </a:pPr>
            <a:r>
              <a:rPr lang="en-US" sz="1200" dirty="0" smtClean="0"/>
              <a:t> </a:t>
            </a:r>
          </a:p>
          <a:p>
            <a:pPr marL="0" indent="0">
              <a:lnSpc>
                <a:spcPct val="120000"/>
              </a:lnSpc>
              <a:spcBef>
                <a:spcPts val="0"/>
              </a:spcBef>
              <a:buNone/>
            </a:pPr>
            <a:r>
              <a:rPr lang="en-US" sz="1200" dirty="0" smtClean="0"/>
              <a:t>so that the return of the old technique becomes a decreasing function of time. </a:t>
            </a:r>
          </a:p>
          <a:p>
            <a:pPr marL="0" indent="0">
              <a:lnSpc>
                <a:spcPct val="120000"/>
              </a:lnSpc>
              <a:spcBef>
                <a:spcPts val="0"/>
              </a:spcBef>
              <a:buNone/>
            </a:pPr>
            <a:endParaRPr lang="en-US" sz="1200" dirty="0"/>
          </a:p>
          <a:p>
            <a:pPr marL="0" indent="0">
              <a:lnSpc>
                <a:spcPct val="120000"/>
              </a:lnSpc>
              <a:spcBef>
                <a:spcPts val="0"/>
              </a:spcBef>
              <a:buNone/>
            </a:pPr>
            <a:r>
              <a:rPr lang="en-US" sz="1200" dirty="0" smtClean="0"/>
              <a:t>However what we want is the </a:t>
            </a:r>
            <a:r>
              <a:rPr lang="en-US" sz="1200" i="1" dirty="0" smtClean="0"/>
              <a:t>rate</a:t>
            </a:r>
            <a:r>
              <a:rPr lang="en-US" sz="1200" dirty="0" smtClean="0"/>
              <a:t> of return on </a:t>
            </a:r>
            <a:r>
              <a:rPr lang="en-US" sz="1200" i="1" dirty="0" smtClean="0"/>
              <a:t>new</a:t>
            </a:r>
            <a:r>
              <a:rPr lang="en-US" sz="1200" dirty="0" smtClean="0"/>
              <a:t> capital  </a:t>
            </a:r>
            <a:r>
              <a:rPr lang="en-US" sz="1200" u="sng" dirty="0" smtClean="0"/>
              <a:t>k</a:t>
            </a:r>
            <a:r>
              <a:rPr lang="en-US" sz="1200" dirty="0" smtClean="0"/>
              <a:t>  </a:t>
            </a:r>
          </a:p>
          <a:p>
            <a:pPr marL="0" indent="0">
              <a:lnSpc>
                <a:spcPct val="120000"/>
              </a:lnSpc>
              <a:spcBef>
                <a:spcPts val="0"/>
              </a:spcBef>
              <a:buNone/>
            </a:pPr>
            <a:r>
              <a:rPr lang="en-US" sz="1200" dirty="0" smtClean="0"/>
              <a:t>(Jevons):</a:t>
            </a:r>
            <a:r>
              <a:rPr lang="en-US" sz="1200" dirty="0"/>
              <a:t>		                 </a:t>
            </a:r>
          </a:p>
          <a:p>
            <a:pPr marL="0" indent="0">
              <a:lnSpc>
                <a:spcPct val="120000"/>
              </a:lnSpc>
              <a:spcBef>
                <a:spcPts val="0"/>
              </a:spcBef>
              <a:buNone/>
            </a:pPr>
            <a:r>
              <a:rPr lang="en-US" sz="1200" dirty="0"/>
              <a:t> </a:t>
            </a:r>
          </a:p>
          <a:p>
            <a:pPr marL="0" indent="0">
              <a:lnSpc>
                <a:spcPct val="120000"/>
              </a:lnSpc>
              <a:spcBef>
                <a:spcPts val="0"/>
              </a:spcBef>
              <a:buNone/>
            </a:pPr>
            <a:r>
              <a:rPr lang="en-US" sz="1200" dirty="0"/>
              <a:t> </a:t>
            </a:r>
          </a:p>
        </p:txBody>
      </p:sp>
      <p:sp>
        <p:nvSpPr>
          <p:cNvPr id="4" name="Content Placeholder 3"/>
          <p:cNvSpPr>
            <a:spLocks noGrp="1"/>
          </p:cNvSpPr>
          <p:nvPr>
            <p:ph sz="half" idx="2"/>
          </p:nvPr>
        </p:nvSpPr>
        <p:spPr>
          <a:xfrm>
            <a:off x="473336" y="5418483"/>
            <a:ext cx="4276463" cy="1272773"/>
          </a:xfrm>
          <a:solidFill>
            <a:schemeClr val="accent1">
              <a:lumMod val="20000"/>
              <a:lumOff val="80000"/>
            </a:schemeClr>
          </a:solidFill>
        </p:spPr>
        <p:txBody>
          <a:bodyPr>
            <a:noAutofit/>
          </a:bodyPr>
          <a:lstStyle/>
          <a:p>
            <a:pPr marL="0" indent="0">
              <a:spcBef>
                <a:spcPts val="0"/>
              </a:spcBef>
              <a:buNone/>
            </a:pPr>
            <a:r>
              <a:rPr lang="en-US" sz="800" dirty="0" smtClean="0"/>
              <a:t>We assume this instead of an initial 'surplus profit' for the new technique which would then gradually fall to the 'average' rate throughout the period  </a:t>
            </a:r>
            <a:r>
              <a:rPr lang="en-US" sz="800" u="sng" dirty="0" smtClean="0"/>
              <a:t>T</a:t>
            </a:r>
            <a:r>
              <a:rPr lang="en-US" sz="800" dirty="0" smtClean="0"/>
              <a:t>, for simplicity only. Both formulations are equivalent: according to the second formulation, the condition of substitution is expressed as</a:t>
            </a:r>
          </a:p>
          <a:p>
            <a:pPr marL="0" indent="0">
              <a:lnSpc>
                <a:spcPct val="50000"/>
              </a:lnSpc>
              <a:spcBef>
                <a:spcPts val="0"/>
              </a:spcBef>
              <a:buNone/>
            </a:pPr>
            <a:endParaRPr lang="en-US" sz="800" dirty="0" smtClean="0"/>
          </a:p>
          <a:p>
            <a:pPr marL="0" indent="0">
              <a:spcBef>
                <a:spcPts val="0"/>
              </a:spcBef>
              <a:buNone/>
            </a:pPr>
            <a:r>
              <a:rPr lang="en-US" sz="800" dirty="0"/>
              <a:t> </a:t>
            </a:r>
            <a:r>
              <a:rPr lang="en-US" sz="800" dirty="0" smtClean="0"/>
              <a:t>         (1 + </a:t>
            </a:r>
            <a:r>
              <a:rPr lang="en-US" sz="800" dirty="0" smtClean="0">
                <a:latin typeface="Symbol" pitchFamily="18" charset="2"/>
              </a:rPr>
              <a:t> p </a:t>
            </a:r>
            <a:r>
              <a:rPr lang="en-US" sz="800" dirty="0" smtClean="0"/>
              <a:t> ) (1 + </a:t>
            </a:r>
            <a:r>
              <a:rPr lang="en-US" sz="800" dirty="0" smtClean="0">
                <a:sym typeface="Symbol"/>
              </a:rPr>
              <a:t></a:t>
            </a:r>
            <a:r>
              <a:rPr lang="en-US" sz="800" baseline="-25000" dirty="0" smtClean="0"/>
              <a:t>t</a:t>
            </a:r>
            <a:r>
              <a:rPr lang="en-US" sz="800" dirty="0" smtClean="0"/>
              <a:t> )  &gt;  1 + </a:t>
            </a:r>
            <a:r>
              <a:rPr lang="en-US" sz="800" dirty="0" smtClean="0">
                <a:latin typeface="Symbol" pitchFamily="18" charset="2"/>
              </a:rPr>
              <a:t> p </a:t>
            </a:r>
            <a:r>
              <a:rPr lang="en-US" sz="800" dirty="0" smtClean="0"/>
              <a:t>	</a:t>
            </a:r>
          </a:p>
          <a:p>
            <a:pPr marL="0" indent="0">
              <a:lnSpc>
                <a:spcPct val="50000"/>
              </a:lnSpc>
              <a:spcBef>
                <a:spcPts val="0"/>
              </a:spcBef>
              <a:buNone/>
            </a:pPr>
            <a:endParaRPr lang="en-US" sz="800" dirty="0" smtClean="0"/>
          </a:p>
          <a:p>
            <a:pPr marL="0" indent="0">
              <a:spcBef>
                <a:spcPts val="0"/>
              </a:spcBef>
              <a:buNone/>
            </a:pPr>
            <a:r>
              <a:rPr lang="en-US" sz="800" dirty="0" smtClean="0"/>
              <a:t>that is, the new technique, by reducing the price of production in the proportion    1/(1 + </a:t>
            </a:r>
            <a:r>
              <a:rPr lang="en-US" sz="800" dirty="0" smtClean="0">
                <a:sym typeface="Symbol"/>
              </a:rPr>
              <a:t></a:t>
            </a:r>
            <a:r>
              <a:rPr lang="en-US" sz="800" baseline="-25000" dirty="0" smtClean="0"/>
              <a:t>t </a:t>
            </a:r>
            <a:r>
              <a:rPr lang="en-US" sz="800" dirty="0" smtClean="0"/>
              <a:t>),      increases the 'normal' return in the inverse proportion, to the extent of off setting the rate of return on circulating capital of the old</a:t>
            </a:r>
            <a:r>
              <a:rPr lang="en-US" sz="1100" dirty="0" smtClean="0"/>
              <a:t> </a:t>
            </a:r>
            <a:r>
              <a:rPr lang="en-US" sz="800" dirty="0" smtClean="0"/>
              <a:t>technique (surplus profit here is   t·(1 + </a:t>
            </a:r>
            <a:r>
              <a:rPr lang="en-US" sz="800" dirty="0" smtClean="0">
                <a:latin typeface="Symbol" pitchFamily="18" charset="2"/>
              </a:rPr>
              <a:t>p</a:t>
            </a:r>
            <a:r>
              <a:rPr lang="en-US" sz="800" dirty="0" smtClean="0"/>
              <a:t>) ). This gives the same condition of  substitution as  (5)  below. </a:t>
            </a:r>
            <a:endParaRPr lang="en-US" sz="1050" dirty="0"/>
          </a:p>
        </p:txBody>
      </p:sp>
      <p:sp>
        <p:nvSpPr>
          <p:cNvPr id="6" name="Slide Number Placeholder 5"/>
          <p:cNvSpPr>
            <a:spLocks noGrp="1"/>
          </p:cNvSpPr>
          <p:nvPr>
            <p:ph type="sldNum" sz="quarter" idx="12"/>
          </p:nvPr>
        </p:nvSpPr>
        <p:spPr/>
        <p:txBody>
          <a:bodyPr/>
          <a:lstStyle/>
          <a:p>
            <a:fld id="{06E8974A-06DA-4D23-839B-536726D95BCD}" type="slidenum">
              <a:rPr lang="en-US" smtClean="0"/>
              <a:pPr/>
              <a:t>6</a:t>
            </a:fld>
            <a:endParaRPr lang="en-US" dirty="0"/>
          </a:p>
        </p:txBody>
      </p:sp>
      <p:sp>
        <p:nvSpPr>
          <p:cNvPr id="2253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253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2531" name="Picture 3"/>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843065" y="2864386"/>
            <a:ext cx="437316" cy="398270"/>
          </a:xfrm>
          <a:prstGeom prst="rect">
            <a:avLst/>
          </a:prstGeom>
          <a:noFill/>
        </p:spPr>
      </p:pic>
      <p:pic>
        <p:nvPicPr>
          <p:cNvPr id="12" name="Picture 2"/>
          <p:cNvPicPr>
            <a:picLocks noChangeAspect="1" noChangeArrowheads="1"/>
          </p:cNvPicPr>
          <p:nvPr/>
        </p:nvPicPr>
        <p:blipFill>
          <a:blip r:embed="rId3"/>
          <a:srcRect/>
          <a:stretch>
            <a:fillRect/>
          </a:stretch>
        </p:blipFill>
        <p:spPr bwMode="auto">
          <a:xfrm>
            <a:off x="5429256" y="1316430"/>
            <a:ext cx="3500462" cy="1806690"/>
          </a:xfrm>
          <a:prstGeom prst="rect">
            <a:avLst/>
          </a:prstGeom>
          <a:noFill/>
        </p:spPr>
      </p:pic>
      <p:sp>
        <p:nvSpPr>
          <p:cNvPr id="13" name="Freeform 12"/>
          <p:cNvSpPr/>
          <p:nvPr/>
        </p:nvSpPr>
        <p:spPr>
          <a:xfrm>
            <a:off x="6056555" y="1710466"/>
            <a:ext cx="322730" cy="26657"/>
          </a:xfrm>
          <a:custGeom>
            <a:avLst/>
            <a:gdLst>
              <a:gd name="connsiteX0" fmla="*/ 0 w 322730"/>
              <a:gd name="connsiteY0" fmla="*/ 10758 h 26657"/>
              <a:gd name="connsiteX1" fmla="*/ 96819 w 322730"/>
              <a:gd name="connsiteY1" fmla="*/ 0 h 26657"/>
              <a:gd name="connsiteX2" fmla="*/ 247426 w 322730"/>
              <a:gd name="connsiteY2" fmla="*/ 0 h 26657"/>
              <a:gd name="connsiteX3" fmla="*/ 322730 w 322730"/>
              <a:gd name="connsiteY3" fmla="*/ 0 h 26657"/>
            </a:gdLst>
            <a:ahLst/>
            <a:cxnLst>
              <a:cxn ang="0">
                <a:pos x="connsiteX0" y="connsiteY0"/>
              </a:cxn>
              <a:cxn ang="0">
                <a:pos x="connsiteX1" y="connsiteY1"/>
              </a:cxn>
              <a:cxn ang="0">
                <a:pos x="connsiteX2" y="connsiteY2"/>
              </a:cxn>
              <a:cxn ang="0">
                <a:pos x="connsiteX3" y="connsiteY3"/>
              </a:cxn>
            </a:cxnLst>
            <a:rect l="l" t="t" r="r" b="b"/>
            <a:pathLst>
              <a:path w="322730" h="26657">
                <a:moveTo>
                  <a:pt x="0" y="10758"/>
                </a:moveTo>
                <a:cubicBezTo>
                  <a:pt x="32273" y="7172"/>
                  <a:pt x="64347" y="0"/>
                  <a:pt x="96819" y="0"/>
                </a:cubicBezTo>
                <a:cubicBezTo>
                  <a:pt x="261799" y="0"/>
                  <a:pt x="167457" y="26657"/>
                  <a:pt x="247426" y="0"/>
                </a:cubicBezTo>
                <a:cubicBezTo>
                  <a:pt x="316974" y="11592"/>
                  <a:pt x="296548" y="26182"/>
                  <a:pt x="322730"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Freeform 17"/>
          <p:cNvSpPr/>
          <p:nvPr/>
        </p:nvSpPr>
        <p:spPr>
          <a:xfrm rot="21444142">
            <a:off x="6347011" y="1667436"/>
            <a:ext cx="1495313" cy="978946"/>
          </a:xfrm>
          <a:custGeom>
            <a:avLst/>
            <a:gdLst>
              <a:gd name="connsiteX0" fmla="*/ 0 w 1495313"/>
              <a:gd name="connsiteY0" fmla="*/ 0 h 978946"/>
              <a:gd name="connsiteX1" fmla="*/ 656217 w 1495313"/>
              <a:gd name="connsiteY1" fmla="*/ 505609 h 978946"/>
              <a:gd name="connsiteX2" fmla="*/ 1495313 w 1495313"/>
              <a:gd name="connsiteY2" fmla="*/ 978946 h 978946"/>
            </a:gdLst>
            <a:ahLst/>
            <a:cxnLst>
              <a:cxn ang="0">
                <a:pos x="connsiteX0" y="connsiteY0"/>
              </a:cxn>
              <a:cxn ang="0">
                <a:pos x="connsiteX1" y="connsiteY1"/>
              </a:cxn>
              <a:cxn ang="0">
                <a:pos x="connsiteX2" y="connsiteY2"/>
              </a:cxn>
            </a:cxnLst>
            <a:rect l="l" t="t" r="r" b="b"/>
            <a:pathLst>
              <a:path w="1495313" h="978946">
                <a:moveTo>
                  <a:pt x="0" y="0"/>
                </a:moveTo>
                <a:cubicBezTo>
                  <a:pt x="203499" y="171225"/>
                  <a:pt x="406998" y="342451"/>
                  <a:pt x="656217" y="505609"/>
                </a:cubicBezTo>
                <a:cubicBezTo>
                  <a:pt x="905436" y="668767"/>
                  <a:pt x="1278367" y="871370"/>
                  <a:pt x="1495313" y="978946"/>
                </a:cubicBezTo>
              </a:path>
            </a:pathLst>
          </a:custGeom>
          <a:ln w="57150">
            <a:solidFill>
              <a:srgbClr val="FF0000">
                <a:alpha val="68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22" name="Straight Connector 21"/>
          <p:cNvCxnSpPr/>
          <p:nvPr/>
        </p:nvCxnSpPr>
        <p:spPr>
          <a:xfrm flipV="1">
            <a:off x="6400800" y="1699708"/>
            <a:ext cx="1473798" cy="2"/>
          </a:xfrm>
          <a:prstGeom prst="line">
            <a:avLst/>
          </a:prstGeom>
          <a:ln w="28575">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82600" y="5334000"/>
            <a:ext cx="4351867" cy="1588"/>
          </a:xfrm>
          <a:prstGeom prst="line">
            <a:avLst/>
          </a:prstGeom>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6028267" y="3302000"/>
            <a:ext cx="2497666" cy="600164"/>
          </a:xfrm>
          <a:prstGeom prst="rect">
            <a:avLst/>
          </a:prstGeom>
          <a:noFill/>
        </p:spPr>
        <p:txBody>
          <a:bodyPr wrap="square" rtlCol="0">
            <a:spAutoFit/>
          </a:bodyPr>
          <a:lstStyle/>
          <a:p>
            <a:r>
              <a:rPr lang="pt-BR" sz="1100" dirty="0" smtClean="0"/>
              <a:t>Instead of forecast constant returns through time (broken line), </a:t>
            </a:r>
            <a:r>
              <a:rPr lang="pt-BR" sz="1100" u="sng" dirty="0" smtClean="0"/>
              <a:t>R</a:t>
            </a:r>
            <a:r>
              <a:rPr lang="pt-BR" sz="1100" dirty="0" smtClean="0"/>
              <a:t> falls with technical progress (solid line).</a:t>
            </a:r>
            <a:endParaRPr lang="en-US" dirty="0"/>
          </a:p>
        </p:txBody>
      </p:sp>
      <p:sp>
        <p:nvSpPr>
          <p:cNvPr id="30" name="Action Button: Forward or Next 29">
            <a:hlinkClick r:id="" action="ppaction://hlinkshowjump?jump=nextslide" highlightClick="1"/>
          </p:cNvPr>
          <p:cNvSpPr/>
          <p:nvPr/>
        </p:nvSpPr>
        <p:spPr>
          <a:xfrm>
            <a:off x="4580468" y="4334934"/>
            <a:ext cx="150488" cy="160867"/>
          </a:xfrm>
          <a:prstGeom prst="actionButtonForwardNex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1219200" y="5630331"/>
            <a:ext cx="1947333" cy="584201"/>
          </a:xfrm>
          <a:prstGeom prst="rect">
            <a:avLst/>
          </a:prstGeom>
          <a:solidFill>
            <a:schemeClr val="accent1">
              <a:alpha val="13000"/>
            </a:schemeClr>
          </a:solidFill>
        </p:spPr>
        <p:txBody>
          <a:bodyPr wrap="square" rtlCol="0">
            <a:noAutofit/>
          </a:bodyPr>
          <a:lstStyle/>
          <a:p>
            <a:endParaRPr lang="en-US" dirty="0"/>
          </a:p>
        </p:txBody>
      </p:sp>
      <p:sp>
        <p:nvSpPr>
          <p:cNvPr id="3" name="Content Placeholder 2"/>
          <p:cNvSpPr>
            <a:spLocks noGrp="1"/>
          </p:cNvSpPr>
          <p:nvPr>
            <p:ph idx="1"/>
          </p:nvPr>
        </p:nvSpPr>
        <p:spPr>
          <a:xfrm>
            <a:off x="5554133" y="4445000"/>
            <a:ext cx="3251199" cy="1574800"/>
          </a:xfrm>
        </p:spPr>
        <p:txBody>
          <a:bodyPr>
            <a:noAutofit/>
          </a:bodyPr>
          <a:lstStyle/>
          <a:p>
            <a:pPr marL="108000" indent="-288000">
              <a:lnSpc>
                <a:spcPct val="120000"/>
              </a:lnSpc>
              <a:spcBef>
                <a:spcPts val="0"/>
              </a:spcBef>
              <a:buNone/>
            </a:pPr>
            <a:r>
              <a:rPr lang="en-US" sz="900" dirty="0" smtClean="0"/>
              <a:t>Figure 1   </a:t>
            </a:r>
            <a:r>
              <a:rPr lang="en-US" sz="900" i="1" dirty="0" smtClean="0"/>
              <a:t>Obsolescence </a:t>
            </a:r>
            <a:r>
              <a:rPr lang="en-US" sz="900" i="1" dirty="0"/>
              <a:t>of the individual process of </a:t>
            </a:r>
            <a:r>
              <a:rPr lang="en-US" sz="900" i="1" dirty="0" smtClean="0"/>
              <a:t>production</a:t>
            </a:r>
            <a:r>
              <a:rPr lang="en-US" sz="900" dirty="0" smtClean="0"/>
              <a:t> </a:t>
            </a:r>
            <a:r>
              <a:rPr lang="en-US" sz="900" dirty="0"/>
              <a:t>–As the market price falls with the increase in productivity of labour  </a:t>
            </a:r>
            <a:r>
              <a:rPr lang="en-US" sz="900" b="1" dirty="0">
                <a:sym typeface="Symbol"/>
              </a:rPr>
              <a:t></a:t>
            </a:r>
            <a:r>
              <a:rPr lang="en-US" sz="900" baseline="-25000" dirty="0"/>
              <a:t>t</a:t>
            </a:r>
            <a:r>
              <a:rPr lang="en-US" sz="900" dirty="0"/>
              <a:t>, so falls the return </a:t>
            </a:r>
            <a:r>
              <a:rPr lang="en-US" sz="900" u="sng" dirty="0"/>
              <a:t>R</a:t>
            </a:r>
            <a:r>
              <a:rPr lang="en-US" sz="900" dirty="0"/>
              <a:t> of an individual process of production (</a:t>
            </a:r>
            <a:r>
              <a:rPr lang="en-US" sz="900" b="1" dirty="0"/>
              <a:t>a</a:t>
            </a:r>
            <a:r>
              <a:rPr lang="en-US" sz="900" dirty="0"/>
              <a:t>) , and consequently also the rate of </a:t>
            </a:r>
            <a:r>
              <a:rPr lang="en-US" sz="900" dirty="0" smtClean="0"/>
              <a:t>return  </a:t>
            </a:r>
            <a:r>
              <a:rPr lang="en-US" sz="900" u="sng" dirty="0"/>
              <a:t>r</a:t>
            </a:r>
            <a:r>
              <a:rPr lang="en-US" sz="900" dirty="0"/>
              <a:t> on its circulating capital (</a:t>
            </a:r>
            <a:r>
              <a:rPr lang="en-US" sz="900" b="1" dirty="0"/>
              <a:t>b</a:t>
            </a:r>
            <a:r>
              <a:rPr lang="en-US" sz="900" dirty="0"/>
              <a:t>). When the latter falls to the assumed rate of </a:t>
            </a:r>
            <a:r>
              <a:rPr lang="en-US" sz="900" dirty="0" smtClean="0"/>
              <a:t>profit  </a:t>
            </a:r>
            <a:r>
              <a:rPr lang="en-US" sz="900" u="sng" dirty="0" smtClean="0">
                <a:latin typeface="Symbol" pitchFamily="18" charset="2"/>
              </a:rPr>
              <a:t>p</a:t>
            </a:r>
            <a:r>
              <a:rPr lang="en-US" sz="900" dirty="0" smtClean="0"/>
              <a:t>, </a:t>
            </a:r>
            <a:r>
              <a:rPr lang="en-US" sz="900" dirty="0"/>
              <a:t>the technique becomes obsolete and must be substituted. At this stage</a:t>
            </a:r>
            <a:r>
              <a:rPr lang="en-US" sz="900" dirty="0" smtClean="0"/>
              <a:t>, the </a:t>
            </a:r>
            <a:r>
              <a:rPr lang="en-US" sz="900" dirty="0"/>
              <a:t>corresponding fixed capital is wholly devalorized (darker area in diagram </a:t>
            </a:r>
            <a:r>
              <a:rPr lang="en-US" sz="900" b="1" dirty="0"/>
              <a:t>a</a:t>
            </a:r>
            <a:r>
              <a:rPr lang="en-US" sz="900" dirty="0"/>
              <a:t> is the contribution of fixed capital in total return </a:t>
            </a:r>
            <a:r>
              <a:rPr lang="en-US" sz="900" u="sng" dirty="0"/>
              <a:t>R </a:t>
            </a:r>
            <a:r>
              <a:rPr lang="en-US" sz="900" dirty="0"/>
              <a:t>) .</a:t>
            </a:r>
          </a:p>
          <a:p>
            <a:pPr>
              <a:buNone/>
            </a:pPr>
            <a:endParaRPr lang="en-US" sz="900" dirty="0"/>
          </a:p>
        </p:txBody>
      </p:sp>
      <p:sp>
        <p:nvSpPr>
          <p:cNvPr id="5" name="Slide Number Placeholder 4"/>
          <p:cNvSpPr>
            <a:spLocks noGrp="1"/>
          </p:cNvSpPr>
          <p:nvPr>
            <p:ph type="sldNum" sz="quarter" idx="12"/>
          </p:nvPr>
        </p:nvSpPr>
        <p:spPr/>
        <p:txBody>
          <a:bodyPr/>
          <a:lstStyle/>
          <a:p>
            <a:fld id="{06E8974A-06DA-4D23-839B-536726D95BCD}" type="slidenum">
              <a:rPr lang="en-US" smtClean="0"/>
              <a:pPr/>
              <a:t>7</a:t>
            </a:fld>
            <a:endParaRPr lang="en-US" dirty="0"/>
          </a:p>
        </p:txBody>
      </p:sp>
      <p:grpSp>
        <p:nvGrpSpPr>
          <p:cNvPr id="13" name="Group 12"/>
          <p:cNvGrpSpPr/>
          <p:nvPr/>
        </p:nvGrpSpPr>
        <p:grpSpPr>
          <a:xfrm>
            <a:off x="5436156" y="651934"/>
            <a:ext cx="3453851" cy="3725334"/>
            <a:chOff x="571472" y="428604"/>
            <a:chExt cx="5029200" cy="5424509"/>
          </a:xfrm>
        </p:grpSpPr>
        <p:pic>
          <p:nvPicPr>
            <p:cNvPr id="4098" name="Picture 2"/>
            <p:cNvPicPr>
              <a:picLocks noChangeAspect="1" noChangeArrowheads="1"/>
            </p:cNvPicPr>
            <p:nvPr/>
          </p:nvPicPr>
          <p:blipFill>
            <a:blip r:embed="rId2"/>
            <a:srcRect/>
            <a:stretch>
              <a:fillRect/>
            </a:stretch>
          </p:blipFill>
          <p:spPr bwMode="auto">
            <a:xfrm>
              <a:off x="571472" y="428604"/>
              <a:ext cx="5019675" cy="2590800"/>
            </a:xfrm>
            <a:prstGeom prst="rect">
              <a:avLst/>
            </a:prstGeom>
            <a:noFill/>
          </p:spPr>
        </p:pic>
        <p:pic>
          <p:nvPicPr>
            <p:cNvPr id="4097" name="Picture 3"/>
            <p:cNvPicPr>
              <a:picLocks noChangeAspect="1" noChangeArrowheads="1"/>
            </p:cNvPicPr>
            <p:nvPr/>
          </p:nvPicPr>
          <p:blipFill>
            <a:blip r:embed="rId3"/>
            <a:srcRect/>
            <a:stretch>
              <a:fillRect/>
            </a:stretch>
          </p:blipFill>
          <p:spPr bwMode="auto">
            <a:xfrm>
              <a:off x="571472" y="3500438"/>
              <a:ext cx="5029200" cy="2352675"/>
            </a:xfrm>
            <a:prstGeom prst="rect">
              <a:avLst/>
            </a:prstGeom>
            <a:noFill/>
          </p:spPr>
        </p:pic>
      </p:grpSp>
      <p:sp>
        <p:nvSpPr>
          <p:cNvPr id="4100" name="Rectangle 4"/>
          <p:cNvSpPr>
            <a:spLocks noChangeArrowheads="1"/>
          </p:cNvSpPr>
          <p:nvPr/>
        </p:nvSpPr>
        <p:spPr bwMode="auto">
          <a:xfrm>
            <a:off x="550333" y="372539"/>
            <a:ext cx="335066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r>
              <a:rPr lang="en-US" dirty="0" smtClean="0"/>
              <a:t>Rate of return on new investment</a:t>
            </a:r>
            <a:endParaRPr lang="en-US" dirty="0"/>
          </a:p>
        </p:txBody>
      </p:sp>
      <p:sp>
        <p:nvSpPr>
          <p:cNvPr id="410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5" name="TextBox 14"/>
          <p:cNvSpPr txBox="1"/>
          <p:nvPr/>
        </p:nvSpPr>
        <p:spPr>
          <a:xfrm>
            <a:off x="8026400" y="1210733"/>
            <a:ext cx="821267" cy="215444"/>
          </a:xfrm>
          <a:prstGeom prst="rect">
            <a:avLst/>
          </a:prstGeom>
          <a:noFill/>
        </p:spPr>
        <p:txBody>
          <a:bodyPr wrap="square" rtlCol="0">
            <a:spAutoFit/>
          </a:bodyPr>
          <a:lstStyle/>
          <a:p>
            <a:r>
              <a:rPr lang="pt-BR" sz="800" dirty="0" smtClean="0"/>
              <a:t>devalorization</a:t>
            </a:r>
            <a:endParaRPr lang="en-US" sz="800" dirty="0"/>
          </a:p>
        </p:txBody>
      </p:sp>
      <p:sp>
        <p:nvSpPr>
          <p:cNvPr id="410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pSp>
        <p:nvGrpSpPr>
          <p:cNvPr id="35" name="Group 34"/>
          <p:cNvGrpSpPr/>
          <p:nvPr/>
        </p:nvGrpSpPr>
        <p:grpSpPr>
          <a:xfrm>
            <a:off x="533401" y="804334"/>
            <a:ext cx="4436533" cy="1283742"/>
            <a:chOff x="533401" y="804334"/>
            <a:chExt cx="4436533" cy="1283742"/>
          </a:xfrm>
        </p:grpSpPr>
        <p:sp>
          <p:nvSpPr>
            <p:cNvPr id="14" name="Rectangle 13"/>
            <p:cNvSpPr/>
            <p:nvPr/>
          </p:nvSpPr>
          <p:spPr>
            <a:xfrm>
              <a:off x="533401" y="804334"/>
              <a:ext cx="4436533" cy="1231106"/>
            </a:xfrm>
            <a:prstGeom prst="rect">
              <a:avLst/>
            </a:prstGeom>
          </p:spPr>
          <p:txBody>
            <a:bodyPr wrap="square">
              <a:spAutoFit/>
            </a:bodyPr>
            <a:lstStyle/>
            <a:p>
              <a:r>
                <a:rPr lang="en-US" sz="1400" dirty="0"/>
                <a:t>With </a:t>
              </a:r>
              <a:r>
                <a:rPr lang="en-US" sz="1400" u="sng" dirty="0" smtClean="0"/>
                <a:t>R</a:t>
              </a:r>
              <a:r>
                <a:rPr lang="en-US" sz="1400" dirty="0" smtClean="0"/>
                <a:t>, </a:t>
              </a:r>
              <a:r>
                <a:rPr lang="en-US" sz="1400" dirty="0"/>
                <a:t>the net rate of return on newly invested, that is, circulating capital, decreases as well, although remaining for some time above the assumed rate of profit </a:t>
              </a:r>
              <a:r>
                <a:rPr lang="en-US" sz="1400" u="sng" dirty="0">
                  <a:latin typeface="Symbol" pitchFamily="18" charset="2"/>
                </a:rPr>
                <a:t>p</a:t>
              </a:r>
              <a:r>
                <a:rPr lang="en-US" sz="1400" dirty="0"/>
                <a:t>. At time </a:t>
              </a:r>
              <a:r>
                <a:rPr lang="en-US" sz="1400" u="sng" dirty="0"/>
                <a:t>t</a:t>
              </a:r>
              <a:r>
                <a:rPr lang="en-US" sz="1400" dirty="0"/>
                <a:t> , </a:t>
              </a:r>
              <a:endParaRPr lang="en-US" sz="1400" dirty="0" smtClean="0"/>
            </a:p>
            <a:p>
              <a:r>
                <a:rPr lang="en-US" sz="1600" dirty="0" smtClean="0"/>
                <a:t>	</a:t>
              </a:r>
              <a:r>
                <a:rPr lang="en-US" sz="1400" dirty="0" err="1" smtClean="0"/>
                <a:t>r</a:t>
              </a:r>
              <a:r>
                <a:rPr lang="en-US" sz="1400" baseline="-25000" dirty="0" err="1" smtClean="0"/>
                <a:t>t</a:t>
              </a:r>
              <a:r>
                <a:rPr lang="en-US" sz="1400" baseline="-25000" dirty="0" smtClean="0"/>
                <a:t>  </a:t>
              </a:r>
              <a:r>
                <a:rPr lang="en-US" sz="1400" dirty="0" smtClean="0"/>
                <a:t>=			(3)  </a:t>
              </a:r>
              <a:r>
                <a:rPr lang="en-US" sz="1600" dirty="0" smtClean="0"/>
                <a:t> </a:t>
              </a:r>
              <a:endParaRPr lang="en-US" sz="1600" dirty="0"/>
            </a:p>
          </p:txBody>
        </p:sp>
        <p:pic>
          <p:nvPicPr>
            <p:cNvPr id="4104" name="Picture 8"/>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947318" y="1642534"/>
              <a:ext cx="558815" cy="445542"/>
            </a:xfrm>
            <a:prstGeom prst="rect">
              <a:avLst/>
            </a:prstGeom>
            <a:noFill/>
          </p:spPr>
        </p:pic>
      </p:grpSp>
      <p:sp>
        <p:nvSpPr>
          <p:cNvPr id="23" name="Rectangle 4"/>
          <p:cNvSpPr>
            <a:spLocks noChangeArrowheads="1"/>
          </p:cNvSpPr>
          <p:nvPr/>
        </p:nvSpPr>
        <p:spPr bwMode="auto">
          <a:xfrm>
            <a:off x="541862" y="2294443"/>
            <a:ext cx="3845283"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r>
              <a:rPr lang="en-US" dirty="0" smtClean="0"/>
              <a:t>Substitution by current best technique</a:t>
            </a:r>
            <a:endParaRPr lang="en-US" dirty="0"/>
          </a:p>
        </p:txBody>
      </p:sp>
      <p:sp>
        <p:nvSpPr>
          <p:cNvPr id="26" name="Rectangle 25"/>
          <p:cNvSpPr/>
          <p:nvPr/>
        </p:nvSpPr>
        <p:spPr>
          <a:xfrm>
            <a:off x="499531" y="2700847"/>
            <a:ext cx="4572002" cy="3939540"/>
          </a:xfrm>
          <a:prstGeom prst="rect">
            <a:avLst/>
          </a:prstGeom>
        </p:spPr>
        <p:txBody>
          <a:bodyPr wrap="square">
            <a:spAutoFit/>
          </a:bodyPr>
          <a:lstStyle/>
          <a:p>
            <a:r>
              <a:rPr lang="en-US" sz="1400" dirty="0"/>
              <a:t>The old technique will be substituted by the current (best) technique when the current rate of return </a:t>
            </a:r>
            <a:r>
              <a:rPr lang="en-US" sz="1400" dirty="0" err="1"/>
              <a:t>r</a:t>
            </a:r>
            <a:r>
              <a:rPr lang="en-US" sz="1400" baseline="-25000" dirty="0" err="1"/>
              <a:t>t</a:t>
            </a:r>
            <a:r>
              <a:rPr lang="en-US" sz="1400" dirty="0"/>
              <a:t> on newly invested capital in production according to the old technique falls below the </a:t>
            </a:r>
            <a:r>
              <a:rPr lang="en-US" sz="1400" dirty="0" smtClean="0"/>
              <a:t>assumed profit rate</a:t>
            </a:r>
            <a:endParaRPr lang="pt-BR" sz="1600" dirty="0"/>
          </a:p>
          <a:p>
            <a:pPr>
              <a:lnSpc>
                <a:spcPct val="50000"/>
              </a:lnSpc>
            </a:pPr>
            <a:endParaRPr lang="en-US" sz="1600" dirty="0" smtClean="0"/>
          </a:p>
          <a:p>
            <a:r>
              <a:rPr lang="en-US" sz="1600" dirty="0" smtClean="0"/>
              <a:t>	</a:t>
            </a:r>
            <a:r>
              <a:rPr lang="en-US" sz="1600" dirty="0" err="1" smtClean="0"/>
              <a:t>r</a:t>
            </a:r>
            <a:r>
              <a:rPr lang="en-US" sz="1600" baseline="-25000" dirty="0" err="1" smtClean="0"/>
              <a:t>t</a:t>
            </a:r>
            <a:r>
              <a:rPr lang="en-US" sz="1600" baseline="-25000" dirty="0" smtClean="0"/>
              <a:t>   </a:t>
            </a:r>
            <a:r>
              <a:rPr lang="en-US" sz="1600" dirty="0" smtClean="0"/>
              <a:t>&lt;  </a:t>
            </a:r>
            <a:r>
              <a:rPr lang="en-US" sz="1600" dirty="0" smtClean="0">
                <a:latin typeface="Symbol" pitchFamily="18" charset="2"/>
              </a:rPr>
              <a:t>p</a:t>
            </a:r>
            <a:r>
              <a:rPr lang="en-US" sz="1600" dirty="0" smtClean="0"/>
              <a:t> 			</a:t>
            </a:r>
            <a:r>
              <a:rPr lang="en-US" sz="1400" dirty="0" smtClean="0"/>
              <a:t>(4)</a:t>
            </a:r>
            <a:r>
              <a:rPr lang="en-US" sz="1600" dirty="0" smtClean="0"/>
              <a:t>   </a:t>
            </a:r>
          </a:p>
          <a:p>
            <a:pPr>
              <a:lnSpc>
                <a:spcPct val="50000"/>
              </a:lnSpc>
            </a:pPr>
            <a:endParaRPr lang="en-US" sz="1600" dirty="0" smtClean="0"/>
          </a:p>
          <a:p>
            <a:r>
              <a:rPr lang="en-US" sz="1400" dirty="0" smtClean="0"/>
              <a:t>that </a:t>
            </a:r>
            <a:r>
              <a:rPr lang="en-US" sz="1400" dirty="0"/>
              <a:t>is, when the increase in productivity has eroded the whole of the excess return on the circulating capital of the old technique. Substituting </a:t>
            </a:r>
            <a:r>
              <a:rPr lang="en-US" sz="1400" u="sng" dirty="0" err="1"/>
              <a:t>r</a:t>
            </a:r>
            <a:r>
              <a:rPr lang="en-US" sz="1400" baseline="-25000" dirty="0" err="1"/>
              <a:t>t</a:t>
            </a:r>
            <a:r>
              <a:rPr lang="en-US" sz="1400" dirty="0"/>
              <a:t> from above </a:t>
            </a:r>
            <a:r>
              <a:rPr lang="en-US" sz="1400" dirty="0" smtClean="0"/>
              <a:t>(3</a:t>
            </a:r>
            <a:r>
              <a:rPr lang="en-US" sz="1400" dirty="0"/>
              <a:t>), comes</a:t>
            </a:r>
          </a:p>
          <a:p>
            <a:endParaRPr lang="en-US" sz="1400" dirty="0" smtClean="0"/>
          </a:p>
          <a:p>
            <a:r>
              <a:rPr lang="en-US" sz="1400" dirty="0" smtClean="0">
                <a:latin typeface="Symbol" pitchFamily="18" charset="2"/>
              </a:rPr>
              <a:t>	q</a:t>
            </a:r>
            <a:r>
              <a:rPr lang="en-US" sz="1400" baseline="-25000" dirty="0" smtClean="0"/>
              <a:t>t</a:t>
            </a:r>
            <a:r>
              <a:rPr lang="en-US" sz="1400" dirty="0" smtClean="0"/>
              <a:t>  &gt;			(5)</a:t>
            </a:r>
          </a:p>
          <a:p>
            <a:r>
              <a:rPr lang="en-US" sz="1400" dirty="0"/>
              <a:t> </a:t>
            </a:r>
          </a:p>
          <a:p>
            <a:r>
              <a:rPr lang="en-US" sz="1400" dirty="0"/>
              <a:t>or, with </a:t>
            </a:r>
            <a:r>
              <a:rPr lang="en-US" sz="1400" dirty="0" smtClean="0"/>
              <a:t>(2</a:t>
            </a:r>
            <a:r>
              <a:rPr lang="en-US" sz="1400" dirty="0"/>
              <a:t>), the condition of substitution becomes finally:</a:t>
            </a:r>
          </a:p>
          <a:p>
            <a:r>
              <a:rPr lang="en-US" sz="1400" dirty="0"/>
              <a:t> </a:t>
            </a:r>
          </a:p>
          <a:p>
            <a:r>
              <a:rPr lang="en-US" sz="1400" dirty="0" smtClean="0"/>
              <a:t>	</a:t>
            </a:r>
            <a:r>
              <a:rPr lang="en-US" sz="1400" dirty="0" smtClean="0">
                <a:latin typeface="Symbol" pitchFamily="18" charset="2"/>
              </a:rPr>
              <a:t>q</a:t>
            </a:r>
            <a:r>
              <a:rPr lang="en-US" sz="1400" baseline="-25000" dirty="0" smtClean="0"/>
              <a:t>t</a:t>
            </a:r>
            <a:r>
              <a:rPr lang="en-US" sz="1400" dirty="0" smtClean="0"/>
              <a:t>  </a:t>
            </a:r>
            <a:r>
              <a:rPr lang="en-US" sz="1400" dirty="0"/>
              <a:t>&gt;  </a:t>
            </a:r>
            <a:r>
              <a:rPr lang="en-US" sz="1400" dirty="0">
                <a:sym typeface="Symbol"/>
              </a:rPr>
              <a:t></a:t>
            </a:r>
            <a:r>
              <a:rPr lang="en-US" sz="1400" dirty="0"/>
              <a:t>  			</a:t>
            </a:r>
            <a:r>
              <a:rPr lang="en-US" sz="1400" dirty="0" smtClean="0"/>
              <a:t>(6</a:t>
            </a:r>
            <a:r>
              <a:rPr lang="en-US" sz="1400" dirty="0"/>
              <a:t>)</a:t>
            </a:r>
          </a:p>
          <a:p>
            <a:r>
              <a:rPr lang="en-US" dirty="0"/>
              <a:t> </a:t>
            </a:r>
          </a:p>
          <a:p>
            <a:endParaRPr lang="en-US" dirty="0"/>
          </a:p>
        </p:txBody>
      </p:sp>
      <p:sp>
        <p:nvSpPr>
          <p:cNvPr id="4109"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4111"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4110" name="Picture 14"/>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1905000" y="4868327"/>
            <a:ext cx="447675" cy="419100"/>
          </a:xfrm>
          <a:prstGeom prst="rect">
            <a:avLst/>
          </a:prstGeom>
          <a:noFill/>
        </p:spPr>
      </p:pic>
      <p:sp>
        <p:nvSpPr>
          <p:cNvPr id="4113"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4112" name="Picture 16"/>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2048930" y="5712006"/>
            <a:ext cx="579967" cy="409388"/>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6E8974A-06DA-4D23-839B-536726D95BCD}" type="slidenum">
              <a:rPr lang="en-US" smtClean="0"/>
              <a:pPr/>
              <a:t>8</a:t>
            </a:fld>
            <a:endParaRPr lang="en-US" dirty="0"/>
          </a:p>
        </p:txBody>
      </p:sp>
      <p:sp>
        <p:nvSpPr>
          <p:cNvPr id="26" name="Slide Number Placeholder 4"/>
          <p:cNvSpPr txBox="1">
            <a:spLocks/>
          </p:cNvSpPr>
          <p:nvPr/>
        </p:nvSpPr>
        <p:spPr>
          <a:xfrm>
            <a:off x="5825066" y="2514600"/>
            <a:ext cx="2133600" cy="3056465"/>
          </a:xfrm>
          <a:prstGeom prst="rect">
            <a:avLst/>
          </a:prstGeom>
        </p:spPr>
        <p:txBody>
          <a:bodyPr vert="horz" lIns="91440" tIns="45720" rIns="91440" bIns="45720" rtlCol="0" anchor="ctr"/>
          <a:lstStyle/>
          <a:p>
            <a:pPr lvl="0">
              <a:defRPr/>
            </a:pPr>
            <a:r>
              <a:rPr lang="en-US" sz="1050" i="1" dirty="0" smtClean="0"/>
              <a:t>Crises originate</a:t>
            </a:r>
            <a:r>
              <a:rPr lang="en-US" sz="1050" dirty="0" smtClean="0"/>
              <a:t> a reverse movement of the profit rate and the interest rate during the intervening periods. When the profit rate is recomposed after a crisis with many new productive processes in place, the interest rate falls because the new fixed capitals produce high returns towards the 'reserve fund' and few new processes of production seek to use idle capital so constituted. As the period wears on, the interest rate starts to rise and because it is highly visible, it becomes the </a:t>
            </a:r>
            <a:r>
              <a:rPr lang="en-US" sz="1050" i="1" dirty="0" smtClean="0"/>
              <a:t>de facto</a:t>
            </a:r>
            <a:r>
              <a:rPr lang="en-US" sz="1050" dirty="0" smtClean="0"/>
              <a:t> regulator of the individual processes of production.</a:t>
            </a: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30" name="Rectangle 4"/>
          <p:cNvSpPr>
            <a:spLocks noChangeArrowheads="1"/>
          </p:cNvSpPr>
          <p:nvPr/>
        </p:nvSpPr>
        <p:spPr bwMode="auto">
          <a:xfrm>
            <a:off x="550333" y="372539"/>
            <a:ext cx="369864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r>
              <a:rPr lang="en-US" dirty="0" smtClean="0"/>
              <a:t>Rigidity of the production technique</a:t>
            </a:r>
            <a:endParaRPr lang="en-US" dirty="0"/>
          </a:p>
        </p:txBody>
      </p:sp>
      <p:sp>
        <p:nvSpPr>
          <p:cNvPr id="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5" name="Rectangle 34"/>
          <p:cNvSpPr/>
          <p:nvPr/>
        </p:nvSpPr>
        <p:spPr>
          <a:xfrm>
            <a:off x="533401" y="804334"/>
            <a:ext cx="4038599" cy="3354765"/>
          </a:xfrm>
          <a:prstGeom prst="rect">
            <a:avLst/>
          </a:prstGeom>
        </p:spPr>
        <p:txBody>
          <a:bodyPr wrap="square">
            <a:spAutoFit/>
          </a:bodyPr>
          <a:lstStyle/>
          <a:p>
            <a:r>
              <a:rPr lang="en-US" sz="1200" dirty="0" smtClean="0"/>
              <a:t>For a given evolution of the techniques of production, the fulfilment of the condition of substitution will take the longer, the greater is the magnitude of the initial excess rate of return on circulating capital. </a:t>
            </a:r>
            <a:r>
              <a:rPr lang="en-US" sz="1050" dirty="0" smtClean="0"/>
              <a:t>For this reason, the same magnitude is a measure of the rigidity of capital as materialized in the fixed capital of the corresponding technique of production. In particular, if we denote this magnitude by    , so that r =     + </a:t>
            </a:r>
            <a:r>
              <a:rPr lang="en-US" sz="1050" dirty="0" smtClean="0">
                <a:latin typeface="Symbol" pitchFamily="18" charset="2"/>
              </a:rPr>
              <a:t>p</a:t>
            </a:r>
            <a:r>
              <a:rPr lang="en-US" sz="1050" dirty="0" smtClean="0"/>
              <a:t>, with (2) above the rigidity of capital is expressed by</a:t>
            </a:r>
          </a:p>
          <a:p>
            <a:r>
              <a:rPr lang="en-US" sz="1200" dirty="0" smtClean="0"/>
              <a:t> </a:t>
            </a:r>
          </a:p>
          <a:p>
            <a:r>
              <a:rPr lang="en-US" sz="1200" dirty="0" smtClean="0"/>
              <a:t> 	 =  </a:t>
            </a:r>
            <a:r>
              <a:rPr lang="en-US" sz="1400" dirty="0" smtClean="0">
                <a:sym typeface="Symbol"/>
              </a:rPr>
              <a:t></a:t>
            </a:r>
            <a:r>
              <a:rPr lang="en-US" sz="1400" dirty="0" smtClean="0"/>
              <a:t>  ( 1/T + </a:t>
            </a:r>
            <a:r>
              <a:rPr lang="en-US" sz="1400" dirty="0" smtClean="0">
                <a:latin typeface="Symbol" pitchFamily="18" charset="2"/>
              </a:rPr>
              <a:t>p</a:t>
            </a:r>
            <a:r>
              <a:rPr lang="en-US" sz="1400" dirty="0" smtClean="0"/>
              <a:t> ) </a:t>
            </a:r>
            <a:r>
              <a:rPr lang="en-US" sz="1200" dirty="0" smtClean="0"/>
              <a:t>  	(7)</a:t>
            </a:r>
          </a:p>
          <a:p>
            <a:r>
              <a:rPr lang="en-US" sz="1200" dirty="0" smtClean="0"/>
              <a:t> </a:t>
            </a:r>
          </a:p>
          <a:p>
            <a:r>
              <a:rPr lang="en-US" sz="1200" dirty="0" smtClean="0"/>
              <a:t>Apart from intrinsic  qualities of the individual production process:  rigidity composition </a:t>
            </a:r>
            <a:r>
              <a:rPr lang="en-US" sz="1200" dirty="0" smtClean="0">
                <a:sym typeface="Symbol"/>
              </a:rPr>
              <a:t></a:t>
            </a:r>
            <a:r>
              <a:rPr lang="en-US" sz="1200" dirty="0" smtClean="0"/>
              <a:t>, and the life time </a:t>
            </a:r>
            <a:r>
              <a:rPr lang="en-US" sz="1200" u="sng" dirty="0" smtClean="0"/>
              <a:t>T</a:t>
            </a:r>
            <a:r>
              <a:rPr lang="en-US" sz="1200" dirty="0" smtClean="0"/>
              <a:t> of fixed capital, its rigidity depends also on the (assumed) rate of profit in the economy, the very means of insertion of the individual process into the social process of production.</a:t>
            </a:r>
          </a:p>
          <a:p>
            <a:endParaRPr lang="pt-BR" sz="1200" dirty="0"/>
          </a:p>
          <a:p>
            <a:r>
              <a:rPr lang="pt-BR" sz="1200" dirty="0" smtClean="0"/>
              <a:t>Times of recession: faster substitution/ scrapping</a:t>
            </a:r>
            <a:endParaRPr lang="en-US" sz="1200" dirty="0"/>
          </a:p>
        </p:txBody>
      </p:sp>
      <p:sp>
        <p:nvSpPr>
          <p:cNvPr id="38" name="Rectangle 37"/>
          <p:cNvSpPr/>
          <p:nvPr/>
        </p:nvSpPr>
        <p:spPr>
          <a:xfrm>
            <a:off x="499531" y="2700847"/>
            <a:ext cx="4572002" cy="646331"/>
          </a:xfrm>
          <a:prstGeom prst="rect">
            <a:avLst/>
          </a:prstGeom>
        </p:spPr>
        <p:txBody>
          <a:bodyPr wrap="square">
            <a:spAutoFit/>
          </a:bodyPr>
          <a:lstStyle/>
          <a:p>
            <a:r>
              <a:rPr lang="en-US" dirty="0"/>
              <a:t> </a:t>
            </a:r>
          </a:p>
          <a:p>
            <a:endParaRPr lang="en-US" dirty="0"/>
          </a:p>
        </p:txBody>
      </p:sp>
      <p:sp>
        <p:nvSpPr>
          <p:cNvPr id="39"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40"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42"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3590" name="Rectangle 3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3589" name="Picture 37"/>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625600" y="1905845"/>
            <a:ext cx="82751" cy="173777"/>
          </a:xfrm>
          <a:prstGeom prst="rect">
            <a:avLst/>
          </a:prstGeom>
          <a:noFill/>
        </p:spPr>
      </p:pic>
      <p:sp>
        <p:nvSpPr>
          <p:cNvPr id="23592" name="Rectangle 4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3591" name="Picture 39"/>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366636" y="1905000"/>
            <a:ext cx="88698" cy="186267"/>
          </a:xfrm>
          <a:prstGeom prst="rect">
            <a:avLst/>
          </a:prstGeom>
          <a:noFill/>
        </p:spPr>
      </p:pic>
      <p:sp>
        <p:nvSpPr>
          <p:cNvPr id="23594" name="Rectangle 4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3593" name="Picture 4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398209" y="2409824"/>
            <a:ext cx="108858" cy="228601"/>
          </a:xfrm>
          <a:prstGeom prst="rect">
            <a:avLst/>
          </a:prstGeom>
          <a:noFill/>
        </p:spPr>
      </p:pic>
      <p:pic>
        <p:nvPicPr>
          <p:cNvPr id="1026" name="Picture 2" descr="D:\WEB\fau\docentes\depprojeto\c_deak\CD\1disc\a8-tr-spc\52c-\p-i-rate.jpg"/>
          <p:cNvPicPr>
            <a:picLocks noGrp="1" noChangeAspect="1" noChangeArrowheads="1"/>
          </p:cNvPicPr>
          <p:nvPr>
            <p:ph idx="1"/>
          </p:nvPr>
        </p:nvPicPr>
        <p:blipFill>
          <a:blip r:embed="rId3"/>
          <a:srcRect/>
          <a:stretch>
            <a:fillRect/>
          </a:stretch>
        </p:blipFill>
        <p:spPr bwMode="auto">
          <a:xfrm>
            <a:off x="5724304" y="762454"/>
            <a:ext cx="2005763" cy="1760614"/>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6E8974A-06DA-4D23-839B-536726D95BCD}" type="slidenum">
              <a:rPr lang="en-US" smtClean="0"/>
              <a:pPr/>
              <a:t>9</a:t>
            </a:fld>
            <a:endParaRPr lang="en-US" dirty="0"/>
          </a:p>
        </p:txBody>
      </p:sp>
      <p:sp>
        <p:nvSpPr>
          <p:cNvPr id="17" name="Content Placeholder 2"/>
          <p:cNvSpPr>
            <a:spLocks noGrp="1"/>
          </p:cNvSpPr>
          <p:nvPr>
            <p:ph idx="1"/>
          </p:nvPr>
        </p:nvSpPr>
        <p:spPr>
          <a:xfrm>
            <a:off x="956733" y="550333"/>
            <a:ext cx="4097867" cy="5520267"/>
          </a:xfrm>
        </p:spPr>
        <p:txBody>
          <a:bodyPr>
            <a:noAutofit/>
          </a:bodyPr>
          <a:lstStyle/>
          <a:p>
            <a:pPr>
              <a:buNone/>
            </a:pPr>
            <a:r>
              <a:rPr lang="en-US" sz="900" dirty="0"/>
              <a:t> </a:t>
            </a:r>
          </a:p>
          <a:p>
            <a:pPr>
              <a:buNone/>
            </a:pPr>
            <a:r>
              <a:rPr lang="en-US" sz="900" dirty="0"/>
              <a:t>a)  an old technique will be eliminated when</a:t>
            </a:r>
            <a:br>
              <a:rPr lang="en-US" sz="900" dirty="0"/>
            </a:br>
            <a:r>
              <a:rPr lang="en-US" sz="900" dirty="0"/>
              <a:t>	  </a:t>
            </a:r>
            <a:br>
              <a:rPr lang="en-US" sz="900" dirty="0"/>
            </a:br>
            <a:r>
              <a:rPr lang="en-US" sz="900" dirty="0"/>
              <a:t>and no such new technique is available as can be introduced (see  </a:t>
            </a:r>
            <a:r>
              <a:rPr lang="en-US" sz="900" u="sng" dirty="0"/>
              <a:t>c</a:t>
            </a:r>
            <a:r>
              <a:rPr lang="en-US" sz="900" dirty="0"/>
              <a:t>) below);</a:t>
            </a:r>
          </a:p>
          <a:p>
            <a:pPr>
              <a:buNone/>
            </a:pPr>
            <a:r>
              <a:rPr lang="en-US" sz="900" dirty="0"/>
              <a:t>b)  an old technique is substituted by a new technique when</a:t>
            </a:r>
            <a:br>
              <a:rPr lang="en-US" sz="900" dirty="0"/>
            </a:br>
            <a:r>
              <a:rPr lang="en-US" sz="900" dirty="0"/>
              <a:t>	 </a:t>
            </a:r>
            <a:br>
              <a:rPr lang="en-US" sz="900" dirty="0"/>
            </a:br>
            <a:r>
              <a:rPr lang="en-US" sz="900" dirty="0"/>
              <a:t>where the condition of introduction of the new technique (as below) is satisfied </a:t>
            </a:r>
            <a:r>
              <a:rPr lang="en-US" sz="900" i="1" dirty="0"/>
              <a:t>a fortiori</a:t>
            </a:r>
            <a:r>
              <a:rPr lang="en-US" sz="900" dirty="0"/>
              <a:t>, since the old technique is in production, so that  </a:t>
            </a:r>
            <a:r>
              <a:rPr lang="en-US" sz="900" i="1" dirty="0" err="1"/>
              <a:t>r</a:t>
            </a:r>
            <a:r>
              <a:rPr lang="en-US" sz="900" i="1" baseline="-25000" dirty="0" err="1"/>
              <a:t>t</a:t>
            </a:r>
            <a:r>
              <a:rPr lang="en-US" sz="900" dirty="0"/>
              <a:t> &gt; </a:t>
            </a:r>
            <a:r>
              <a:rPr lang="en-US" sz="900" i="1" baseline="-25000" dirty="0"/>
              <a:t>t</a:t>
            </a:r>
            <a:r>
              <a:rPr lang="en-US" sz="900" dirty="0"/>
              <a:t> (see above); and</a:t>
            </a:r>
          </a:p>
          <a:p>
            <a:pPr>
              <a:buNone/>
            </a:pPr>
            <a:r>
              <a:rPr lang="en-US" sz="900" dirty="0"/>
              <a:t>c)  a new technique is introduced, as for a new product and/or after a crisis, when</a:t>
            </a:r>
            <a:br>
              <a:rPr lang="en-US" sz="900" dirty="0"/>
            </a:br>
            <a:r>
              <a:rPr lang="en-US" sz="900" dirty="0"/>
              <a:t>	    .</a:t>
            </a:r>
          </a:p>
          <a:p>
            <a:pPr>
              <a:buNone/>
            </a:pPr>
            <a:r>
              <a:rPr lang="en-US" sz="900" dirty="0"/>
              <a:t> </a:t>
            </a:r>
          </a:p>
          <a:p>
            <a:pPr marL="0" indent="0">
              <a:spcBef>
                <a:spcPts val="0"/>
              </a:spcBef>
              <a:buNone/>
            </a:pPr>
            <a:r>
              <a:rPr lang="en-US" sz="900" dirty="0"/>
              <a:t>In other words an old technique </a:t>
            </a:r>
            <a:r>
              <a:rPr lang="en-US" sz="900" u="sng" dirty="0"/>
              <a:t>t</a:t>
            </a:r>
            <a:r>
              <a:rPr lang="en-US" sz="900" dirty="0"/>
              <a:t> in the individual process of production will be substituted always when there exists a 'new' technique </a:t>
            </a:r>
            <a:r>
              <a:rPr lang="en-US" sz="900" u="sng" dirty="0" err="1"/>
              <a:t>t</a:t>
            </a:r>
            <a:r>
              <a:rPr lang="en-US" sz="900" baseline="-25000" dirty="0" err="1"/>
              <a:t>t</a:t>
            </a:r>
            <a:r>
              <a:rPr lang="en-US" sz="900" baseline="-25000" dirty="0"/>
              <a:t>  </a:t>
            </a:r>
            <a:r>
              <a:rPr lang="en-US" sz="900" dirty="0"/>
              <a:t>such that it yields a return on total new capital advanced higher than the return yielded by the old technique also on new capital advanced, that is, on circulating capital only </a:t>
            </a:r>
            <a:r>
              <a:rPr lang="en-US" sz="900" i="1" dirty="0"/>
              <a:t>and </a:t>
            </a:r>
            <a:r>
              <a:rPr lang="en-US" sz="900" dirty="0"/>
              <a:t>higher also than the interest rate. As already noted, if no such new technique is available but the return on old technique has fallen below the interest rate, as in a crisis, the old technique is eliminated but production stops, waiting for the reorganization of social labour power, the result of which for individual capital will become manifest in the form of the 'emergence' of a new technique that satisfies the above conditions.</a:t>
            </a:r>
          </a:p>
          <a:p>
            <a:pPr>
              <a:buNone/>
            </a:pPr>
            <a:r>
              <a:rPr lang="en-US" sz="900" dirty="0"/>
              <a:t/>
            </a:r>
            <a:br>
              <a:rPr lang="en-US" sz="900" dirty="0"/>
            </a:br>
            <a:r>
              <a:rPr lang="en-US" sz="900" dirty="0"/>
              <a:t> </a:t>
            </a:r>
          </a:p>
          <a:p>
            <a:pPr>
              <a:buNone/>
            </a:pPr>
            <a:r>
              <a:rPr lang="en-US" sz="900" dirty="0"/>
              <a:t> Note that this does not imply the </a:t>
            </a:r>
            <a:r>
              <a:rPr lang="en-US" sz="900" i="1" dirty="0"/>
              <a:t>de facto</a:t>
            </a:r>
            <a:r>
              <a:rPr lang="en-US" sz="900" dirty="0"/>
              <a:t> emergence of techniques newly arisen after the crisis: the mere fall of the interest rate may allow the introduction of pre-existing techniques that thitherto could not be introduced while  </a:t>
            </a:r>
            <a:r>
              <a:rPr lang="en-US" sz="900" u="sng" dirty="0" err="1"/>
              <a:t>i</a:t>
            </a:r>
            <a:r>
              <a:rPr lang="en-US" sz="900" i="1" dirty="0"/>
              <a:t>  </a:t>
            </a:r>
            <a:r>
              <a:rPr lang="en-US" sz="900" dirty="0"/>
              <a:t>was high</a:t>
            </a:r>
            <a:r>
              <a:rPr lang="en-US" sz="900" dirty="0" smtClean="0"/>
              <a:t>.</a:t>
            </a:r>
          </a:p>
          <a:p>
            <a:pPr>
              <a:buNone/>
            </a:pPr>
            <a:endParaRPr lang="pt-BR" sz="900" dirty="0"/>
          </a:p>
          <a:p>
            <a:pPr>
              <a:buNone/>
            </a:pPr>
            <a:endParaRPr lang="pt-BR" sz="900" dirty="0" smtClean="0"/>
          </a:p>
          <a:p>
            <a:pPr>
              <a:buNone/>
            </a:pPr>
            <a:endParaRPr lang="pt-BR" sz="900" dirty="0"/>
          </a:p>
          <a:p>
            <a:pPr>
              <a:buNone/>
            </a:pPr>
            <a:endParaRPr lang="pt-BR" sz="900" dirty="0" smtClean="0"/>
          </a:p>
          <a:p>
            <a:pPr>
              <a:buNone/>
            </a:pPr>
            <a:r>
              <a:rPr lang="pt-BR" sz="900" dirty="0" smtClean="0"/>
              <a:t>Salter:  p  =  i</a:t>
            </a:r>
            <a:endParaRPr lang="en-US" sz="900" dirty="0"/>
          </a:p>
        </p:txBody>
      </p:sp>
      <p:sp>
        <p:nvSpPr>
          <p:cNvPr id="29" name="TextBox 28"/>
          <p:cNvSpPr txBox="1"/>
          <p:nvPr/>
        </p:nvSpPr>
        <p:spPr>
          <a:xfrm>
            <a:off x="5393267" y="770467"/>
            <a:ext cx="1303866" cy="1600438"/>
          </a:xfrm>
          <a:prstGeom prst="rect">
            <a:avLst/>
          </a:prstGeom>
          <a:solidFill>
            <a:schemeClr val="bg2"/>
          </a:solidFill>
        </p:spPr>
        <p:txBody>
          <a:bodyPr wrap="square" rtlCol="0">
            <a:spAutoFit/>
          </a:bodyPr>
          <a:lstStyle/>
          <a:p>
            <a:r>
              <a:rPr lang="pt-BR" sz="1600" dirty="0" smtClean="0"/>
              <a:t>scrapping</a:t>
            </a:r>
          </a:p>
          <a:p>
            <a:r>
              <a:rPr lang="pt-BR" sz="700" dirty="0" smtClean="0"/>
              <a:t> </a:t>
            </a:r>
            <a:endParaRPr lang="pt-BR" sz="1600" dirty="0" smtClean="0"/>
          </a:p>
          <a:p>
            <a:r>
              <a:rPr lang="pt-BR" sz="1600" dirty="0" smtClean="0"/>
              <a:t>substitution</a:t>
            </a:r>
          </a:p>
          <a:p>
            <a:endParaRPr lang="pt-BR" sz="1600" dirty="0" smtClean="0"/>
          </a:p>
          <a:p>
            <a:r>
              <a:rPr lang="pt-BR" sz="1100" dirty="0" smtClean="0"/>
              <a:t> </a:t>
            </a:r>
            <a:endParaRPr lang="pt-BR" sz="6000" dirty="0" smtClean="0"/>
          </a:p>
          <a:p>
            <a:r>
              <a:rPr lang="pt-BR" sz="1600" dirty="0" smtClean="0"/>
              <a:t>start new production</a:t>
            </a:r>
            <a:endParaRPr lang="en-US" sz="1600" dirty="0"/>
          </a:p>
        </p:txBody>
      </p:sp>
      <p:sp>
        <p:nvSpPr>
          <p:cNvPr id="24600"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4599" name="Picture 23"/>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600200" y="863599"/>
            <a:ext cx="419100" cy="200025"/>
          </a:xfrm>
          <a:prstGeom prst="rect">
            <a:avLst/>
          </a:prstGeom>
          <a:noFill/>
        </p:spPr>
      </p:pic>
      <p:sp>
        <p:nvSpPr>
          <p:cNvPr id="24602" name="Rectangle 2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4601" name="Picture 25"/>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574800" y="1295399"/>
            <a:ext cx="457200" cy="200025"/>
          </a:xfrm>
          <a:prstGeom prst="rect">
            <a:avLst/>
          </a:prstGeom>
          <a:noFill/>
        </p:spPr>
      </p:pic>
      <p:sp>
        <p:nvSpPr>
          <p:cNvPr id="24604" name="Rectangle 2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4603" name="Picture 27"/>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574800" y="2023533"/>
            <a:ext cx="457200" cy="200025"/>
          </a:xfrm>
          <a:prstGeom prst="rect">
            <a:avLst/>
          </a:prstGeom>
          <a:noFill/>
        </p:spPr>
      </p:pic>
      <p:sp>
        <p:nvSpPr>
          <p:cNvPr id="12" name="TextBox 11"/>
          <p:cNvSpPr txBox="1"/>
          <p:nvPr/>
        </p:nvSpPr>
        <p:spPr>
          <a:xfrm>
            <a:off x="7035799" y="770469"/>
            <a:ext cx="1303866" cy="1569660"/>
          </a:xfrm>
          <a:prstGeom prst="rect">
            <a:avLst/>
          </a:prstGeom>
          <a:solidFill>
            <a:schemeClr val="accent6">
              <a:lumMod val="60000"/>
              <a:lumOff val="40000"/>
            </a:schemeClr>
          </a:solidFill>
        </p:spPr>
        <p:txBody>
          <a:bodyPr wrap="square" rtlCol="0">
            <a:spAutoFit/>
          </a:bodyPr>
          <a:lstStyle/>
          <a:p>
            <a:r>
              <a:rPr lang="pt-BR" sz="1200" dirty="0" smtClean="0"/>
              <a:t>temporary uses</a:t>
            </a:r>
          </a:p>
          <a:p>
            <a:endParaRPr lang="pt-BR" sz="1200" dirty="0" smtClean="0"/>
          </a:p>
          <a:p>
            <a:r>
              <a:rPr lang="pt-BR" sz="1200" dirty="0" smtClean="0"/>
              <a:t>intensification of land use</a:t>
            </a:r>
          </a:p>
          <a:p>
            <a:endParaRPr lang="pt-BR" sz="1200" dirty="0" smtClean="0"/>
          </a:p>
          <a:p>
            <a:endParaRPr lang="pt-BR" sz="1200" dirty="0" smtClean="0"/>
          </a:p>
          <a:p>
            <a:endParaRPr lang="pt-BR" sz="1200" dirty="0" smtClean="0"/>
          </a:p>
          <a:p>
            <a:r>
              <a:rPr lang="pt-BR" sz="1200" dirty="0" smtClean="0"/>
              <a:t>new land use</a:t>
            </a:r>
            <a:endParaRPr lang="en-US" sz="1200" dirty="0"/>
          </a:p>
        </p:txBody>
      </p:sp>
      <p:sp>
        <p:nvSpPr>
          <p:cNvPr id="13" name="TextBox 12"/>
          <p:cNvSpPr txBox="1"/>
          <p:nvPr/>
        </p:nvSpPr>
        <p:spPr>
          <a:xfrm>
            <a:off x="7044267" y="423333"/>
            <a:ext cx="1303866" cy="338554"/>
          </a:xfrm>
          <a:prstGeom prst="rect">
            <a:avLst/>
          </a:prstGeom>
          <a:noFill/>
        </p:spPr>
        <p:txBody>
          <a:bodyPr wrap="square" rtlCol="0">
            <a:spAutoFit/>
          </a:bodyPr>
          <a:lstStyle/>
          <a:p>
            <a:r>
              <a:rPr lang="pt-BR" sz="1600" dirty="0" smtClean="0"/>
              <a:t>land use</a:t>
            </a:r>
            <a:endParaRPr lang="en-US" sz="1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5465868" y="764811"/>
            <a:ext cx="3190663" cy="3146778"/>
            <a:chOff x="5465868" y="1044222"/>
            <a:chExt cx="3190663" cy="3146778"/>
          </a:xfrm>
        </p:grpSpPr>
        <p:grpSp>
          <p:nvGrpSpPr>
            <p:cNvPr id="22" name="Group 21"/>
            <p:cNvGrpSpPr/>
            <p:nvPr/>
          </p:nvGrpSpPr>
          <p:grpSpPr>
            <a:xfrm>
              <a:off x="5465868" y="1044222"/>
              <a:ext cx="3190663" cy="3146778"/>
              <a:chOff x="5465868" y="1044222"/>
              <a:chExt cx="3190663" cy="3146778"/>
            </a:xfrm>
          </p:grpSpPr>
          <p:pic>
            <p:nvPicPr>
              <p:cNvPr id="19" name="Picture 18"/>
              <p:cNvPicPr/>
              <p:nvPr/>
            </p:nvPicPr>
            <p:blipFill>
              <a:blip r:embed="rId3"/>
              <a:srcRect/>
              <a:stretch>
                <a:fillRect/>
              </a:stretch>
            </p:blipFill>
            <p:spPr bwMode="auto">
              <a:xfrm>
                <a:off x="5999268" y="2746022"/>
                <a:ext cx="2554817" cy="1444978"/>
              </a:xfrm>
              <a:prstGeom prst="rect">
                <a:avLst/>
              </a:prstGeom>
              <a:noFill/>
              <a:ln w="9525">
                <a:noFill/>
                <a:miter lim="800000"/>
                <a:headEnd/>
                <a:tailEnd/>
              </a:ln>
            </p:spPr>
          </p:pic>
          <p:pic>
            <p:nvPicPr>
              <p:cNvPr id="20" name="Picture 19"/>
              <p:cNvPicPr/>
              <p:nvPr/>
            </p:nvPicPr>
            <p:blipFill>
              <a:blip r:embed="rId4"/>
              <a:srcRect/>
              <a:stretch>
                <a:fillRect/>
              </a:stretch>
            </p:blipFill>
            <p:spPr bwMode="auto">
              <a:xfrm>
                <a:off x="5465868" y="1044222"/>
                <a:ext cx="3190663" cy="1569156"/>
              </a:xfrm>
              <a:prstGeom prst="rect">
                <a:avLst/>
              </a:prstGeom>
              <a:noFill/>
              <a:ln w="9525">
                <a:noFill/>
                <a:miter lim="800000"/>
                <a:headEnd/>
                <a:tailEnd/>
              </a:ln>
            </p:spPr>
          </p:pic>
        </p:grpSp>
        <p:sp>
          <p:nvSpPr>
            <p:cNvPr id="23" name="TextBox 22"/>
            <p:cNvSpPr txBox="1"/>
            <p:nvPr/>
          </p:nvSpPr>
          <p:spPr>
            <a:xfrm>
              <a:off x="5714999" y="3776133"/>
              <a:ext cx="296333" cy="372534"/>
            </a:xfrm>
            <a:prstGeom prst="rect">
              <a:avLst/>
            </a:prstGeom>
            <a:noFill/>
          </p:spPr>
          <p:txBody>
            <a:bodyPr wrap="square" rtlCol="0">
              <a:spAutoFit/>
            </a:bodyPr>
            <a:lstStyle/>
            <a:p>
              <a:r>
                <a:rPr lang="pt-BR" b="1" dirty="0" smtClean="0"/>
                <a:t>b</a:t>
              </a:r>
              <a:endParaRPr lang="en-US" b="1" dirty="0"/>
            </a:p>
          </p:txBody>
        </p:sp>
      </p:grpSp>
      <p:sp>
        <p:nvSpPr>
          <p:cNvPr id="27" name="TextBox 26"/>
          <p:cNvSpPr txBox="1"/>
          <p:nvPr/>
        </p:nvSpPr>
        <p:spPr>
          <a:xfrm>
            <a:off x="7713134" y="2963333"/>
            <a:ext cx="143933" cy="369332"/>
          </a:xfrm>
          <a:prstGeom prst="rect">
            <a:avLst/>
          </a:prstGeom>
          <a:solidFill>
            <a:schemeClr val="bg1"/>
          </a:solidFill>
        </p:spPr>
        <p:txBody>
          <a:bodyPr wrap="square" rtlCol="0">
            <a:spAutoFit/>
          </a:bodyPr>
          <a:lstStyle/>
          <a:p>
            <a:endParaRPr lang="en-US" dirty="0"/>
          </a:p>
        </p:txBody>
      </p:sp>
      <p:sp>
        <p:nvSpPr>
          <p:cNvPr id="2" name="Title 1"/>
          <p:cNvSpPr>
            <a:spLocks noGrp="1"/>
          </p:cNvSpPr>
          <p:nvPr>
            <p:ph type="title"/>
          </p:nvPr>
        </p:nvSpPr>
        <p:spPr>
          <a:xfrm>
            <a:off x="457200" y="274638"/>
            <a:ext cx="8229600" cy="419629"/>
          </a:xfrm>
        </p:spPr>
        <p:txBody>
          <a:bodyPr>
            <a:normAutofit fontScale="90000"/>
          </a:bodyPr>
          <a:lstStyle/>
          <a:p>
            <a:r>
              <a:rPr lang="pt-BR" sz="2400" dirty="0" smtClean="0"/>
              <a:t>PRODUCTION ON LAND</a:t>
            </a:r>
            <a:endParaRPr lang="en-US" sz="2400" dirty="0"/>
          </a:p>
        </p:txBody>
      </p:sp>
      <p:sp>
        <p:nvSpPr>
          <p:cNvPr id="3" name="Content Placeholder 2"/>
          <p:cNvSpPr>
            <a:spLocks noGrp="1"/>
          </p:cNvSpPr>
          <p:nvPr>
            <p:ph idx="1"/>
          </p:nvPr>
        </p:nvSpPr>
        <p:spPr>
          <a:xfrm>
            <a:off x="457200" y="863600"/>
            <a:ext cx="4131733" cy="5266267"/>
          </a:xfrm>
          <a:ln w="0">
            <a:solidFill>
              <a:schemeClr val="bg1">
                <a:lumMod val="85000"/>
              </a:schemeClr>
            </a:solidFill>
            <a:prstDash val="solid"/>
          </a:ln>
        </p:spPr>
        <p:txBody>
          <a:bodyPr>
            <a:normAutofit/>
          </a:bodyPr>
          <a:lstStyle/>
          <a:p>
            <a:pPr>
              <a:buNone/>
            </a:pPr>
            <a:r>
              <a:rPr lang="pt-BR" sz="2000" dirty="0" smtClean="0"/>
              <a:t>Payment for the location</a:t>
            </a:r>
          </a:p>
          <a:p>
            <a:pPr>
              <a:buNone/>
            </a:pPr>
            <a:r>
              <a:rPr lang="pt-BR" sz="1000" dirty="0" smtClean="0"/>
              <a:t> </a:t>
            </a:r>
            <a:endParaRPr lang="pt-BR" sz="2000" dirty="0" smtClean="0"/>
          </a:p>
          <a:p>
            <a:pPr marL="0" indent="0" defTabSz="457200">
              <a:spcBef>
                <a:spcPts val="0"/>
              </a:spcBef>
              <a:buNone/>
            </a:pPr>
            <a:r>
              <a:rPr lang="en-US" sz="1600" dirty="0" smtClean="0"/>
              <a:t>Price  form: if price of location is L,</a:t>
            </a:r>
          </a:p>
          <a:p>
            <a:pPr marL="0" indent="0" defTabSz="457200">
              <a:spcBef>
                <a:spcPts val="0"/>
              </a:spcBef>
              <a:buNone/>
            </a:pPr>
            <a:r>
              <a:rPr lang="pt-BR" sz="1100" dirty="0" smtClean="0"/>
              <a:t> </a:t>
            </a:r>
            <a:endParaRPr lang="en-US" sz="1100" dirty="0" smtClean="0"/>
          </a:p>
          <a:p>
            <a:pPr marL="0" indent="0" defTabSz="457200">
              <a:spcBef>
                <a:spcPts val="0"/>
              </a:spcBef>
              <a:buNone/>
            </a:pPr>
            <a:r>
              <a:rPr lang="en-US" sz="1600" dirty="0" smtClean="0"/>
              <a:t>	R = (K/T + k) + (K + L + k) ·</a:t>
            </a:r>
            <a:r>
              <a:rPr lang="el-GR" sz="1600" dirty="0" smtClean="0"/>
              <a:t> π</a:t>
            </a:r>
            <a:r>
              <a:rPr lang="en-US" sz="1600" dirty="0" smtClean="0"/>
              <a:t>,	</a:t>
            </a:r>
            <a:r>
              <a:rPr lang="pt-BR" sz="1600" dirty="0" smtClean="0"/>
              <a:t>(1a)</a:t>
            </a:r>
            <a:endParaRPr lang="en-US" sz="1600" dirty="0" smtClean="0"/>
          </a:p>
          <a:p>
            <a:pPr marL="0" indent="0" defTabSz="457200">
              <a:spcBef>
                <a:spcPts val="0"/>
              </a:spcBef>
              <a:buNone/>
            </a:pPr>
            <a:r>
              <a:rPr lang="pt-BR" sz="1050" dirty="0" smtClean="0"/>
              <a:t> </a:t>
            </a:r>
            <a:endParaRPr lang="en-US" sz="1050" dirty="0" smtClean="0"/>
          </a:p>
          <a:p>
            <a:pPr marL="0" indent="0" defTabSz="457200">
              <a:spcBef>
                <a:spcPts val="0"/>
              </a:spcBef>
              <a:buNone/>
            </a:pPr>
            <a:r>
              <a:rPr lang="en-US" sz="1600" dirty="0" smtClean="0"/>
              <a:t>giving, if   </a:t>
            </a:r>
            <a:r>
              <a:rPr lang="en-US" sz="1600" dirty="0" smtClean="0">
                <a:latin typeface="Symbol" pitchFamily="18" charset="2"/>
              </a:rPr>
              <a:t>l</a:t>
            </a:r>
            <a:r>
              <a:rPr lang="en-US" sz="1600" dirty="0" smtClean="0"/>
              <a:t> = L / k  :</a:t>
            </a:r>
          </a:p>
          <a:p>
            <a:pPr marL="0" indent="0" defTabSz="457200">
              <a:spcBef>
                <a:spcPts val="0"/>
              </a:spcBef>
              <a:buNone/>
            </a:pPr>
            <a:r>
              <a:rPr lang="en-US" sz="1600" dirty="0" smtClean="0"/>
              <a:t> </a:t>
            </a:r>
          </a:p>
          <a:p>
            <a:pPr marL="0" indent="0" defTabSz="457200">
              <a:spcBef>
                <a:spcPts val="0"/>
              </a:spcBef>
              <a:buNone/>
            </a:pPr>
            <a:r>
              <a:rPr lang="en-US" sz="1600" dirty="0" smtClean="0"/>
              <a:t>	</a:t>
            </a:r>
            <a:r>
              <a:rPr lang="en-US" sz="1600" dirty="0" smtClean="0">
                <a:latin typeface="Symbol" pitchFamily="18" charset="2"/>
              </a:rPr>
              <a:t> q</a:t>
            </a:r>
            <a:r>
              <a:rPr lang="en-US" sz="1600" baseline="-25000" dirty="0" smtClean="0"/>
              <a:t>t</a:t>
            </a:r>
            <a:r>
              <a:rPr lang="en-US" sz="1600" dirty="0" smtClean="0"/>
              <a:t>  &gt;  </a:t>
            </a:r>
            <a:r>
              <a:rPr lang="en-US" sz="1600" dirty="0" smtClean="0">
                <a:sym typeface="Symbol"/>
              </a:rPr>
              <a:t>                 </a:t>
            </a:r>
            <a:r>
              <a:rPr lang="en-US" sz="1600" dirty="0" smtClean="0"/>
              <a:t>  + 			(6a)</a:t>
            </a:r>
          </a:p>
          <a:p>
            <a:pPr marL="0" indent="0" defTabSz="457200">
              <a:spcBef>
                <a:spcPts val="0"/>
              </a:spcBef>
              <a:buNone/>
            </a:pPr>
            <a:r>
              <a:rPr lang="en-US" sz="1600" dirty="0" smtClean="0"/>
              <a:t> </a:t>
            </a:r>
          </a:p>
          <a:p>
            <a:pPr marL="0" indent="0" defTabSz="457200">
              <a:spcBef>
                <a:spcPts val="0"/>
              </a:spcBef>
              <a:buNone/>
            </a:pPr>
            <a:endParaRPr lang="en-US" sz="1600" dirty="0" smtClean="0"/>
          </a:p>
          <a:p>
            <a:pPr marL="0" indent="0" defTabSz="457200">
              <a:spcBef>
                <a:spcPts val="0"/>
              </a:spcBef>
              <a:buNone/>
            </a:pPr>
            <a:r>
              <a:rPr lang="en-US" sz="1600" dirty="0" smtClean="0"/>
              <a:t>Rent form: if rent of location is  </a:t>
            </a:r>
            <a:r>
              <a:rPr lang="en-US" sz="1600" b="1" dirty="0" smtClean="0">
                <a:latin typeface="ScriptS" pitchFamily="2" charset="0"/>
              </a:rPr>
              <a:t>l</a:t>
            </a:r>
            <a:r>
              <a:rPr lang="en-US" sz="1600" dirty="0" smtClean="0"/>
              <a:t>, </a:t>
            </a:r>
          </a:p>
          <a:p>
            <a:pPr marL="0" indent="0" defTabSz="457200">
              <a:spcBef>
                <a:spcPts val="0"/>
              </a:spcBef>
              <a:buNone/>
            </a:pPr>
            <a:r>
              <a:rPr lang="pt-BR" sz="1100" dirty="0" smtClean="0"/>
              <a:t> </a:t>
            </a:r>
            <a:endParaRPr lang="en-US" sz="1100" dirty="0" smtClean="0"/>
          </a:p>
          <a:p>
            <a:pPr marL="0" indent="0" defTabSz="457200">
              <a:spcBef>
                <a:spcPts val="0"/>
              </a:spcBef>
              <a:buNone/>
            </a:pPr>
            <a:r>
              <a:rPr lang="en-US" sz="1600" dirty="0" smtClean="0"/>
              <a:t>	</a:t>
            </a:r>
            <a:r>
              <a:rPr lang="pt-BR" sz="1600" dirty="0" smtClean="0"/>
              <a:t>R = ( K/T + k + </a:t>
            </a:r>
            <a:r>
              <a:rPr lang="en-US" sz="1600" b="1" dirty="0" smtClean="0">
                <a:latin typeface="ScriptS" pitchFamily="2" charset="0"/>
              </a:rPr>
              <a:t>l</a:t>
            </a:r>
            <a:r>
              <a:rPr lang="pt-BR" sz="1600" dirty="0" smtClean="0"/>
              <a:t> ) + ( K + k + </a:t>
            </a:r>
            <a:r>
              <a:rPr lang="en-US" sz="1600" b="1" dirty="0" smtClean="0">
                <a:latin typeface="ScriptS" pitchFamily="2" charset="0"/>
              </a:rPr>
              <a:t>l</a:t>
            </a:r>
            <a:r>
              <a:rPr lang="pt-BR" sz="1600" dirty="0" smtClean="0"/>
              <a:t> ) </a:t>
            </a:r>
            <a:r>
              <a:rPr lang="el-GR" sz="1600" dirty="0" smtClean="0"/>
              <a:t>π</a:t>
            </a:r>
            <a:r>
              <a:rPr lang="pt-BR" sz="1600" dirty="0" smtClean="0"/>
              <a:t>	</a:t>
            </a:r>
            <a:r>
              <a:rPr lang="en-US" sz="1600" dirty="0" smtClean="0"/>
              <a:t>(1</a:t>
            </a:r>
            <a:r>
              <a:rPr lang="en-US" sz="1600" i="1" dirty="0" smtClean="0"/>
              <a:t>b</a:t>
            </a:r>
            <a:r>
              <a:rPr lang="en-US" sz="1600" dirty="0" smtClean="0"/>
              <a:t>)</a:t>
            </a:r>
          </a:p>
          <a:p>
            <a:pPr marL="0" indent="0" defTabSz="457200">
              <a:spcBef>
                <a:spcPts val="0"/>
              </a:spcBef>
              <a:buNone/>
            </a:pPr>
            <a:r>
              <a:rPr lang="pt-BR" sz="1050" dirty="0" smtClean="0"/>
              <a:t> </a:t>
            </a:r>
            <a:endParaRPr lang="en-US" sz="1050" dirty="0" smtClean="0"/>
          </a:p>
          <a:p>
            <a:pPr marL="0" indent="0" defTabSz="457200">
              <a:spcBef>
                <a:spcPts val="0"/>
              </a:spcBef>
              <a:buNone/>
            </a:pPr>
            <a:r>
              <a:rPr lang="en-US" sz="1600" dirty="0" smtClean="0"/>
              <a:t>gives, with 	</a:t>
            </a:r>
            <a:r>
              <a:rPr lang="pt-BR" sz="1600" dirty="0" smtClean="0">
                <a:latin typeface="Symbol" pitchFamily="18" charset="2"/>
              </a:rPr>
              <a:t>r</a:t>
            </a:r>
            <a:r>
              <a:rPr lang="en-US" sz="1600" dirty="0" smtClean="0"/>
              <a:t> = </a:t>
            </a:r>
            <a:r>
              <a:rPr lang="en-US" sz="1600" b="1" dirty="0" smtClean="0">
                <a:latin typeface="ScriptS" pitchFamily="2" charset="0"/>
              </a:rPr>
              <a:t>l</a:t>
            </a:r>
            <a:r>
              <a:rPr lang="en-US" sz="1600" dirty="0" smtClean="0"/>
              <a:t> / k    ,</a:t>
            </a:r>
          </a:p>
          <a:p>
            <a:pPr marL="0" indent="0" defTabSz="457200">
              <a:spcBef>
                <a:spcPts val="0"/>
              </a:spcBef>
              <a:buNone/>
            </a:pPr>
            <a:r>
              <a:rPr lang="en-US" sz="1600" dirty="0" smtClean="0"/>
              <a:t> </a:t>
            </a:r>
          </a:p>
          <a:p>
            <a:pPr marL="0" indent="0" defTabSz="457200">
              <a:spcBef>
                <a:spcPts val="0"/>
              </a:spcBef>
              <a:buNone/>
            </a:pPr>
            <a:r>
              <a:rPr lang="en-US" sz="1600" dirty="0" smtClean="0"/>
              <a:t>	</a:t>
            </a:r>
            <a:r>
              <a:rPr lang="en-US" sz="1600" dirty="0" smtClean="0">
                <a:latin typeface="Symbol" pitchFamily="18" charset="2"/>
              </a:rPr>
              <a:t> q</a:t>
            </a:r>
            <a:r>
              <a:rPr lang="en-US" sz="1600" baseline="-25000" dirty="0" smtClean="0"/>
              <a:t>t</a:t>
            </a:r>
            <a:r>
              <a:rPr lang="en-US" sz="1600" dirty="0" smtClean="0"/>
              <a:t>  &gt;  </a:t>
            </a:r>
            <a:r>
              <a:rPr lang="en-US" sz="1600" dirty="0" smtClean="0">
                <a:sym typeface="Symbol"/>
              </a:rPr>
              <a:t>               </a:t>
            </a:r>
            <a:r>
              <a:rPr lang="en-US" sz="1600" dirty="0" smtClean="0"/>
              <a:t>   ·  			(6</a:t>
            </a:r>
            <a:r>
              <a:rPr lang="en-US" sz="1600" i="1" dirty="0" smtClean="0"/>
              <a:t>b</a:t>
            </a:r>
            <a:r>
              <a:rPr lang="en-US" sz="1600" dirty="0" smtClean="0"/>
              <a:t>)</a:t>
            </a:r>
          </a:p>
          <a:p>
            <a:pPr>
              <a:buNone/>
            </a:pPr>
            <a:endParaRPr lang="pt-BR" sz="2000" dirty="0" smtClean="0"/>
          </a:p>
          <a:p>
            <a:pPr>
              <a:buNone/>
            </a:pPr>
            <a:endParaRPr lang="pt-BR" sz="2000" dirty="0" smtClean="0"/>
          </a:p>
          <a:p>
            <a:pPr>
              <a:buNone/>
            </a:pPr>
            <a:endParaRPr lang="pt-BR" sz="2000" dirty="0" smtClean="0"/>
          </a:p>
          <a:p>
            <a:pPr>
              <a:buNone/>
            </a:pPr>
            <a:endParaRPr lang="en-US" sz="2000" dirty="0"/>
          </a:p>
        </p:txBody>
      </p:sp>
      <p:sp>
        <p:nvSpPr>
          <p:cNvPr id="5" name="Slide Number Placeholder 4"/>
          <p:cNvSpPr>
            <a:spLocks noGrp="1"/>
          </p:cNvSpPr>
          <p:nvPr>
            <p:ph type="sldNum" sz="quarter" idx="12"/>
          </p:nvPr>
        </p:nvSpPr>
        <p:spPr/>
        <p:txBody>
          <a:bodyPr/>
          <a:lstStyle/>
          <a:p>
            <a:fld id="{06E8974A-06DA-4D23-839B-536726D95BCD}" type="slidenum">
              <a:rPr lang="en-US" smtClean="0"/>
              <a:pPr/>
              <a:t>10</a:t>
            </a:fld>
            <a:endParaRPr lang="en-US" dirty="0"/>
          </a:p>
        </p:txBody>
      </p:sp>
      <p:sp>
        <p:nvSpPr>
          <p:cNvPr id="30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07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pSp>
        <p:nvGrpSpPr>
          <p:cNvPr id="15" name="Group 14"/>
          <p:cNvGrpSpPr/>
          <p:nvPr/>
        </p:nvGrpSpPr>
        <p:grpSpPr>
          <a:xfrm>
            <a:off x="1684867" y="2599267"/>
            <a:ext cx="1494366" cy="503766"/>
            <a:chOff x="1684867" y="2599267"/>
            <a:chExt cx="1494366" cy="503766"/>
          </a:xfrm>
        </p:grpSpPr>
        <p:pic>
          <p:nvPicPr>
            <p:cNvPr id="3073" name="Picture 1"/>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2683933" y="2607733"/>
              <a:ext cx="495300" cy="495300"/>
            </a:xfrm>
            <a:prstGeom prst="rect">
              <a:avLst/>
            </a:prstGeom>
            <a:noFill/>
          </p:spPr>
        </p:pic>
        <p:pic>
          <p:nvPicPr>
            <p:cNvPr id="3075" name="Picture 3"/>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1684867" y="2599267"/>
              <a:ext cx="685800" cy="495300"/>
            </a:xfrm>
            <a:prstGeom prst="rect">
              <a:avLst/>
            </a:prstGeom>
            <a:noFill/>
          </p:spPr>
        </p:pic>
      </p:grpSp>
      <p:sp>
        <p:nvSpPr>
          <p:cNvPr id="307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08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pSp>
        <p:nvGrpSpPr>
          <p:cNvPr id="14" name="Group 13"/>
          <p:cNvGrpSpPr/>
          <p:nvPr/>
        </p:nvGrpSpPr>
        <p:grpSpPr>
          <a:xfrm>
            <a:off x="1659467" y="4631268"/>
            <a:ext cx="1441450" cy="733425"/>
            <a:chOff x="1659467" y="4631268"/>
            <a:chExt cx="1441450" cy="733425"/>
          </a:xfrm>
        </p:grpSpPr>
        <p:pic>
          <p:nvPicPr>
            <p:cNvPr id="3077" name="Picture 5"/>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1659467" y="4639734"/>
              <a:ext cx="685800" cy="495300"/>
            </a:xfrm>
            <a:prstGeom prst="rect">
              <a:avLst/>
            </a:prstGeom>
            <a:noFill/>
          </p:spPr>
        </p:pic>
        <p:pic>
          <p:nvPicPr>
            <p:cNvPr id="3079" name="Picture 7"/>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2548467" y="4631268"/>
              <a:ext cx="552450" cy="733425"/>
            </a:xfrm>
            <a:prstGeom prst="rect">
              <a:avLst/>
            </a:prstGeom>
            <a:noFill/>
          </p:spPr>
        </p:pic>
      </p:grpSp>
      <p:sp>
        <p:nvSpPr>
          <p:cNvPr id="17" name="TextBox 16"/>
          <p:cNvSpPr txBox="1"/>
          <p:nvPr/>
        </p:nvSpPr>
        <p:spPr>
          <a:xfrm>
            <a:off x="973667" y="4588931"/>
            <a:ext cx="1447799" cy="584201"/>
          </a:xfrm>
          <a:prstGeom prst="rect">
            <a:avLst/>
          </a:prstGeom>
          <a:solidFill>
            <a:schemeClr val="accent1">
              <a:alpha val="13000"/>
            </a:schemeClr>
          </a:solidFill>
        </p:spPr>
        <p:txBody>
          <a:bodyPr wrap="square" rtlCol="0">
            <a:noAutofit/>
          </a:bodyPr>
          <a:lstStyle/>
          <a:p>
            <a:endParaRPr lang="en-US" dirty="0"/>
          </a:p>
        </p:txBody>
      </p:sp>
      <p:sp>
        <p:nvSpPr>
          <p:cNvPr id="18" name="TextBox 17"/>
          <p:cNvSpPr txBox="1"/>
          <p:nvPr/>
        </p:nvSpPr>
        <p:spPr>
          <a:xfrm>
            <a:off x="1007534" y="2539998"/>
            <a:ext cx="1447799" cy="584201"/>
          </a:xfrm>
          <a:prstGeom prst="rect">
            <a:avLst/>
          </a:prstGeom>
          <a:solidFill>
            <a:schemeClr val="accent1">
              <a:alpha val="13000"/>
            </a:schemeClr>
          </a:solidFill>
        </p:spPr>
        <p:txBody>
          <a:bodyPr wrap="square" rtlCol="0">
            <a:noAutofit/>
          </a:bodyPr>
          <a:lstStyle/>
          <a:p>
            <a:endParaRPr lang="en-US" dirty="0"/>
          </a:p>
        </p:txBody>
      </p:sp>
      <p:sp>
        <p:nvSpPr>
          <p:cNvPr id="25" name="TextBox 24"/>
          <p:cNvSpPr txBox="1"/>
          <p:nvPr/>
        </p:nvSpPr>
        <p:spPr>
          <a:xfrm>
            <a:off x="5774268" y="4123256"/>
            <a:ext cx="2870200" cy="2192908"/>
          </a:xfrm>
          <a:prstGeom prst="rect">
            <a:avLst/>
          </a:prstGeom>
          <a:noFill/>
        </p:spPr>
        <p:txBody>
          <a:bodyPr wrap="square" rtlCol="0">
            <a:spAutoFit/>
          </a:bodyPr>
          <a:lstStyle/>
          <a:p>
            <a:r>
              <a:rPr lang="en-US" sz="1050" i="1" dirty="0" smtClean="0"/>
              <a:t>Price form </a:t>
            </a:r>
            <a:r>
              <a:rPr lang="en-US" sz="1050" dirty="0" smtClean="0"/>
              <a:t>vs</a:t>
            </a:r>
            <a:r>
              <a:rPr lang="en-US" sz="1050" i="1" dirty="0" smtClean="0"/>
              <a:t> rent form</a:t>
            </a:r>
            <a:r>
              <a:rPr lang="en-US" sz="1050" dirty="0" smtClean="0"/>
              <a:t>. - If a same technique is employed by two processes of production on equivalent locations, one owning the location and the second renting it, both processes yield the same return R (top) imposed by the market price, and falling equally with the improvement of technique t. The rate of return (bottom) on new investment (circulating capital) is however lower for the process on rented location, which must therefore go out of production before becoming obsolete, and suffer a "pure loss" over and above the normal devalorization of its fixed capital (top).</a:t>
            </a:r>
            <a:endParaRPr lang="en-US" sz="1050" dirty="0"/>
          </a:p>
        </p:txBody>
      </p:sp>
      <p:sp>
        <p:nvSpPr>
          <p:cNvPr id="26" name="TextBox 25"/>
          <p:cNvSpPr txBox="1"/>
          <p:nvPr/>
        </p:nvSpPr>
        <p:spPr>
          <a:xfrm>
            <a:off x="7628467" y="2802465"/>
            <a:ext cx="990600" cy="338554"/>
          </a:xfrm>
          <a:prstGeom prst="rect">
            <a:avLst/>
          </a:prstGeom>
          <a:noFill/>
        </p:spPr>
        <p:txBody>
          <a:bodyPr wrap="square" rtlCol="0">
            <a:spAutoFit/>
          </a:bodyPr>
          <a:lstStyle/>
          <a:p>
            <a:r>
              <a:rPr lang="pt-BR" sz="800" dirty="0" smtClean="0"/>
              <a:t>on owned location</a:t>
            </a:r>
          </a:p>
          <a:p>
            <a:r>
              <a:rPr lang="pt-BR" sz="800" dirty="0" smtClean="0"/>
              <a:t>on rented location</a:t>
            </a:r>
            <a:endParaRPr lang="en-US" sz="800" dirty="0"/>
          </a:p>
        </p:txBody>
      </p:sp>
      <p:sp>
        <p:nvSpPr>
          <p:cNvPr id="28" name="TextBox 27"/>
          <p:cNvSpPr txBox="1"/>
          <p:nvPr/>
        </p:nvSpPr>
        <p:spPr>
          <a:xfrm>
            <a:off x="8204200" y="1811864"/>
            <a:ext cx="939800" cy="338554"/>
          </a:xfrm>
          <a:prstGeom prst="rect">
            <a:avLst/>
          </a:prstGeom>
          <a:noFill/>
        </p:spPr>
        <p:txBody>
          <a:bodyPr wrap="square" rtlCol="0">
            <a:spAutoFit/>
          </a:bodyPr>
          <a:lstStyle/>
          <a:p>
            <a:r>
              <a:rPr lang="pt-BR" sz="800" dirty="0" smtClean="0"/>
              <a:t>‘pure loss’ on</a:t>
            </a:r>
          </a:p>
          <a:p>
            <a:r>
              <a:rPr lang="pt-BR" sz="800" dirty="0" smtClean="0"/>
              <a:t>rented location</a:t>
            </a:r>
            <a:endParaRPr lang="en-US" sz="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9629"/>
          </a:xfrm>
        </p:spPr>
        <p:txBody>
          <a:bodyPr>
            <a:normAutofit fontScale="90000"/>
          </a:bodyPr>
          <a:lstStyle/>
          <a:p>
            <a:r>
              <a:rPr lang="pt-BR" sz="2400" dirty="0" smtClean="0"/>
              <a:t>PRODUCTION ON LAND</a:t>
            </a:r>
            <a:endParaRPr lang="en-US" sz="2400" dirty="0"/>
          </a:p>
        </p:txBody>
      </p:sp>
      <p:sp>
        <p:nvSpPr>
          <p:cNvPr id="3" name="Content Placeholder 2"/>
          <p:cNvSpPr>
            <a:spLocks noGrp="1"/>
          </p:cNvSpPr>
          <p:nvPr>
            <p:ph idx="1"/>
          </p:nvPr>
        </p:nvSpPr>
        <p:spPr>
          <a:xfrm>
            <a:off x="457200" y="863600"/>
            <a:ext cx="4131733" cy="5266267"/>
          </a:xfrm>
          <a:ln w="0">
            <a:solidFill>
              <a:schemeClr val="bg1">
                <a:lumMod val="85000"/>
              </a:schemeClr>
            </a:solidFill>
            <a:prstDash val="solid"/>
          </a:ln>
        </p:spPr>
        <p:txBody>
          <a:bodyPr>
            <a:normAutofit/>
          </a:bodyPr>
          <a:lstStyle/>
          <a:p>
            <a:pPr>
              <a:buNone/>
            </a:pPr>
            <a:r>
              <a:rPr lang="pt-BR" sz="2000" dirty="0" smtClean="0"/>
              <a:t>Locational inertia and taxes</a:t>
            </a:r>
          </a:p>
          <a:p>
            <a:pPr>
              <a:buNone/>
            </a:pPr>
            <a:endParaRPr lang="pt-BR" sz="2000" dirty="0" smtClean="0"/>
          </a:p>
          <a:p>
            <a:pPr>
              <a:buNone/>
            </a:pPr>
            <a:r>
              <a:rPr lang="pt-BR" sz="2000" dirty="0" smtClean="0"/>
              <a:t>With costs of relocation </a:t>
            </a:r>
            <a:r>
              <a:rPr lang="pt-BR" sz="2000" u="sng" dirty="0" smtClean="0"/>
              <a:t>G</a:t>
            </a:r>
          </a:p>
          <a:p>
            <a:pPr>
              <a:buNone/>
            </a:pPr>
            <a:r>
              <a:rPr lang="pt-BR" sz="2000" dirty="0" smtClean="0"/>
              <a:t>and taxes  </a:t>
            </a:r>
            <a:r>
              <a:rPr lang="pt-BR" sz="2000" u="sng" dirty="0" smtClean="0"/>
              <a:t>z</a:t>
            </a:r>
          </a:p>
          <a:p>
            <a:pPr>
              <a:buNone/>
            </a:pPr>
            <a:endParaRPr lang="pt-BR" sz="2000" u="sng" dirty="0" smtClean="0"/>
          </a:p>
          <a:p>
            <a:pPr>
              <a:buNone/>
            </a:pPr>
            <a:r>
              <a:rPr lang="pt-BR" sz="2000" dirty="0" smtClean="0"/>
              <a:t>R = (K/T +k + zL) + (K + L + G + k + zL)  (8.1)</a:t>
            </a:r>
          </a:p>
          <a:p>
            <a:pPr>
              <a:buNone/>
            </a:pPr>
            <a:endParaRPr lang="pt-BR" sz="2000" dirty="0" smtClean="0"/>
          </a:p>
          <a:p>
            <a:pPr>
              <a:buNone/>
            </a:pPr>
            <a:r>
              <a:rPr lang="pt-BR" sz="2000" dirty="0" smtClean="0"/>
              <a:t>Costs of relocation: as fixed capital</a:t>
            </a:r>
          </a:p>
          <a:p>
            <a:pPr>
              <a:buNone/>
            </a:pPr>
            <a:r>
              <a:rPr lang="pt-BR" sz="2000" dirty="0" smtClean="0"/>
              <a:t>	increase rigidity</a:t>
            </a:r>
          </a:p>
          <a:p>
            <a:pPr>
              <a:buNone/>
            </a:pPr>
            <a:r>
              <a:rPr lang="pt-BR" sz="2000" dirty="0" smtClean="0"/>
              <a:t>Taxes as circulating capital</a:t>
            </a:r>
          </a:p>
          <a:p>
            <a:pPr>
              <a:buNone/>
            </a:pPr>
            <a:r>
              <a:rPr lang="pt-BR" sz="2000" dirty="0" smtClean="0"/>
              <a:t>	reduce rigidity (means of regulation)</a:t>
            </a:r>
            <a:endParaRPr lang="en-US" sz="2000" dirty="0"/>
          </a:p>
        </p:txBody>
      </p:sp>
      <p:sp>
        <p:nvSpPr>
          <p:cNvPr id="5" name="Slide Number Placeholder 4"/>
          <p:cNvSpPr>
            <a:spLocks noGrp="1"/>
          </p:cNvSpPr>
          <p:nvPr>
            <p:ph type="sldNum" sz="quarter" idx="12"/>
          </p:nvPr>
        </p:nvSpPr>
        <p:spPr/>
        <p:txBody>
          <a:bodyPr/>
          <a:lstStyle/>
          <a:p>
            <a:fld id="{06E8974A-06DA-4D23-839B-536726D95BCD}" type="slidenum">
              <a:rPr lang="en-US" smtClean="0"/>
              <a:pPr/>
              <a:t>11</a:t>
            </a:fld>
            <a:endParaRPr lang="en-US" dirty="0"/>
          </a:p>
        </p:txBody>
      </p:sp>
      <p:sp>
        <p:nvSpPr>
          <p:cNvPr id="30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07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07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08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9629"/>
          </a:xfrm>
        </p:spPr>
        <p:txBody>
          <a:bodyPr>
            <a:normAutofit fontScale="90000"/>
          </a:bodyPr>
          <a:lstStyle/>
          <a:p>
            <a:r>
              <a:rPr lang="pt-BR" sz="2400" dirty="0" smtClean="0"/>
              <a:t>PRODUCTION ON LAND</a:t>
            </a:r>
            <a:endParaRPr lang="en-US" sz="2400" dirty="0"/>
          </a:p>
        </p:txBody>
      </p:sp>
      <p:sp>
        <p:nvSpPr>
          <p:cNvPr id="3" name="Content Placeholder 2"/>
          <p:cNvSpPr>
            <a:spLocks noGrp="1"/>
          </p:cNvSpPr>
          <p:nvPr>
            <p:ph idx="1"/>
          </p:nvPr>
        </p:nvSpPr>
        <p:spPr>
          <a:xfrm>
            <a:off x="457200" y="863600"/>
            <a:ext cx="4131733" cy="5266267"/>
          </a:xfrm>
          <a:ln w="0">
            <a:solidFill>
              <a:schemeClr val="bg1">
                <a:lumMod val="85000"/>
              </a:schemeClr>
            </a:solidFill>
            <a:prstDash val="solid"/>
          </a:ln>
        </p:spPr>
        <p:txBody>
          <a:bodyPr>
            <a:normAutofit/>
          </a:bodyPr>
          <a:lstStyle/>
          <a:p>
            <a:pPr>
              <a:buNone/>
            </a:pPr>
            <a:r>
              <a:rPr lang="pt-BR" sz="2000" dirty="0" smtClean="0"/>
              <a:t>Pattern of settlement:</a:t>
            </a:r>
          </a:p>
          <a:p>
            <a:pPr>
              <a:buNone/>
            </a:pPr>
            <a:r>
              <a:rPr lang="pt-BR" sz="2000" dirty="0" smtClean="0"/>
              <a:t>individual optimization and land use regulations</a:t>
            </a:r>
            <a:r>
              <a:rPr lang="pt-BR" sz="1000" dirty="0" smtClean="0"/>
              <a:t> </a:t>
            </a:r>
            <a:endParaRPr lang="pt-BR" sz="2000" dirty="0" smtClean="0"/>
          </a:p>
          <a:p>
            <a:pPr>
              <a:buNone/>
            </a:pPr>
            <a:endParaRPr lang="pt-BR" sz="2000" dirty="0" smtClean="0"/>
          </a:p>
          <a:p>
            <a:pPr>
              <a:buNone/>
            </a:pPr>
            <a:endParaRPr lang="pt-BR" sz="2000" dirty="0" smtClean="0"/>
          </a:p>
          <a:p>
            <a:pPr>
              <a:buNone/>
            </a:pPr>
            <a:endParaRPr lang="pt-BR" sz="2000" dirty="0" smtClean="0"/>
          </a:p>
          <a:p>
            <a:pPr>
              <a:buNone/>
            </a:pPr>
            <a:endParaRPr lang="en-US" sz="2000" dirty="0"/>
          </a:p>
        </p:txBody>
      </p:sp>
      <p:sp>
        <p:nvSpPr>
          <p:cNvPr id="5" name="Slide Number Placeholder 4"/>
          <p:cNvSpPr>
            <a:spLocks noGrp="1"/>
          </p:cNvSpPr>
          <p:nvPr>
            <p:ph type="sldNum" sz="quarter" idx="12"/>
          </p:nvPr>
        </p:nvSpPr>
        <p:spPr/>
        <p:txBody>
          <a:bodyPr/>
          <a:lstStyle/>
          <a:p>
            <a:fld id="{06E8974A-06DA-4D23-839B-536726D95BCD}" type="slidenum">
              <a:rPr lang="en-US" smtClean="0"/>
              <a:pPr/>
              <a:t>12</a:t>
            </a:fld>
            <a:endParaRPr lang="en-US" dirty="0"/>
          </a:p>
        </p:txBody>
      </p:sp>
      <p:sp>
        <p:nvSpPr>
          <p:cNvPr id="30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07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07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08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 name="Picture 9" descr="d:\WEB\fau\docentes\depprojeto\c_deak\CD\1disc\a5-EM-pl\23regul-us\d-opt1.jpg"/>
          <p:cNvPicPr/>
          <p:nvPr/>
        </p:nvPicPr>
        <p:blipFill>
          <a:blip r:embed="rId3"/>
          <a:srcRect/>
          <a:stretch>
            <a:fillRect/>
          </a:stretch>
        </p:blipFill>
        <p:spPr bwMode="auto">
          <a:xfrm>
            <a:off x="4830721" y="790222"/>
            <a:ext cx="2288686" cy="3053645"/>
          </a:xfrm>
          <a:prstGeom prst="rect">
            <a:avLst/>
          </a:prstGeom>
          <a:noFill/>
          <a:ln w="9525">
            <a:noFill/>
            <a:miter lim="800000"/>
            <a:headEnd/>
            <a:tailEnd/>
          </a:ln>
        </p:spPr>
      </p:pic>
      <p:sp>
        <p:nvSpPr>
          <p:cNvPr id="11" name="Content Placeholder 2"/>
          <p:cNvSpPr txBox="1">
            <a:spLocks/>
          </p:cNvSpPr>
          <p:nvPr/>
        </p:nvSpPr>
        <p:spPr>
          <a:xfrm>
            <a:off x="7196667" y="1270000"/>
            <a:ext cx="1752600" cy="2531533"/>
          </a:xfrm>
          <a:prstGeom prst="rect">
            <a:avLst/>
          </a:prstGeom>
          <a:ln w="0">
            <a:solidFill>
              <a:schemeClr val="bg1">
                <a:lumMod val="85000"/>
              </a:schemeClr>
            </a:solidFill>
            <a:prstDash val="solid"/>
          </a:ln>
        </p:spPr>
        <p:txBody>
          <a:bodyPr vert="horz" wrap="square" lIns="91440" tIns="45720" rIns="91440" bIns="45720" rtlCol="0">
            <a:noAutofit/>
          </a:bodyPr>
          <a:lstStyle/>
          <a:p>
            <a:r>
              <a:rPr lang="en-US" sz="1000" i="1" dirty="0" smtClean="0"/>
              <a:t>Intensity of land use</a:t>
            </a:r>
            <a:r>
              <a:rPr lang="en-US" sz="1000" dirty="0" smtClean="0"/>
              <a:t>- Diagram </a:t>
            </a:r>
            <a:r>
              <a:rPr lang="en-US" sz="1000" b="1" dirty="0" smtClean="0"/>
              <a:t>a </a:t>
            </a:r>
            <a:r>
              <a:rPr lang="en-US" sz="1000" dirty="0" smtClean="0"/>
              <a:t>of optimization of density measured by plot ratio a, where a* is the individual optimum density of the best technique. Diagram </a:t>
            </a:r>
            <a:r>
              <a:rPr lang="en-US" sz="1000" b="1" dirty="0" smtClean="0"/>
              <a:t>b </a:t>
            </a:r>
            <a:r>
              <a:rPr lang="en-US" sz="1000" dirty="0" smtClean="0"/>
              <a:t>shows the variation of a* with the variation of the price of the land L1,L2,..., and the resulting price of production R(L) less a constant (that corresponds to the first group of terms independent of </a:t>
            </a:r>
            <a:r>
              <a:rPr lang="en-US" sz="1000" b="1" dirty="0" smtClean="0"/>
              <a:t>L</a:t>
            </a:r>
            <a:r>
              <a:rPr lang="en-US" sz="1000" dirty="0" smtClean="0"/>
              <a:t>, in equation 8.1), </a:t>
            </a:r>
            <a:r>
              <a:rPr lang="en-US" sz="1000" i="1" dirty="0" smtClean="0"/>
              <a:t>without</a:t>
            </a:r>
            <a:r>
              <a:rPr lang="en-US" sz="1000" dirty="0" smtClean="0"/>
              <a:t> a change in the state of techniques.</a:t>
            </a:r>
            <a:endParaRPr kumimoji="0" lang="pt-BR"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pt-BR"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pt-BR"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pic>
        <p:nvPicPr>
          <p:cNvPr id="13" name="Picture 12" descr="d:\WEB\fau\docentes\depprojeto\c_deak\CD\1disc\a5-EM-pl\23regul-us\padr-oc2.jpg"/>
          <p:cNvPicPr/>
          <p:nvPr/>
        </p:nvPicPr>
        <p:blipFill>
          <a:blip r:embed="rId4"/>
          <a:srcRect/>
          <a:stretch>
            <a:fillRect/>
          </a:stretch>
        </p:blipFill>
        <p:spPr bwMode="auto">
          <a:xfrm>
            <a:off x="5492521" y="4202290"/>
            <a:ext cx="1621243" cy="1792111"/>
          </a:xfrm>
          <a:prstGeom prst="rect">
            <a:avLst/>
          </a:prstGeom>
          <a:noFill/>
          <a:ln w="9525">
            <a:noFill/>
            <a:miter lim="800000"/>
            <a:headEnd/>
            <a:tailEnd/>
          </a:ln>
        </p:spPr>
      </p:pic>
      <p:sp>
        <p:nvSpPr>
          <p:cNvPr id="14" name="Content Placeholder 2"/>
          <p:cNvSpPr txBox="1">
            <a:spLocks/>
          </p:cNvSpPr>
          <p:nvPr/>
        </p:nvSpPr>
        <p:spPr>
          <a:xfrm>
            <a:off x="7247467" y="5545667"/>
            <a:ext cx="1752600" cy="601131"/>
          </a:xfrm>
          <a:prstGeom prst="rect">
            <a:avLst/>
          </a:prstGeom>
          <a:ln w="0">
            <a:solidFill>
              <a:schemeClr val="bg1">
                <a:lumMod val="85000"/>
              </a:schemeClr>
            </a:solidFill>
            <a:prstDash val="solid"/>
          </a:ln>
        </p:spPr>
        <p:txBody>
          <a:bodyPr vert="horz" lIns="91440" tIns="45720" rIns="91440" bIns="45720" rtlCol="0">
            <a:noAutofit/>
          </a:bodyPr>
          <a:lstStyle/>
          <a:p>
            <a:r>
              <a:rPr lang="en-US" sz="1000" i="1" dirty="0" smtClean="0"/>
              <a:t>Pattern of settlement</a:t>
            </a:r>
            <a:r>
              <a:rPr lang="en-US" sz="1000" dirty="0" smtClean="0"/>
              <a:t>   Legal restrictions on the pattern of settlement .</a:t>
            </a:r>
            <a:endParaRPr kumimoji="0" lang="pt-BR" b="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pt-BR"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pt-BR"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9629"/>
          </a:xfrm>
        </p:spPr>
        <p:txBody>
          <a:bodyPr>
            <a:normAutofit fontScale="90000"/>
          </a:bodyPr>
          <a:lstStyle/>
          <a:p>
            <a:r>
              <a:rPr lang="pt-BR" sz="2400" dirty="0" smtClean="0"/>
              <a:t>PRODUCTION ON LAND</a:t>
            </a:r>
            <a:endParaRPr lang="en-US" sz="2400" dirty="0"/>
          </a:p>
        </p:txBody>
      </p:sp>
      <p:sp>
        <p:nvSpPr>
          <p:cNvPr id="3" name="Content Placeholder 2"/>
          <p:cNvSpPr>
            <a:spLocks noGrp="1"/>
          </p:cNvSpPr>
          <p:nvPr>
            <p:ph idx="1"/>
          </p:nvPr>
        </p:nvSpPr>
        <p:spPr>
          <a:xfrm>
            <a:off x="457200" y="863600"/>
            <a:ext cx="4131733" cy="5266267"/>
          </a:xfrm>
          <a:ln w="0">
            <a:solidFill>
              <a:schemeClr val="bg1">
                <a:lumMod val="85000"/>
              </a:schemeClr>
            </a:solidFill>
            <a:prstDash val="solid"/>
          </a:ln>
        </p:spPr>
        <p:txBody>
          <a:bodyPr>
            <a:normAutofit/>
          </a:bodyPr>
          <a:lstStyle/>
          <a:p>
            <a:pPr>
              <a:buNone/>
            </a:pPr>
            <a:r>
              <a:rPr lang="pt-BR" sz="1200" i="1" dirty="0" smtClean="0"/>
              <a:t>Obsolescence of land use</a:t>
            </a:r>
          </a:p>
          <a:p>
            <a:pPr>
              <a:buNone/>
            </a:pPr>
            <a:endParaRPr lang="pt-BR" sz="1200" dirty="0" smtClean="0"/>
          </a:p>
          <a:p>
            <a:pPr>
              <a:buNone/>
            </a:pPr>
            <a:r>
              <a:rPr lang="en-US" sz="1200" dirty="0" smtClean="0">
                <a:solidFill>
                  <a:schemeClr val="tx1">
                    <a:lumMod val="85000"/>
                    <a:lumOff val="15000"/>
                  </a:schemeClr>
                </a:solidFill>
              </a:rPr>
              <a:t>Anarchic growth of urban agglomerations</a:t>
            </a:r>
          </a:p>
          <a:p>
            <a:pPr>
              <a:buNone/>
            </a:pPr>
            <a:endParaRPr lang="en-US" sz="1200" dirty="0" smtClean="0">
              <a:solidFill>
                <a:schemeClr val="tx1">
                  <a:lumMod val="85000"/>
                  <a:lumOff val="15000"/>
                </a:schemeClr>
              </a:solidFill>
            </a:endParaRPr>
          </a:p>
          <a:p>
            <a:pPr marL="0" indent="0">
              <a:spcBef>
                <a:spcPts val="0"/>
              </a:spcBef>
              <a:buNone/>
            </a:pPr>
            <a:r>
              <a:rPr lang="en-US" sz="1200" dirty="0" smtClean="0">
                <a:solidFill>
                  <a:schemeClr val="tx1">
                    <a:lumMod val="85000"/>
                    <a:lumOff val="15000"/>
                  </a:schemeClr>
                </a:solidFill>
              </a:rPr>
              <a:t>Competition on the market for land uses would result in that the higher-ranking use outbids the adjacent lower ranking use (which in turn will do the same with the next use down the hierarchy of land uses) resulting in a pattern of 'spontaneous' growth in which the frontiers between neighbouring uses are constantly moving centrifugally ...</a:t>
            </a:r>
          </a:p>
          <a:p>
            <a:pPr marL="0" indent="0">
              <a:lnSpc>
                <a:spcPct val="120000"/>
              </a:lnSpc>
              <a:spcBef>
                <a:spcPts val="0"/>
              </a:spcBef>
              <a:buNone/>
            </a:pPr>
            <a:endParaRPr lang="en-US" sz="800" dirty="0" smtClean="0">
              <a:solidFill>
                <a:schemeClr val="tx1">
                  <a:lumMod val="85000"/>
                  <a:lumOff val="15000"/>
                </a:schemeClr>
              </a:solidFill>
            </a:endParaRPr>
          </a:p>
          <a:p>
            <a:pPr marL="0" indent="0" defTabSz="457200">
              <a:spcBef>
                <a:spcPts val="0"/>
              </a:spcBef>
              <a:buNone/>
            </a:pPr>
            <a:r>
              <a:rPr lang="pt-BR" sz="1100" dirty="0" smtClean="0">
                <a:solidFill>
                  <a:schemeClr val="tx1">
                    <a:lumMod val="85000"/>
                    <a:lumOff val="15000"/>
                  </a:schemeClr>
                </a:solidFill>
              </a:rPr>
              <a:t> </a:t>
            </a:r>
            <a:r>
              <a:rPr lang="en-US" sz="1200" dirty="0" smtClean="0">
                <a:solidFill>
                  <a:schemeClr val="tx1">
                    <a:lumMod val="85000"/>
                    <a:lumOff val="15000"/>
                  </a:schemeClr>
                </a:solidFill>
              </a:rPr>
              <a:t>... having to constantly overcome the rigidity of fixed capital materialized in built structures (both within and without individual locations) . </a:t>
            </a:r>
          </a:p>
          <a:p>
            <a:pPr marL="0" indent="0">
              <a:lnSpc>
                <a:spcPct val="120000"/>
              </a:lnSpc>
              <a:spcBef>
                <a:spcPts val="0"/>
              </a:spcBef>
              <a:buNone/>
            </a:pPr>
            <a:endParaRPr lang="en-US" sz="700" dirty="0" smtClean="0">
              <a:solidFill>
                <a:schemeClr val="tx1">
                  <a:lumMod val="85000"/>
                  <a:lumOff val="15000"/>
                </a:schemeClr>
              </a:solidFill>
            </a:endParaRPr>
          </a:p>
          <a:p>
            <a:pPr marL="0" indent="0">
              <a:spcBef>
                <a:spcPts val="0"/>
              </a:spcBef>
              <a:buNone/>
            </a:pPr>
            <a:r>
              <a:rPr lang="pt-BR" sz="1200" dirty="0" smtClean="0">
                <a:solidFill>
                  <a:schemeClr val="tx1">
                    <a:lumMod val="85000"/>
                    <a:lumOff val="15000"/>
                  </a:schemeClr>
                </a:solidFill>
              </a:rPr>
              <a:t>At the limit between zones a </a:t>
            </a:r>
            <a:r>
              <a:rPr lang="pt-BR" sz="1200" i="1" dirty="0" smtClean="0">
                <a:solidFill>
                  <a:schemeClr val="tx1">
                    <a:lumMod val="85000"/>
                    <a:lumOff val="15000"/>
                  </a:schemeClr>
                </a:solidFill>
              </a:rPr>
              <a:t>zone of transition</a:t>
            </a:r>
            <a:r>
              <a:rPr lang="pt-BR" sz="1200" dirty="0" smtClean="0">
                <a:solidFill>
                  <a:schemeClr val="tx1">
                    <a:lumMod val="85000"/>
                    <a:lumOff val="15000"/>
                  </a:schemeClr>
                </a:solidFill>
              </a:rPr>
              <a:t> is formed which </a:t>
            </a:r>
            <a:r>
              <a:rPr lang="pt-BR" sz="1200" i="1" dirty="0" smtClean="0">
                <a:solidFill>
                  <a:schemeClr val="tx1">
                    <a:lumMod val="85000"/>
                    <a:lumOff val="15000"/>
                  </a:schemeClr>
                </a:solidFill>
              </a:rPr>
              <a:t>with time</a:t>
            </a:r>
            <a:r>
              <a:rPr lang="pt-BR" sz="1200" dirty="0" smtClean="0">
                <a:solidFill>
                  <a:schemeClr val="tx1">
                    <a:lumMod val="85000"/>
                    <a:lumOff val="15000"/>
                  </a:schemeClr>
                </a:solidFill>
              </a:rPr>
              <a:t> will be (infra)structured for the new use through state intervention.</a:t>
            </a:r>
          </a:p>
          <a:p>
            <a:pPr marL="0" indent="0">
              <a:spcBef>
                <a:spcPts val="0"/>
              </a:spcBef>
              <a:buNone/>
            </a:pPr>
            <a:endParaRPr lang="pt-BR" sz="700" dirty="0" smtClean="0">
              <a:solidFill>
                <a:schemeClr val="tx1">
                  <a:lumMod val="85000"/>
                  <a:lumOff val="15000"/>
                </a:schemeClr>
              </a:solidFill>
            </a:endParaRPr>
          </a:p>
          <a:p>
            <a:pPr marL="0" indent="0">
              <a:spcBef>
                <a:spcPts val="0"/>
              </a:spcBef>
              <a:buNone/>
            </a:pPr>
            <a:r>
              <a:rPr lang="en-US" sz="1200" dirty="0" smtClean="0">
                <a:solidFill>
                  <a:schemeClr val="tx1">
                    <a:lumMod val="85000"/>
                    <a:lumOff val="15000"/>
                  </a:schemeClr>
                </a:solidFill>
              </a:rPr>
              <a:t>This is the basis for </a:t>
            </a:r>
            <a:r>
              <a:rPr lang="en-US" sz="1200" i="1" dirty="0" smtClean="0">
                <a:solidFill>
                  <a:schemeClr val="tx1">
                    <a:lumMod val="85000"/>
                    <a:lumOff val="15000"/>
                  </a:schemeClr>
                </a:solidFill>
              </a:rPr>
              <a:t>speculation</a:t>
            </a:r>
            <a:r>
              <a:rPr lang="en-US" sz="1200" dirty="0" smtClean="0">
                <a:solidFill>
                  <a:schemeClr val="tx1">
                    <a:lumMod val="85000"/>
                    <a:lumOff val="15000"/>
                  </a:schemeClr>
                </a:solidFill>
              </a:rPr>
              <a:t>: land use change at </a:t>
            </a:r>
            <a:r>
              <a:rPr lang="en-US" sz="1200" i="1" dirty="0" smtClean="0">
                <a:solidFill>
                  <a:schemeClr val="tx1">
                    <a:lumMod val="85000"/>
                    <a:lumOff val="15000"/>
                  </a:schemeClr>
                </a:solidFill>
              </a:rPr>
              <a:t>some</a:t>
            </a:r>
            <a:r>
              <a:rPr lang="en-US" sz="1200" dirty="0" smtClean="0">
                <a:solidFill>
                  <a:schemeClr val="tx1">
                    <a:lumMod val="85000"/>
                    <a:lumOff val="15000"/>
                  </a:schemeClr>
                </a:solidFill>
              </a:rPr>
              <a:t> time in the future. Less planning, more speculation –and </a:t>
            </a:r>
            <a:r>
              <a:rPr lang="en-US" sz="1200" i="1" dirty="0" smtClean="0">
                <a:solidFill>
                  <a:schemeClr val="tx1">
                    <a:lumMod val="85000"/>
                    <a:lumOff val="15000"/>
                  </a:schemeClr>
                </a:solidFill>
              </a:rPr>
              <a:t>vice versa</a:t>
            </a:r>
            <a:r>
              <a:rPr lang="en-US" sz="1200" dirty="0" smtClean="0">
                <a:solidFill>
                  <a:schemeClr val="tx1">
                    <a:lumMod val="85000"/>
                    <a:lumOff val="15000"/>
                  </a:schemeClr>
                </a:solidFill>
              </a:rPr>
              <a:t>.</a:t>
            </a:r>
            <a:endParaRPr lang="pt-BR" sz="1200" dirty="0" smtClean="0">
              <a:solidFill>
                <a:schemeClr val="tx1">
                  <a:lumMod val="85000"/>
                  <a:lumOff val="15000"/>
                </a:schemeClr>
              </a:solidFill>
            </a:endParaRPr>
          </a:p>
          <a:p>
            <a:pPr>
              <a:buNone/>
            </a:pPr>
            <a:endParaRPr lang="en-US" sz="1200" dirty="0" smtClean="0">
              <a:solidFill>
                <a:schemeClr val="tx1">
                  <a:lumMod val="85000"/>
                  <a:lumOff val="15000"/>
                </a:schemeClr>
              </a:solidFill>
            </a:endParaRPr>
          </a:p>
          <a:p>
            <a:pPr marL="0" indent="0" defTabSz="457200">
              <a:spcBef>
                <a:spcPts val="0"/>
              </a:spcBef>
              <a:buNone/>
            </a:pPr>
            <a:r>
              <a:rPr lang="pt-BR" sz="1400" i="1" dirty="0" smtClean="0">
                <a:solidFill>
                  <a:schemeClr val="tx1">
                    <a:lumMod val="85000"/>
                    <a:lumOff val="15000"/>
                  </a:schemeClr>
                </a:solidFill>
              </a:rPr>
              <a:t>Temporary uses</a:t>
            </a:r>
          </a:p>
          <a:p>
            <a:pPr marL="0" indent="0" defTabSz="457200">
              <a:spcBef>
                <a:spcPts val="0"/>
              </a:spcBef>
              <a:buNone/>
            </a:pPr>
            <a:endParaRPr lang="pt-BR" sz="1200" dirty="0" smtClean="0">
              <a:solidFill>
                <a:schemeClr val="tx1">
                  <a:lumMod val="85000"/>
                  <a:lumOff val="15000"/>
                </a:schemeClr>
              </a:solidFill>
            </a:endParaRPr>
          </a:p>
          <a:p>
            <a:pPr marL="0" indent="0" defTabSz="457200">
              <a:spcBef>
                <a:spcPts val="0"/>
              </a:spcBef>
              <a:buNone/>
            </a:pPr>
            <a:r>
              <a:rPr lang="pt-BR" sz="1200" dirty="0" smtClean="0">
                <a:solidFill>
                  <a:schemeClr val="tx1">
                    <a:lumMod val="85000"/>
                    <a:lumOff val="15000"/>
                  </a:schemeClr>
                </a:solidFill>
              </a:rPr>
              <a:t>Meanwhile: temporary uses in the transition zone.		</a:t>
            </a:r>
          </a:p>
          <a:p>
            <a:pPr>
              <a:buNone/>
            </a:pPr>
            <a:endParaRPr lang="en-US" sz="1200" dirty="0" smtClean="0">
              <a:solidFill>
                <a:schemeClr val="tx1">
                  <a:lumMod val="85000"/>
                  <a:lumOff val="15000"/>
                </a:schemeClr>
              </a:solidFill>
            </a:endParaRPr>
          </a:p>
          <a:p>
            <a:pPr>
              <a:buNone/>
            </a:pPr>
            <a:endParaRPr lang="pt-BR" sz="1200" dirty="0" smtClean="0">
              <a:solidFill>
                <a:schemeClr val="tx1">
                  <a:lumMod val="85000"/>
                  <a:lumOff val="15000"/>
                </a:schemeClr>
              </a:solidFill>
            </a:endParaRPr>
          </a:p>
          <a:p>
            <a:pPr>
              <a:buNone/>
            </a:pPr>
            <a:endParaRPr lang="pt-BR" sz="1200" dirty="0" smtClean="0">
              <a:solidFill>
                <a:schemeClr val="tx1">
                  <a:lumMod val="85000"/>
                  <a:lumOff val="15000"/>
                </a:schemeClr>
              </a:solidFill>
            </a:endParaRPr>
          </a:p>
          <a:p>
            <a:pPr>
              <a:buNone/>
            </a:pPr>
            <a:endParaRPr lang="pt-BR" sz="1200" dirty="0" smtClean="0"/>
          </a:p>
          <a:p>
            <a:pPr>
              <a:buNone/>
            </a:pPr>
            <a:endParaRPr lang="en-US" sz="1200" dirty="0"/>
          </a:p>
        </p:txBody>
      </p:sp>
      <p:sp>
        <p:nvSpPr>
          <p:cNvPr id="5" name="Slide Number Placeholder 4"/>
          <p:cNvSpPr>
            <a:spLocks noGrp="1"/>
          </p:cNvSpPr>
          <p:nvPr>
            <p:ph type="sldNum" sz="quarter" idx="12"/>
          </p:nvPr>
        </p:nvSpPr>
        <p:spPr/>
        <p:txBody>
          <a:bodyPr/>
          <a:lstStyle/>
          <a:p>
            <a:fld id="{06E8974A-06DA-4D23-839B-536726D95BCD}" type="slidenum">
              <a:rPr lang="en-US" smtClean="0"/>
              <a:pPr/>
              <a:t>13</a:t>
            </a:fld>
            <a:endParaRPr lang="en-US" dirty="0"/>
          </a:p>
        </p:txBody>
      </p:sp>
      <p:sp>
        <p:nvSpPr>
          <p:cNvPr id="30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307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307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308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27651" name="Picture 3"/>
          <p:cNvPicPr>
            <a:picLocks noChangeAspect="1" noChangeArrowheads="1"/>
          </p:cNvPicPr>
          <p:nvPr/>
        </p:nvPicPr>
        <p:blipFill>
          <a:blip r:embed="rId3"/>
          <a:srcRect/>
          <a:stretch>
            <a:fillRect/>
          </a:stretch>
        </p:blipFill>
        <p:spPr bwMode="auto">
          <a:xfrm>
            <a:off x="4697985" y="691622"/>
            <a:ext cx="2263449" cy="1933046"/>
          </a:xfrm>
          <a:prstGeom prst="rect">
            <a:avLst/>
          </a:prstGeom>
          <a:noFill/>
          <a:ln w="9525">
            <a:noFill/>
            <a:miter lim="800000"/>
            <a:headEnd/>
            <a:tailEnd/>
          </a:ln>
          <a:effectLst/>
        </p:spPr>
      </p:pic>
      <p:grpSp>
        <p:nvGrpSpPr>
          <p:cNvPr id="17" name="Group 16"/>
          <p:cNvGrpSpPr/>
          <p:nvPr/>
        </p:nvGrpSpPr>
        <p:grpSpPr>
          <a:xfrm>
            <a:off x="4672423" y="2723622"/>
            <a:ext cx="4065178" cy="2076979"/>
            <a:chOff x="4672423" y="3189288"/>
            <a:chExt cx="4065178" cy="2076979"/>
          </a:xfrm>
        </p:grpSpPr>
        <p:pic>
          <p:nvPicPr>
            <p:cNvPr id="27652" name="Picture 4"/>
            <p:cNvPicPr>
              <a:picLocks noChangeAspect="1" noChangeArrowheads="1"/>
            </p:cNvPicPr>
            <p:nvPr/>
          </p:nvPicPr>
          <p:blipFill>
            <a:blip r:embed="rId4" cstate="print"/>
            <a:srcRect/>
            <a:stretch>
              <a:fillRect/>
            </a:stretch>
          </p:blipFill>
          <p:spPr bwMode="auto">
            <a:xfrm>
              <a:off x="4672423" y="3189288"/>
              <a:ext cx="2328452" cy="2076979"/>
            </a:xfrm>
            <a:prstGeom prst="rect">
              <a:avLst/>
            </a:prstGeom>
            <a:noFill/>
            <a:ln w="9525">
              <a:noFill/>
              <a:miter lim="800000"/>
              <a:headEnd/>
              <a:tailEnd/>
            </a:ln>
            <a:effectLst/>
          </p:spPr>
        </p:pic>
        <p:sp>
          <p:nvSpPr>
            <p:cNvPr id="14" name="Content Placeholder 2"/>
            <p:cNvSpPr txBox="1">
              <a:spLocks/>
            </p:cNvSpPr>
            <p:nvPr/>
          </p:nvSpPr>
          <p:spPr>
            <a:xfrm>
              <a:off x="6985001" y="4411134"/>
              <a:ext cx="1752600" cy="389465"/>
            </a:xfrm>
            <a:prstGeom prst="rect">
              <a:avLst/>
            </a:prstGeom>
            <a:ln w="0">
              <a:solidFill>
                <a:schemeClr val="bg1">
                  <a:lumMod val="85000"/>
                </a:schemeClr>
              </a:solidFill>
              <a:prstDash val="solid"/>
            </a:ln>
          </p:spPr>
          <p:txBody>
            <a:bodyPr vert="horz" lIns="91440" tIns="45720" rIns="91440" bIns="45720" rtlCol="0">
              <a:noAutofit/>
            </a:bodyPr>
            <a:lstStyle/>
            <a:p>
              <a:r>
                <a:rPr lang="en-US" sz="1000" dirty="0" smtClean="0"/>
                <a:t>speculation zone</a:t>
              </a:r>
            </a:p>
            <a:p>
              <a:r>
                <a:rPr lang="en-US" sz="1000" dirty="0" smtClean="0"/>
                <a:t>(zone of transition)</a:t>
              </a:r>
              <a:endParaRPr kumimoji="0" lang="pt-BR"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pt-BR"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grpSp>
      <p:sp>
        <p:nvSpPr>
          <p:cNvPr id="18" name="TextBox 17"/>
          <p:cNvSpPr txBox="1"/>
          <p:nvPr/>
        </p:nvSpPr>
        <p:spPr>
          <a:xfrm>
            <a:off x="7010400" y="999067"/>
            <a:ext cx="1905000" cy="1615827"/>
          </a:xfrm>
          <a:prstGeom prst="rect">
            <a:avLst/>
          </a:prstGeom>
          <a:noFill/>
          <a:ln>
            <a:solidFill>
              <a:schemeClr val="bg1">
                <a:lumMod val="85000"/>
              </a:schemeClr>
            </a:solidFill>
          </a:ln>
        </p:spPr>
        <p:txBody>
          <a:bodyPr wrap="square" rtlCol="0">
            <a:spAutoFit/>
          </a:bodyPr>
          <a:lstStyle/>
          <a:p>
            <a:r>
              <a:rPr lang="en-US" sz="1100" dirty="0" smtClean="0">
                <a:solidFill>
                  <a:schemeClr val="tx1">
                    <a:lumMod val="85000"/>
                    <a:lumOff val="15000"/>
                  </a:schemeClr>
                </a:solidFill>
              </a:rPr>
              <a:t>The so-called 'Chicago school' is a phenomenological interpretation of precisely such spontaneous growth of cities in the heyday of </a:t>
            </a:r>
            <a:r>
              <a:rPr lang="fr-FR" sz="1100" dirty="0" smtClean="0">
                <a:solidFill>
                  <a:schemeClr val="tx1">
                    <a:lumMod val="85000"/>
                    <a:lumOff val="15000"/>
                  </a:schemeClr>
                </a:solidFill>
              </a:rPr>
              <a:t>American laissez-faire (e.g. Burgess', 1925, </a:t>
            </a:r>
            <a:r>
              <a:rPr lang="en-US" sz="1100" dirty="0" smtClean="0">
                <a:solidFill>
                  <a:schemeClr val="tx1">
                    <a:lumMod val="85000"/>
                    <a:lumOff val="15000"/>
                  </a:schemeClr>
                </a:solidFill>
              </a:rPr>
              <a:t>'concentric zone theory' and Hoyt's 'sectoral pattern’</a:t>
            </a:r>
            <a:endParaRPr lang="en-US" sz="1100" dirty="0"/>
          </a:p>
        </p:txBody>
      </p:sp>
      <p:sp>
        <p:nvSpPr>
          <p:cNvPr id="11" name="Content Placeholder 2"/>
          <p:cNvSpPr txBox="1">
            <a:spLocks/>
          </p:cNvSpPr>
          <p:nvPr/>
        </p:nvSpPr>
        <p:spPr>
          <a:xfrm>
            <a:off x="6595527" y="4605821"/>
            <a:ext cx="1904997" cy="1761066"/>
          </a:xfrm>
          <a:prstGeom prst="rect">
            <a:avLst/>
          </a:prstGeom>
          <a:ln w="0">
            <a:solidFill>
              <a:schemeClr val="bg1">
                <a:lumMod val="85000"/>
              </a:schemeClr>
            </a:solidFill>
            <a:prstDash val="solid"/>
          </a:ln>
        </p:spPr>
        <p:txBody>
          <a:bodyPr vert="horz" wrap="square" lIns="91440" tIns="45720" rIns="91440" bIns="45720" rtlCol="0">
            <a:noAutofit/>
          </a:bodyPr>
          <a:lstStyle/>
          <a:p>
            <a:pPr marR="0" lvl="0" algn="l" defTabSz="914400" rtl="0" eaLnBrk="1" fontAlgn="auto" latinLnBrk="0" hangingPunct="1">
              <a:lnSpc>
                <a:spcPct val="100000"/>
              </a:lnSpc>
              <a:spcAft>
                <a:spcPts val="0"/>
              </a:spcAft>
              <a:buClrTx/>
              <a:buSzTx/>
              <a:buFont typeface="Arial" pitchFamily="34" charset="0"/>
              <a:buNone/>
              <a:tabLst/>
              <a:defRPr/>
            </a:pPr>
            <a:r>
              <a:rPr lang="pt-BR" i="1" dirty="0" smtClean="0"/>
              <a:t>Temporary uses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pt-BR" sz="800" b="0"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pt-BR" sz="1600" b="0" i="0" u="none" strike="noStrike" kern="1200" cap="none" spc="0" normalizeH="0" baseline="0" noProof="0" dirty="0" smtClean="0">
                <a:ln>
                  <a:noFill/>
                </a:ln>
                <a:solidFill>
                  <a:schemeClr val="tx1"/>
                </a:solidFill>
                <a:effectLst/>
                <a:uLnTx/>
                <a:uFillTx/>
                <a:latin typeface="+mn-lt"/>
                <a:ea typeface="+mn-ea"/>
                <a:cs typeface="+mn-cs"/>
              </a:rPr>
              <a:t>The old has left </a:t>
            </a:r>
          </a:p>
          <a:p>
            <a:pPr marR="0" lvl="0" defTabSz="914400" rtl="0" eaLnBrk="1" fontAlgn="auto" latinLnBrk="0" hangingPunct="1">
              <a:lnSpc>
                <a:spcPct val="100000"/>
              </a:lnSpc>
              <a:spcAft>
                <a:spcPts val="0"/>
              </a:spcAft>
              <a:buClrTx/>
              <a:buSzTx/>
              <a:buFont typeface="Arial" pitchFamily="34" charset="0"/>
              <a:buNone/>
              <a:tabLst/>
              <a:defRPr/>
            </a:pPr>
            <a:r>
              <a:rPr lang="pt-BR" sz="1600" dirty="0" smtClean="0"/>
              <a:t>the new can not yet come</a:t>
            </a:r>
          </a:p>
          <a:p>
            <a:pPr marR="0" lvl="0" defTabSz="914400" rtl="0" eaLnBrk="1" fontAlgn="auto" latinLnBrk="0" hangingPunct="1">
              <a:lnSpc>
                <a:spcPct val="100000"/>
              </a:lnSpc>
              <a:spcAft>
                <a:spcPts val="0"/>
              </a:spcAft>
              <a:buClrTx/>
              <a:buSzTx/>
              <a:buFont typeface="Arial" pitchFamily="34" charset="0"/>
              <a:buNone/>
              <a:tabLst/>
              <a:defRPr/>
            </a:pPr>
            <a:endParaRPr kumimoji="0" lang="pt-BR" sz="1200" b="0" i="0" u="none" strike="noStrike" kern="1200" cap="none" spc="0" normalizeH="0" baseline="0" noProof="0" dirty="0" smtClean="0">
              <a:ln>
                <a:noFill/>
              </a:ln>
              <a:solidFill>
                <a:schemeClr val="tx1"/>
              </a:solidFill>
              <a:effectLst/>
              <a:uLnTx/>
              <a:uFillTx/>
              <a:latin typeface="+mn-lt"/>
              <a:ea typeface="+mn-ea"/>
              <a:cs typeface="+mn-cs"/>
            </a:endParaRPr>
          </a:p>
          <a:p>
            <a:pPr marR="0" lvl="0" defTabSz="914400" rtl="0" eaLnBrk="1" fontAlgn="auto" latinLnBrk="0" hangingPunct="1">
              <a:lnSpc>
                <a:spcPct val="100000"/>
              </a:lnSpc>
              <a:spcAft>
                <a:spcPts val="0"/>
              </a:spcAft>
              <a:buClrTx/>
              <a:buSzTx/>
              <a:buFont typeface="Arial" pitchFamily="34" charset="0"/>
              <a:buNone/>
              <a:tabLst/>
              <a:defRPr/>
            </a:pPr>
            <a:r>
              <a:rPr kumimoji="0" lang="pt-BR" sz="1600" b="0" i="0" u="none" strike="noStrike" kern="1200" cap="none" spc="0" normalizeH="0" baseline="0" noProof="0" dirty="0" smtClean="0">
                <a:ln>
                  <a:noFill/>
                </a:ln>
                <a:solidFill>
                  <a:schemeClr val="tx1"/>
                </a:solidFill>
                <a:effectLst/>
                <a:uLnTx/>
                <a:uFillTx/>
                <a:latin typeface="+mn-lt"/>
                <a:ea typeface="+mn-ea"/>
                <a:cs typeface="+mn-cs"/>
              </a:rPr>
              <a:t>Ex: parking plots</a:t>
            </a:r>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9629"/>
          </a:xfrm>
        </p:spPr>
        <p:txBody>
          <a:bodyPr>
            <a:normAutofit fontScale="90000"/>
          </a:bodyPr>
          <a:lstStyle/>
          <a:p>
            <a:r>
              <a:rPr lang="pt-BR" sz="2400" cap="all" dirty="0" smtClean="0"/>
              <a:t>Representation in modelling</a:t>
            </a:r>
            <a:endParaRPr lang="en-US" sz="2400" cap="all" dirty="0"/>
          </a:p>
        </p:txBody>
      </p:sp>
      <p:sp>
        <p:nvSpPr>
          <p:cNvPr id="3" name="Content Placeholder 2"/>
          <p:cNvSpPr>
            <a:spLocks noGrp="1"/>
          </p:cNvSpPr>
          <p:nvPr>
            <p:ph idx="1"/>
          </p:nvPr>
        </p:nvSpPr>
        <p:spPr>
          <a:xfrm>
            <a:off x="457200" y="863601"/>
            <a:ext cx="4131733" cy="4241800"/>
          </a:xfrm>
          <a:ln w="0">
            <a:solidFill>
              <a:schemeClr val="bg1">
                <a:lumMod val="85000"/>
              </a:schemeClr>
            </a:solidFill>
            <a:prstDash val="solid"/>
          </a:ln>
        </p:spPr>
        <p:txBody>
          <a:bodyPr>
            <a:normAutofit fontScale="85000" lnSpcReduction="20000"/>
          </a:bodyPr>
          <a:lstStyle/>
          <a:p>
            <a:pPr marL="0" indent="0" defTabSz="457200">
              <a:spcBef>
                <a:spcPts val="0"/>
              </a:spcBef>
              <a:buNone/>
            </a:pPr>
            <a:endParaRPr lang="pt-BR" sz="2000" dirty="0" smtClean="0"/>
          </a:p>
          <a:p>
            <a:pPr marL="0" indent="0" defTabSz="457200">
              <a:spcBef>
                <a:spcPts val="0"/>
              </a:spcBef>
              <a:buNone/>
            </a:pPr>
            <a:endParaRPr lang="pt-BR" sz="2000" dirty="0" smtClean="0"/>
          </a:p>
          <a:p>
            <a:pPr marL="0" indent="0" defTabSz="457200">
              <a:lnSpc>
                <a:spcPct val="110000"/>
              </a:lnSpc>
              <a:spcBef>
                <a:spcPts val="0"/>
              </a:spcBef>
              <a:buNone/>
            </a:pPr>
            <a:r>
              <a:rPr lang="pt-BR" sz="2000" dirty="0" smtClean="0"/>
              <a:t>	analytical, empirical</a:t>
            </a:r>
          </a:p>
          <a:p>
            <a:pPr marL="0" indent="0" defTabSz="457200">
              <a:lnSpc>
                <a:spcPct val="110000"/>
              </a:lnSpc>
              <a:spcBef>
                <a:spcPts val="0"/>
              </a:spcBef>
              <a:buNone/>
            </a:pPr>
            <a:r>
              <a:rPr lang="pt-BR" sz="1800" dirty="0" smtClean="0"/>
              <a:t>		</a:t>
            </a:r>
            <a:r>
              <a:rPr lang="pt-BR" sz="1600" dirty="0" smtClean="0"/>
              <a:t>det. land use K fix parameters</a:t>
            </a:r>
          </a:p>
          <a:p>
            <a:pPr marL="0" indent="0" defTabSz="457200">
              <a:lnSpc>
                <a:spcPct val="110000"/>
              </a:lnSpc>
              <a:spcBef>
                <a:spcPts val="0"/>
              </a:spcBef>
              <a:buNone/>
            </a:pPr>
            <a:r>
              <a:rPr lang="pt-BR" sz="1600" dirty="0" smtClean="0"/>
              <a:t>		K (av</a:t>
            </a:r>
            <a:r>
              <a:rPr lang="ru-RU" sz="1600" dirty="0" smtClean="0"/>
              <a:t>g), k, T (avg)</a:t>
            </a:r>
            <a:endParaRPr lang="pt-BR" sz="1600" dirty="0" smtClean="0"/>
          </a:p>
          <a:p>
            <a:pPr marL="0" indent="0" defTabSz="457200">
              <a:lnSpc>
                <a:spcPct val="110000"/>
              </a:lnSpc>
              <a:spcBef>
                <a:spcPts val="0"/>
              </a:spcBef>
              <a:buNone/>
            </a:pPr>
            <a:r>
              <a:rPr lang="pt-BR" sz="2000" dirty="0" smtClean="0"/>
              <a:t>		</a:t>
            </a:r>
          </a:p>
          <a:p>
            <a:pPr marL="0" indent="0" defTabSz="457200">
              <a:lnSpc>
                <a:spcPct val="110000"/>
              </a:lnSpc>
              <a:spcBef>
                <a:spcPts val="0"/>
              </a:spcBef>
              <a:buNone/>
            </a:pPr>
            <a:r>
              <a:rPr lang="pt-BR" sz="2000" dirty="0" smtClean="0"/>
              <a:t>	simplified, proxies</a:t>
            </a:r>
          </a:p>
          <a:p>
            <a:pPr marL="0" indent="0">
              <a:lnSpc>
                <a:spcPct val="110000"/>
              </a:lnSpc>
              <a:spcBef>
                <a:spcPts val="0"/>
              </a:spcBef>
              <a:buNone/>
            </a:pPr>
            <a:r>
              <a:rPr lang="ru-RU" sz="1600" dirty="0" smtClean="0"/>
              <a:t>	estimates of  rates of obsolescence</a:t>
            </a:r>
            <a:endParaRPr lang="pt-BR" sz="1600" dirty="0" smtClean="0"/>
          </a:p>
          <a:p>
            <a:pPr marL="0" indent="0">
              <a:lnSpc>
                <a:spcPct val="110000"/>
              </a:lnSpc>
              <a:spcBef>
                <a:spcPts val="0"/>
              </a:spcBef>
              <a:buNone/>
            </a:pPr>
            <a:r>
              <a:rPr lang="ru-RU" sz="1600" dirty="0" smtClean="0"/>
              <a:t>	hipotheses</a:t>
            </a:r>
          </a:p>
          <a:p>
            <a:pPr marL="0" indent="0">
              <a:lnSpc>
                <a:spcPct val="110000"/>
              </a:lnSpc>
              <a:spcBef>
                <a:spcPts val="0"/>
              </a:spcBef>
              <a:buNone/>
            </a:pPr>
            <a:r>
              <a:rPr lang="ru-RU" sz="1600" dirty="0" smtClean="0"/>
              <a:t>	</a:t>
            </a:r>
            <a:r>
              <a:rPr lang="pt-BR" sz="1600" dirty="0" smtClean="0"/>
              <a:t>’</a:t>
            </a:r>
            <a:r>
              <a:rPr lang="ru-RU" sz="1600" dirty="0" smtClean="0"/>
              <a:t>educated</a:t>
            </a:r>
            <a:r>
              <a:rPr lang="pt-BR" sz="1600" dirty="0" smtClean="0"/>
              <a:t>’</a:t>
            </a:r>
            <a:r>
              <a:rPr lang="ru-RU" sz="1600" dirty="0" smtClean="0"/>
              <a:t> </a:t>
            </a:r>
            <a:r>
              <a:rPr lang="ru-RU" sz="1600" dirty="0" smtClean="0"/>
              <a:t>guesses</a:t>
            </a:r>
            <a:endParaRPr lang="pt-BR" sz="1600" dirty="0" smtClean="0"/>
          </a:p>
          <a:p>
            <a:pPr marL="0" indent="0">
              <a:lnSpc>
                <a:spcPct val="110000"/>
              </a:lnSpc>
              <a:spcBef>
                <a:spcPts val="0"/>
              </a:spcBef>
              <a:buNone/>
            </a:pPr>
            <a:endParaRPr lang="pt-BR" sz="1600" dirty="0" smtClean="0"/>
          </a:p>
          <a:p>
            <a:pPr marL="0" indent="0">
              <a:lnSpc>
                <a:spcPct val="110000"/>
              </a:lnSpc>
              <a:spcBef>
                <a:spcPts val="0"/>
              </a:spcBef>
              <a:buNone/>
            </a:pPr>
            <a:endParaRPr lang="pt-BR" sz="1600" dirty="0" smtClean="0"/>
          </a:p>
          <a:p>
            <a:pPr marL="0" indent="0" defTabSz="457200">
              <a:lnSpc>
                <a:spcPct val="120000"/>
              </a:lnSpc>
              <a:spcBef>
                <a:spcPts val="0"/>
              </a:spcBef>
              <a:buNone/>
            </a:pPr>
            <a:r>
              <a:rPr lang="pt-BR" sz="1600" dirty="0" smtClean="0"/>
              <a:t>	</a:t>
            </a:r>
            <a:endParaRPr lang="pt-BR" sz="1600" dirty="0" smtClean="0"/>
          </a:p>
          <a:p>
            <a:pPr marL="0" indent="0" defTabSz="457200">
              <a:lnSpc>
                <a:spcPct val="120000"/>
              </a:lnSpc>
              <a:spcBef>
                <a:spcPts val="0"/>
              </a:spcBef>
              <a:buNone/>
            </a:pPr>
            <a:r>
              <a:rPr lang="pt-BR" sz="1900" dirty="0" smtClean="0"/>
              <a:t>	</a:t>
            </a:r>
            <a:r>
              <a:rPr lang="pt-BR" sz="1900" dirty="0" smtClean="0"/>
              <a:t>The soul of a model is its assumptions</a:t>
            </a:r>
            <a:endParaRPr lang="pt-BR" sz="1900" dirty="0" smtClean="0"/>
          </a:p>
          <a:p>
            <a:pPr marL="0" indent="0" defTabSz="457200">
              <a:lnSpc>
                <a:spcPct val="110000"/>
              </a:lnSpc>
              <a:spcBef>
                <a:spcPts val="0"/>
              </a:spcBef>
              <a:buNone/>
            </a:pPr>
            <a:endParaRPr lang="pt-BR" sz="2000" dirty="0" smtClean="0"/>
          </a:p>
          <a:p>
            <a:pPr marL="0" indent="0" defTabSz="457200">
              <a:lnSpc>
                <a:spcPct val="110000"/>
              </a:lnSpc>
              <a:spcBef>
                <a:spcPts val="0"/>
              </a:spcBef>
              <a:buNone/>
            </a:pPr>
            <a:r>
              <a:rPr lang="pt-BR" sz="2000" dirty="0" smtClean="0"/>
              <a:t>	</a:t>
            </a:r>
          </a:p>
          <a:p>
            <a:pPr marL="0" indent="0" defTabSz="457200">
              <a:lnSpc>
                <a:spcPct val="110000"/>
              </a:lnSpc>
              <a:spcBef>
                <a:spcPts val="0"/>
              </a:spcBef>
              <a:buNone/>
            </a:pPr>
            <a:r>
              <a:rPr lang="pt-BR" sz="2000" dirty="0" smtClean="0"/>
              <a:t>		</a:t>
            </a:r>
          </a:p>
          <a:p>
            <a:pPr marL="0" indent="0" defTabSz="457200">
              <a:lnSpc>
                <a:spcPct val="110000"/>
              </a:lnSpc>
              <a:spcBef>
                <a:spcPts val="0"/>
              </a:spcBef>
              <a:buNone/>
            </a:pPr>
            <a:r>
              <a:rPr lang="pt-BR" sz="2000" dirty="0" smtClean="0"/>
              <a:t>	</a:t>
            </a:r>
            <a:endParaRPr lang="en-US" sz="2000" dirty="0"/>
          </a:p>
        </p:txBody>
      </p:sp>
      <p:sp>
        <p:nvSpPr>
          <p:cNvPr id="4" name="Footer Placeholder 3"/>
          <p:cNvSpPr>
            <a:spLocks noGrp="1"/>
          </p:cNvSpPr>
          <p:nvPr>
            <p:ph type="ftr" sz="quarter" idx="11"/>
          </p:nvPr>
        </p:nvSpPr>
        <p:spPr/>
        <p:txBody>
          <a:bodyPr/>
          <a:lstStyle/>
          <a:p>
            <a:r>
              <a:rPr lang="pt-BR" sz="2800" dirty="0" smtClean="0">
                <a:solidFill>
                  <a:schemeClr val="tx1">
                    <a:lumMod val="75000"/>
                    <a:lumOff val="25000"/>
                  </a:schemeClr>
                </a:solidFill>
              </a:rPr>
              <a:t>***</a:t>
            </a:r>
            <a:endParaRPr lang="en-US" dirty="0">
              <a:solidFill>
                <a:schemeClr val="tx1">
                  <a:lumMod val="75000"/>
                  <a:lumOff val="25000"/>
                </a:schemeClr>
              </a:solidFill>
            </a:endParaRPr>
          </a:p>
        </p:txBody>
      </p:sp>
      <p:sp>
        <p:nvSpPr>
          <p:cNvPr id="5" name="Slide Number Placeholder 4"/>
          <p:cNvSpPr>
            <a:spLocks noGrp="1"/>
          </p:cNvSpPr>
          <p:nvPr>
            <p:ph type="sldNum" sz="quarter" idx="12"/>
          </p:nvPr>
        </p:nvSpPr>
        <p:spPr/>
        <p:txBody>
          <a:bodyPr/>
          <a:lstStyle/>
          <a:p>
            <a:fld id="{06E8974A-06DA-4D23-839B-536726D95BCD}" type="slidenum">
              <a:rPr lang="en-US" smtClean="0">
                <a:solidFill>
                  <a:schemeClr val="tx1">
                    <a:lumMod val="85000"/>
                    <a:lumOff val="15000"/>
                  </a:schemeClr>
                </a:solidFill>
              </a:rPr>
              <a:pPr/>
              <a:t>14</a:t>
            </a:fld>
            <a:endParaRPr lang="en-US" dirty="0">
              <a:solidFill>
                <a:schemeClr val="tx1">
                  <a:lumMod val="85000"/>
                  <a:lumOff val="15000"/>
                </a:schemeClr>
              </a:solidFill>
            </a:endParaRPr>
          </a:p>
        </p:txBody>
      </p:sp>
      <p:sp>
        <p:nvSpPr>
          <p:cNvPr id="30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307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307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308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 name="Content Placeholder 2"/>
          <p:cNvSpPr txBox="1">
            <a:spLocks/>
          </p:cNvSpPr>
          <p:nvPr/>
        </p:nvSpPr>
        <p:spPr>
          <a:xfrm>
            <a:off x="5359399" y="939800"/>
            <a:ext cx="2480733" cy="2184400"/>
          </a:xfrm>
          <a:prstGeom prst="rect">
            <a:avLst/>
          </a:prstGeom>
          <a:ln w="0">
            <a:solidFill>
              <a:schemeClr val="bg1">
                <a:lumMod val="85000"/>
              </a:schemeClr>
            </a:solidFill>
            <a:prstDash val="solid"/>
          </a:ln>
        </p:spPr>
        <p:txBody>
          <a:bodyPr vert="horz" wrap="square" lIns="91440" tIns="45720" rIns="91440" bIns="45720" rtlCol="0">
            <a:noAutofit/>
          </a:bodyPr>
          <a:lstStyle/>
          <a:p>
            <a:pPr defTabSz="457200">
              <a:lnSpc>
                <a:spcPct val="110000"/>
              </a:lnSpc>
            </a:pPr>
            <a:r>
              <a:rPr lang="pt-BR" dirty="0" smtClean="0"/>
              <a:t>Lewis Carrol</a:t>
            </a:r>
          </a:p>
          <a:p>
            <a:pPr defTabSz="457200">
              <a:lnSpc>
                <a:spcPct val="110000"/>
              </a:lnSpc>
            </a:pPr>
            <a:endParaRPr lang="pt-BR" dirty="0" smtClean="0"/>
          </a:p>
          <a:p>
            <a:pPr indent="0" defTabSz="457200">
              <a:lnSpc>
                <a:spcPct val="110000"/>
              </a:lnSpc>
              <a:spcBef>
                <a:spcPts val="0"/>
              </a:spcBef>
              <a:buNone/>
            </a:pPr>
            <a:r>
              <a:rPr lang="pt-BR" dirty="0" smtClean="0">
                <a:solidFill>
                  <a:schemeClr val="accent6">
                    <a:lumMod val="50000"/>
                  </a:schemeClr>
                </a:solidFill>
              </a:rPr>
              <a:t>A map which showed everything would cover the country</a:t>
            </a:r>
          </a:p>
          <a:p>
            <a:pPr indent="0" defTabSz="457200">
              <a:lnSpc>
                <a:spcPct val="110000"/>
              </a:lnSpc>
              <a:spcBef>
                <a:spcPts val="0"/>
              </a:spcBef>
              <a:buNone/>
            </a:pPr>
            <a:endParaRPr lang="pt-BR" dirty="0" smtClean="0">
              <a:solidFill>
                <a:schemeClr val="accent6">
                  <a:lumMod val="50000"/>
                </a:schemeClr>
              </a:solidFill>
            </a:endParaRPr>
          </a:p>
          <a:p>
            <a:pPr algn="r" defTabSz="457200">
              <a:lnSpc>
                <a:spcPct val="110000"/>
              </a:lnSpc>
            </a:pPr>
            <a:r>
              <a:rPr lang="pt-BR" sz="1400" i="1" dirty="0" smtClean="0"/>
              <a:t>Alice in wonderland</a:t>
            </a: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Content Placeholder 2"/>
          <p:cNvSpPr txBox="1">
            <a:spLocks/>
          </p:cNvSpPr>
          <p:nvPr/>
        </p:nvSpPr>
        <p:spPr>
          <a:xfrm>
            <a:off x="5333998" y="3505200"/>
            <a:ext cx="3005668" cy="1058334"/>
          </a:xfrm>
          <a:prstGeom prst="rect">
            <a:avLst/>
          </a:prstGeom>
          <a:solidFill>
            <a:schemeClr val="accent1">
              <a:alpha val="15000"/>
            </a:schemeClr>
          </a:solidFill>
          <a:ln w="0">
            <a:solidFill>
              <a:schemeClr val="bg1">
                <a:lumMod val="85000"/>
              </a:schemeClr>
            </a:solidFill>
            <a:prstDash val="solid"/>
          </a:ln>
        </p:spPr>
        <p:txBody>
          <a:bodyPr vert="horz" wrap="square" lIns="91440" tIns="45720" rIns="91440" bIns="45720" rtlCol="0">
            <a:noAutofit/>
          </a:bodyPr>
          <a:lstStyle/>
          <a:p>
            <a:pPr defTabSz="457200">
              <a:lnSpc>
                <a:spcPct val="110000"/>
              </a:lnSpc>
            </a:pPr>
            <a:r>
              <a:rPr lang="en-US" dirty="0" smtClean="0">
                <a:solidFill>
                  <a:schemeClr val="tx1">
                    <a:lumMod val="75000"/>
                    <a:lumOff val="25000"/>
                  </a:schemeClr>
                </a:solidFill>
              </a:rPr>
              <a:t>It </a:t>
            </a:r>
            <a:r>
              <a:rPr lang="en-US" dirty="0" smtClean="0">
                <a:solidFill>
                  <a:schemeClr val="tx1">
                    <a:lumMod val="75000"/>
                    <a:lumOff val="25000"/>
                  </a:schemeClr>
                </a:solidFill>
              </a:rPr>
              <a:t>is better to be vaguely right than exactly wrong </a:t>
            </a:r>
            <a:endParaRPr lang="en-US" dirty="0" smtClean="0">
              <a:solidFill>
                <a:schemeClr val="tx1">
                  <a:lumMod val="75000"/>
                  <a:lumOff val="25000"/>
                </a:schemeClr>
              </a:solidFill>
            </a:endParaRPr>
          </a:p>
          <a:p>
            <a:pPr algn="r" defTabSz="457200">
              <a:lnSpc>
                <a:spcPct val="110000"/>
              </a:lnSpc>
            </a:pPr>
            <a:r>
              <a:rPr lang="en-US" sz="1400" dirty="0" smtClean="0"/>
              <a:t>Carveth </a:t>
            </a:r>
            <a:r>
              <a:rPr lang="en-US" sz="1400" dirty="0" smtClean="0"/>
              <a:t>Read 1898</a:t>
            </a:r>
            <a:endParaRPr lang="pt-BR" sz="14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467" y="731838"/>
            <a:ext cx="1955800" cy="419629"/>
          </a:xfrm>
        </p:spPr>
        <p:txBody>
          <a:bodyPr>
            <a:normAutofit fontScale="90000"/>
          </a:bodyPr>
          <a:lstStyle/>
          <a:p>
            <a:pPr algn="l"/>
            <a:r>
              <a:rPr lang="pt-BR" sz="2400" cap="all" dirty="0" smtClean="0"/>
              <a:t>R</a:t>
            </a:r>
            <a:r>
              <a:rPr lang="pt-BR" sz="2400" dirty="0" smtClean="0"/>
              <a:t>eferences</a:t>
            </a:r>
            <a:endParaRPr lang="en-US" sz="2400" dirty="0"/>
          </a:p>
        </p:txBody>
      </p:sp>
      <p:sp>
        <p:nvSpPr>
          <p:cNvPr id="3" name="Content Placeholder 2"/>
          <p:cNvSpPr>
            <a:spLocks noGrp="1"/>
          </p:cNvSpPr>
          <p:nvPr>
            <p:ph idx="1"/>
          </p:nvPr>
        </p:nvSpPr>
        <p:spPr>
          <a:xfrm>
            <a:off x="1134534" y="1710267"/>
            <a:ext cx="3750733" cy="3933384"/>
          </a:xfrm>
          <a:ln w="0">
            <a:solidFill>
              <a:schemeClr val="bg1">
                <a:lumMod val="85000"/>
              </a:schemeClr>
            </a:solidFill>
            <a:prstDash val="solid"/>
          </a:ln>
        </p:spPr>
        <p:txBody>
          <a:bodyPr>
            <a:spAutoFit/>
          </a:bodyPr>
          <a:lstStyle/>
          <a:p>
            <a:pPr marL="180000" indent="-180000">
              <a:lnSpc>
                <a:spcPct val="120000"/>
              </a:lnSpc>
              <a:spcBef>
                <a:spcPts val="0"/>
              </a:spcBef>
              <a:spcAft>
                <a:spcPts val="600"/>
              </a:spcAft>
              <a:buNone/>
            </a:pPr>
            <a:r>
              <a:rPr lang="en-US" sz="1400" cap="all" dirty="0" err="1" smtClean="0"/>
              <a:t>Deák</a:t>
            </a:r>
            <a:r>
              <a:rPr lang="en-US" sz="1400" dirty="0" smtClean="0"/>
              <a:t>, </a:t>
            </a:r>
            <a:r>
              <a:rPr lang="en-US" sz="1400" dirty="0" err="1" smtClean="0"/>
              <a:t>Csaba</a:t>
            </a:r>
            <a:r>
              <a:rPr lang="en-US" sz="1400" dirty="0" smtClean="0"/>
              <a:t> (1985) </a:t>
            </a:r>
            <a:r>
              <a:rPr lang="en-US" sz="1400" i="1" dirty="0" smtClean="0"/>
              <a:t>Rent theory and the price of urban land/ Spatial organization in a capitalist economy</a:t>
            </a:r>
            <a:r>
              <a:rPr lang="en-US" sz="1400" dirty="0" smtClean="0"/>
              <a:t> PhD Thesis, Cambridge University</a:t>
            </a:r>
          </a:p>
          <a:p>
            <a:pPr marL="180000" indent="-180000">
              <a:lnSpc>
                <a:spcPct val="120000"/>
              </a:lnSpc>
              <a:spcBef>
                <a:spcPts val="0"/>
              </a:spcBef>
              <a:spcAft>
                <a:spcPts val="600"/>
              </a:spcAft>
              <a:buNone/>
            </a:pPr>
            <a:r>
              <a:rPr lang="en-US" sz="1400" cap="all" dirty="0" smtClean="0"/>
              <a:t>Engels</a:t>
            </a:r>
            <a:r>
              <a:rPr lang="en-US" sz="1400" dirty="0" smtClean="0"/>
              <a:t>, Friedrich (1895) Inserted note </a:t>
            </a:r>
            <a:r>
              <a:rPr lang="en-US" sz="1400" i="1" dirty="0" smtClean="0"/>
              <a:t>in</a:t>
            </a:r>
            <a:r>
              <a:rPr lang="en-US" sz="1400" dirty="0" smtClean="0"/>
              <a:t> Marx, Karl (1895) </a:t>
            </a:r>
            <a:r>
              <a:rPr lang="en-US" sz="1400" i="1" dirty="0" smtClean="0"/>
              <a:t>Capital III</a:t>
            </a:r>
            <a:r>
              <a:rPr lang="en-US" sz="1400" dirty="0" smtClean="0"/>
              <a:t>, p.75. Several eds.</a:t>
            </a:r>
          </a:p>
          <a:p>
            <a:pPr marL="180000" indent="-180000">
              <a:lnSpc>
                <a:spcPct val="120000"/>
              </a:lnSpc>
              <a:spcBef>
                <a:spcPts val="0"/>
              </a:spcBef>
              <a:spcAft>
                <a:spcPts val="600"/>
              </a:spcAft>
              <a:buNone/>
            </a:pPr>
            <a:r>
              <a:rPr lang="en-US" sz="1400" dirty="0" smtClean="0"/>
              <a:t>MARSHALL, Alfred (189O) </a:t>
            </a:r>
            <a:r>
              <a:rPr lang="en-US" sz="1400" i="1" dirty="0" smtClean="0"/>
              <a:t>Principles of economics</a:t>
            </a:r>
            <a:r>
              <a:rPr lang="en-US" sz="1400" dirty="0" smtClean="0"/>
              <a:t>, Macmillan, London</a:t>
            </a:r>
          </a:p>
          <a:p>
            <a:pPr marL="180000" indent="-180000">
              <a:lnSpc>
                <a:spcPct val="120000"/>
              </a:lnSpc>
              <a:spcBef>
                <a:spcPts val="0"/>
              </a:spcBef>
              <a:spcAft>
                <a:spcPts val="600"/>
              </a:spcAft>
              <a:buNone/>
            </a:pPr>
            <a:r>
              <a:rPr lang="en-US" sz="1400" smtClean="0"/>
              <a:t>SALTER, W </a:t>
            </a:r>
            <a:r>
              <a:rPr lang="en-US" sz="1400" dirty="0" smtClean="0"/>
              <a:t>E G (1960) </a:t>
            </a:r>
            <a:r>
              <a:rPr lang="en-US" sz="1400" i="1" dirty="0" smtClean="0"/>
              <a:t>Productivity and technical change</a:t>
            </a:r>
            <a:r>
              <a:rPr lang="en-US" sz="1400" dirty="0" smtClean="0"/>
              <a:t> CUP, Cambridge </a:t>
            </a:r>
          </a:p>
          <a:p>
            <a:pPr marL="0" indent="-144000">
              <a:lnSpc>
                <a:spcPct val="120000"/>
              </a:lnSpc>
              <a:spcBef>
                <a:spcPts val="0"/>
              </a:spcBef>
              <a:buNone/>
            </a:pPr>
            <a:r>
              <a:rPr lang="en-US" sz="1400" dirty="0" smtClean="0"/>
              <a:t> </a:t>
            </a:r>
          </a:p>
          <a:p>
            <a:pPr marL="0" indent="0" defTabSz="457200">
              <a:lnSpc>
                <a:spcPct val="110000"/>
              </a:lnSpc>
              <a:spcBef>
                <a:spcPts val="0"/>
              </a:spcBef>
              <a:buNone/>
            </a:pPr>
            <a:endParaRPr lang="pt-BR" sz="1400" dirty="0" smtClean="0"/>
          </a:p>
          <a:p>
            <a:pPr marL="0" indent="0" defTabSz="457200">
              <a:lnSpc>
                <a:spcPct val="110000"/>
              </a:lnSpc>
              <a:spcBef>
                <a:spcPts val="0"/>
              </a:spcBef>
              <a:buNone/>
            </a:pPr>
            <a:endParaRPr lang="pt-BR" sz="1400" dirty="0" smtClean="0"/>
          </a:p>
          <a:p>
            <a:pPr marL="0" indent="0" defTabSz="457200">
              <a:lnSpc>
                <a:spcPct val="110000"/>
              </a:lnSpc>
              <a:spcBef>
                <a:spcPts val="0"/>
              </a:spcBef>
              <a:buNone/>
            </a:pPr>
            <a:r>
              <a:rPr lang="pt-BR" sz="1400" dirty="0" smtClean="0"/>
              <a:t>		</a:t>
            </a:r>
          </a:p>
          <a:p>
            <a:pPr marL="0" indent="0" defTabSz="457200">
              <a:lnSpc>
                <a:spcPct val="110000"/>
              </a:lnSpc>
              <a:spcBef>
                <a:spcPts val="0"/>
              </a:spcBef>
              <a:buNone/>
            </a:pPr>
            <a:r>
              <a:rPr lang="pt-BR" sz="1400" dirty="0" smtClean="0"/>
              <a:t>	</a:t>
            </a:r>
            <a:endParaRPr lang="en-US" sz="1400" dirty="0"/>
          </a:p>
        </p:txBody>
      </p:sp>
      <p:sp>
        <p:nvSpPr>
          <p:cNvPr id="4" name="Footer Placeholder 3"/>
          <p:cNvSpPr>
            <a:spLocks noGrp="1"/>
          </p:cNvSpPr>
          <p:nvPr>
            <p:ph type="ftr" sz="quarter" idx="11"/>
          </p:nvPr>
        </p:nvSpPr>
        <p:spPr/>
        <p:txBody>
          <a:bodyPr/>
          <a:lstStyle/>
          <a:p>
            <a:r>
              <a:rPr lang="pt-BR" sz="2800" dirty="0" smtClean="0">
                <a:solidFill>
                  <a:schemeClr val="tx1">
                    <a:lumMod val="75000"/>
                    <a:lumOff val="25000"/>
                  </a:schemeClr>
                </a:solidFill>
              </a:rPr>
              <a:t>***</a:t>
            </a:r>
            <a:endParaRPr lang="en-US" dirty="0">
              <a:solidFill>
                <a:schemeClr val="tx1">
                  <a:lumMod val="75000"/>
                  <a:lumOff val="25000"/>
                </a:schemeClr>
              </a:solidFill>
            </a:endParaRPr>
          </a:p>
        </p:txBody>
      </p:sp>
      <p:sp>
        <p:nvSpPr>
          <p:cNvPr id="5" name="Slide Number Placeholder 4"/>
          <p:cNvSpPr>
            <a:spLocks noGrp="1"/>
          </p:cNvSpPr>
          <p:nvPr>
            <p:ph type="sldNum" sz="quarter" idx="12"/>
          </p:nvPr>
        </p:nvSpPr>
        <p:spPr/>
        <p:txBody>
          <a:bodyPr/>
          <a:lstStyle/>
          <a:p>
            <a:fld id="{06E8974A-06DA-4D23-839B-536726D95BCD}" type="slidenum">
              <a:rPr lang="en-US" smtClean="0">
                <a:solidFill>
                  <a:schemeClr val="tx1">
                    <a:lumMod val="85000"/>
                    <a:lumOff val="15000"/>
                  </a:schemeClr>
                </a:solidFill>
              </a:rPr>
              <a:pPr/>
              <a:t>15</a:t>
            </a:fld>
            <a:endParaRPr lang="en-US" dirty="0">
              <a:solidFill>
                <a:schemeClr val="tx1">
                  <a:lumMod val="85000"/>
                  <a:lumOff val="15000"/>
                </a:schemeClr>
              </a:solidFill>
            </a:endParaRPr>
          </a:p>
        </p:txBody>
      </p:sp>
      <p:sp>
        <p:nvSpPr>
          <p:cNvPr id="30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307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307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308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2" name="Title 1"/>
          <p:cNvSpPr txBox="1">
            <a:spLocks/>
          </p:cNvSpPr>
          <p:nvPr/>
        </p:nvSpPr>
        <p:spPr>
          <a:xfrm>
            <a:off x="5325533" y="748772"/>
            <a:ext cx="1955800" cy="419629"/>
          </a:xfrm>
          <a:prstGeom prst="rect">
            <a:avLst/>
          </a:prstGeom>
        </p:spPr>
        <p:txBody>
          <a:bodyPr vert="horz" lIns="91440" tIns="45720" rIns="91440" bIns="45720" rtlCol="0" anchor="ctr">
            <a:normAutofit fontScale="90000"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pt-BR" sz="2400" b="0" i="0" u="none" strike="noStrike" kern="1200" cap="all" spc="0" normalizeH="0" baseline="0" noProof="0" dirty="0" smtClean="0">
                <a:ln>
                  <a:noFill/>
                </a:ln>
                <a:solidFill>
                  <a:schemeClr val="tx1"/>
                </a:solidFill>
                <a:effectLst/>
                <a:uLnTx/>
                <a:uFillTx/>
                <a:latin typeface="+mj-lt"/>
                <a:ea typeface="+mj-ea"/>
                <a:cs typeface="+mj-cs"/>
              </a:rPr>
              <a:t>A</a:t>
            </a:r>
            <a:r>
              <a:rPr kumimoji="0" lang="pt-BR" sz="2400" b="0" i="0" u="none" strike="noStrike" kern="1200" spc="0" normalizeH="0" noProof="0" dirty="0" smtClean="0">
                <a:ln>
                  <a:noFill/>
                </a:ln>
                <a:solidFill>
                  <a:schemeClr val="tx1"/>
                </a:solidFill>
                <a:effectLst/>
                <a:uLnTx/>
                <a:uFillTx/>
                <a:latin typeface="+mj-lt"/>
                <a:ea typeface="+mj-ea"/>
                <a:cs typeface="+mj-cs"/>
              </a:rPr>
              <a:t>bstract</a:t>
            </a:r>
            <a:endParaRPr kumimoji="0" lang="en-US" sz="2400" b="0" i="0" u="none" strike="noStrike" kern="1200" spc="0" normalizeH="0" noProof="0" dirty="0">
              <a:ln>
                <a:noFill/>
              </a:ln>
              <a:solidFill>
                <a:schemeClr val="tx1"/>
              </a:solidFill>
              <a:effectLst/>
              <a:uLnTx/>
              <a:uFillTx/>
              <a:latin typeface="+mj-lt"/>
              <a:ea typeface="+mj-ea"/>
              <a:cs typeface="+mj-cs"/>
            </a:endParaRPr>
          </a:p>
        </p:txBody>
      </p:sp>
      <p:sp>
        <p:nvSpPr>
          <p:cNvPr id="13" name="Content Placeholder 2"/>
          <p:cNvSpPr txBox="1">
            <a:spLocks/>
          </p:cNvSpPr>
          <p:nvPr/>
        </p:nvSpPr>
        <p:spPr>
          <a:xfrm>
            <a:off x="5054600" y="1490133"/>
            <a:ext cx="3750733" cy="4745915"/>
          </a:xfrm>
          <a:prstGeom prst="rect">
            <a:avLst/>
          </a:prstGeom>
          <a:solidFill>
            <a:srgbClr val="E8EEF8"/>
          </a:solidFill>
          <a:ln w="0">
            <a:solidFill>
              <a:schemeClr val="accent1">
                <a:lumMod val="20000"/>
                <a:lumOff val="80000"/>
              </a:schemeClr>
            </a:solidFill>
            <a:prstDash val="solid"/>
          </a:ln>
        </p:spPr>
        <p:txBody>
          <a:bodyPr vert="horz" wrap="square" lIns="91440" tIns="45720" rIns="91440" bIns="45720" rtlCol="0">
            <a:spAutoFit/>
          </a:bodyPr>
          <a:lstStyle/>
          <a:p>
            <a:pPr marL="252000" lvl="0"/>
            <a:endParaRPr lang="en-US" sz="1200" dirty="0" smtClean="0"/>
          </a:p>
          <a:p>
            <a:pPr marL="252000" lvl="0"/>
            <a:r>
              <a:rPr lang="en-US" sz="1200" dirty="0" smtClean="0"/>
              <a:t>Transformation is the main object of urban modelling but most models are based on the equilibrium assumption according to which transformations obtain through frictionless transition from one equilibrium-state to another. This paper argues that the presence of fixed capital in all processes of production or reproduction –of which land use is a particular case– introduces an element of rigidity or friction or yet cost which must be accounted for. For if the adoption of a best technique is a reasonable assumption for any newly set up production process, the rigidity of the same prevents at any subsequent time all the processes in the economy to promptly adapt to and thus operate at the current best technique (in equilibrium), rather, those processes will be in varying states of obsolescence. Then we outline an account of the anatomy of the transformation of the individual process of production taking into account fixed capital, and finally raise the possibility of simplified representations of those transformations in urban land use modelling.</a:t>
            </a:r>
            <a:endParaRPr kumimoji="0" lang="pt-BR" sz="12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457200" rtl="0" eaLnBrk="1" fontAlgn="auto" latinLnBrk="0" hangingPunct="1">
              <a:lnSpc>
                <a:spcPct val="110000"/>
              </a:lnSpc>
              <a:spcBef>
                <a:spcPts val="0"/>
              </a:spcBef>
              <a:spcAft>
                <a:spcPts val="0"/>
              </a:spcAft>
              <a:buClrTx/>
              <a:buSzTx/>
              <a:buFont typeface="Arial" pitchFamily="34" charset="0"/>
              <a:buNone/>
              <a:tabLst/>
              <a:defRPr/>
            </a:pPr>
            <a:r>
              <a:rPr kumimoji="0" lang="pt-BR" sz="1200" b="0" i="0" u="none" strike="noStrike" kern="1200" cap="none" spc="0" normalizeH="0" baseline="0" noProof="0" dirty="0" smtClean="0">
                <a:ln>
                  <a:noFill/>
                </a:ln>
                <a:solidFill>
                  <a:schemeClr val="tx1"/>
                </a:solidFill>
                <a:effectLst/>
                <a:uLnTx/>
                <a:uFillTx/>
                <a:latin typeface="+mn-lt"/>
                <a:ea typeface="+mn-ea"/>
                <a:cs typeface="+mn-cs"/>
              </a:rPr>
              <a:t>		</a:t>
            </a:r>
          </a:p>
          <a:p>
            <a:pPr marL="0" marR="0" lvl="0" indent="0" algn="l" defTabSz="457200" rtl="0" eaLnBrk="1" fontAlgn="auto" latinLnBrk="0" hangingPunct="1">
              <a:lnSpc>
                <a:spcPct val="110000"/>
              </a:lnSpc>
              <a:spcBef>
                <a:spcPts val="0"/>
              </a:spcBef>
              <a:spcAft>
                <a:spcPts val="0"/>
              </a:spcAft>
              <a:buClrTx/>
              <a:buSzTx/>
              <a:buFont typeface="Arial" pitchFamily="34" charset="0"/>
              <a:buNone/>
              <a:tabLst/>
              <a:defRPr/>
            </a:pPr>
            <a:r>
              <a:rPr kumimoji="0" lang="pt-BR" sz="1200"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ln>
          <a:solidFill>
            <a:schemeClr val="bg1">
              <a:lumMod val="85000"/>
            </a:schemeClr>
          </a:solidFill>
        </a:ln>
      </a:spPr>
      <a:bodyPr wrap="square" rtlCol="0">
        <a:spAutoFit/>
      </a:bodyPr>
      <a:lstStyle>
        <a:defPPr>
          <a:defRPr dirty="0" smtClean="0">
            <a:solidFill>
              <a:schemeClr val="tx1">
                <a:lumMod val="85000"/>
                <a:lumOff val="15000"/>
              </a:schemeClr>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11127</TotalTime>
  <Words>1772</Words>
  <Application>Microsoft Office PowerPoint</Application>
  <PresentationFormat>On-screen Show (4:3)</PresentationFormat>
  <Paragraphs>298</Paragraphs>
  <Slides>15</Slides>
  <Notes>7</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Modelling transformations accounting for fixed capital  </vt:lpstr>
      <vt:lpstr>Rent theory, marginalism and the equilibrium assumption</vt:lpstr>
      <vt:lpstr>Slide 3</vt:lpstr>
      <vt:lpstr>The anatomy of technical change Fixed capital and best technique</vt:lpstr>
      <vt:lpstr>Slide 5</vt:lpstr>
      <vt:lpstr>Erosion of the return</vt:lpstr>
      <vt:lpstr>Slide 7</vt:lpstr>
      <vt:lpstr>Slide 8</vt:lpstr>
      <vt:lpstr>Slide 9</vt:lpstr>
      <vt:lpstr>PRODUCTION ON LAND</vt:lpstr>
      <vt:lpstr>PRODUCTION ON LAND</vt:lpstr>
      <vt:lpstr>PRODUCTION ON LAND</vt:lpstr>
      <vt:lpstr>PRODUCTION ON LAND</vt:lpstr>
      <vt:lpstr>Representation in modelling</vt:lpstr>
      <vt:lpstr>References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Modelling transformations accounting for fixed capital  </dc:title>
  <dc:creator>cd</dc:creator>
  <cp:lastModifiedBy>cd</cp:lastModifiedBy>
  <cp:revision>272</cp:revision>
  <dcterms:created xsi:type="dcterms:W3CDTF">2012-05-11T23:03:46Z</dcterms:created>
  <dcterms:modified xsi:type="dcterms:W3CDTF">2012-05-22T01:31:24Z</dcterms:modified>
</cp:coreProperties>
</file>