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73" r:id="rId4"/>
    <p:sldId id="274" r:id="rId5"/>
    <p:sldId id="259" r:id="rId6"/>
    <p:sldId id="277" r:id="rId7"/>
    <p:sldId id="279" r:id="rId8"/>
    <p:sldId id="284" r:id="rId9"/>
    <p:sldId id="280" r:id="rId10"/>
    <p:sldId id="282" r:id="rId11"/>
    <p:sldId id="270" r:id="rId12"/>
    <p:sldId id="271" r:id="rId13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94C"/>
    <a:srgbClr val="003A03"/>
    <a:srgbClr val="E2E9F6"/>
    <a:srgbClr val="666666"/>
    <a:srgbClr val="005004"/>
    <a:srgbClr val="008633"/>
    <a:srgbClr val="000944"/>
    <a:srgbClr val="00091A"/>
    <a:srgbClr val="001642"/>
    <a:srgbClr val="97270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300" autoAdjust="0"/>
    <p:restoredTop sz="94603" autoAdjust="0"/>
  </p:normalViewPr>
  <p:slideViewPr>
    <p:cSldViewPr snapToGrid="0" snapToObjects="1">
      <p:cViewPr varScale="1">
        <p:scale>
          <a:sx n="123" d="100"/>
          <a:sy n="123" d="100"/>
        </p:scale>
        <p:origin x="-6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7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-654" y="-90"/>
      </p:cViewPr>
      <p:guideLst>
        <p:guide orient="horz" pos="3156"/>
        <p:guide pos="2169"/>
      </p:guideLst>
    </p:cSldViewPr>
  </p:notesViewPr>
  <p:gridSpacing cx="184343675" cy="18434367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213A377-CB08-441B-8A16-22AF34F90CC8}" type="datetimeFigureOut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4CE3314-AC9B-4B47-A6BA-EBD135D5970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1BEA1D32-C646-477A-A9F6-FB9C1EEF8D3E}" type="datetimeFigureOut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CCC816A9-23B1-4A0F-A580-159EBAAB75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smaller font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816A9-23B1-4A0F-A580-159EBAAB75BA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smaller font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816A9-23B1-4A0F-A580-159EBAAB75BA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816A9-23B1-4A0F-A580-159EBAAB75BA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816A9-23B1-4A0F-A580-159EBAAB75BA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816A9-23B1-4A0F-A580-159EBAAB75BA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816A9-23B1-4A0F-A580-159EBAAB75BA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471E-1BC2-4870-9B95-67AA110229BD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95B6A-380E-4426-B94D-3B544225671D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E131-96DA-49A6-85F0-65F69599F9E2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4019-4777-4238-96E6-51A3A607B0A9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1BB4-B7B9-445E-B732-7A5D8908B982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32E9-7A5E-4A2F-BA34-218720F19411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A0DD-100A-4A1C-9F78-46E316A4B5C5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E039F-B1BE-416C-9554-6DCC24462BA3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0DE8-3F1A-4FC8-9542-53CD5EE76360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8B5A-E315-4434-B5CD-D93E95131EFC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5DE0C-32E5-43B0-84FC-1E04DCBE7904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AC153-52EA-4498-928F-5C26A99908C6}" type="datetime1">
              <a:rPr lang="en-US" smtClean="0"/>
              <a:pPr/>
              <a:t>10/31/2013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8974A-06DA-4D23-839B-536726D95B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8600" y="768436"/>
            <a:ext cx="6383867" cy="1470025"/>
          </a:xfrm>
        </p:spPr>
        <p:txBody>
          <a:bodyPr>
            <a:noAutofit/>
          </a:bodyPr>
          <a:lstStyle/>
          <a:p>
            <a:r>
              <a:rPr lang="en-US" sz="2800" cap="all" smtClean="0"/>
              <a:t>Long-term views in</a:t>
            </a:r>
            <a:br>
              <a:rPr lang="en-US" sz="2800" cap="all" smtClean="0"/>
            </a:br>
            <a:r>
              <a:rPr lang="en-US" sz="2800" cap="all" smtClean="0"/>
              <a:t> London, Beijing, sÃo paulo</a:t>
            </a:r>
            <a:r>
              <a:rPr lang="en-US" sz="2800" dirty="0" smtClean="0"/>
              <a:t>	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38461"/>
            <a:ext cx="6400800" cy="1200329"/>
          </a:xfrm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rgbClr val="666666"/>
                </a:solidFill>
              </a:rPr>
              <a:t>Csaba Deák</a:t>
            </a:r>
          </a:p>
          <a:p>
            <a:r>
              <a:rPr lang="pt-BR" sz="24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FAU, São Paulo</a:t>
            </a:r>
            <a:endParaRPr lang="pt-BR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SP</a:t>
            </a:r>
            <a:r>
              <a:rPr lang="pt-BR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2012 June</a:t>
            </a:r>
            <a:endParaRPr lang="pt-BR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98599" y="6492875"/>
            <a:ext cx="6273800" cy="365125"/>
          </a:xfrm>
        </p:spPr>
        <p:txBody>
          <a:bodyPr/>
          <a:lstStyle/>
          <a:p>
            <a:r>
              <a:rPr lang="pt-B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http</a:t>
            </a:r>
            <a:r>
              <a:rPr lang="pt-BR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://www.usp.br/fau/docentes/depprojeto/c_deak/CD/1disc/12sp-symp/long-term.pptx</a:t>
            </a:r>
            <a:endParaRPr lang="pt-B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 descr="D:\ZW\P\12sp-symp\sao-lon-be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09469"/>
            <a:ext cx="9144000" cy="31358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734" y="130629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smtClean="0"/>
              <a:t>1</a:t>
            </a:r>
            <a:r>
              <a:rPr lang="en-US" sz="2800" smtClean="0"/>
              <a:t>     London, Beijing, São Paulo</a:t>
            </a:r>
            <a:br>
              <a:rPr lang="en-US" sz="2800" smtClean="0"/>
            </a:br>
            <a:r>
              <a:rPr lang="en-US" sz="2800" smtClean="0"/>
              <a:t>a comparison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734" y="1632857"/>
            <a:ext cx="4191000" cy="4170142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sz="2000" smtClean="0"/>
              <a:t>NOT of their intrinsic characteristics </a:t>
            </a:r>
          </a:p>
          <a:p>
            <a:pPr marL="457200" indent="0">
              <a:spcBef>
                <a:spcPts val="0"/>
              </a:spcBef>
              <a:buNone/>
            </a:pPr>
            <a:r>
              <a:rPr lang="pt-BR" sz="2000" smtClean="0"/>
              <a:t>size</a:t>
            </a:r>
          </a:p>
          <a:p>
            <a:pPr marL="457200" indent="0">
              <a:spcBef>
                <a:spcPts val="0"/>
              </a:spcBef>
              <a:buNone/>
            </a:pPr>
            <a:r>
              <a:rPr lang="pt-BR" sz="2000" smtClean="0"/>
              <a:t>income</a:t>
            </a:r>
          </a:p>
          <a:p>
            <a:pPr marL="457200" indent="0">
              <a:spcBef>
                <a:spcPts val="0"/>
              </a:spcBef>
              <a:buNone/>
            </a:pPr>
            <a:r>
              <a:rPr lang="pt-BR" sz="2000" smtClean="0"/>
              <a:t>climate...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20640" y="1894114"/>
            <a:ext cx="3557694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BUT their place/ role in</a:t>
            </a:r>
          </a:p>
          <a:p>
            <a: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world capitalism</a:t>
            </a:r>
          </a:p>
          <a:p>
            <a: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world development</a:t>
            </a:r>
          </a:p>
          <a:p>
            <a:endParaRPr lang="pt-BR" sz="200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Position towards long-term perspectives of planet Earth</a:t>
            </a:r>
          </a:p>
          <a:p>
            <a:endParaRPr lang="pt-BR" sz="200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Will form their own view on long-term prospects</a:t>
            </a: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418" y="242596"/>
            <a:ext cx="8229600" cy="537125"/>
          </a:xfrm>
        </p:spPr>
        <p:txBody>
          <a:bodyPr>
            <a:noAutofit/>
          </a:bodyPr>
          <a:lstStyle/>
          <a:p>
            <a:r>
              <a:rPr lang="en-US" sz="2400" smtClean="0"/>
              <a:t>2</a:t>
            </a:r>
            <a:r>
              <a:rPr lang="en-US" sz="2800" smtClean="0"/>
              <a:t>     Long term prospects of capitalism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4115"/>
            <a:ext cx="4249972" cy="4170142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pt-BR" sz="2000" smtClean="0"/>
              <a:t>Development stages of capitalism </a:t>
            </a:r>
          </a:p>
          <a:p>
            <a:pPr>
              <a:buNone/>
            </a:pPr>
            <a:r>
              <a:rPr lang="pt-BR" sz="1400" smtClean="0"/>
              <a:t>driven by the generalization of the commodity form</a:t>
            </a:r>
          </a:p>
          <a:p>
            <a:pPr>
              <a:buNone/>
            </a:pPr>
            <a:endParaRPr lang="pt-BR" sz="1400" smtClean="0"/>
          </a:p>
          <a:p>
            <a:pPr defTabSz="457200">
              <a:buNone/>
            </a:pPr>
            <a:endParaRPr lang="pt-BR" sz="1800" smtClean="0"/>
          </a:p>
          <a:p>
            <a:pPr defTabSz="457200">
              <a:buNone/>
            </a:pPr>
            <a:r>
              <a:rPr lang="pt-BR" sz="1600" smtClean="0"/>
              <a:t>Extensive stage			</a:t>
            </a:r>
            <a:r>
              <a:rPr lang="pt-BR" sz="1600" smtClean="0">
                <a:solidFill>
                  <a:srgbClr val="003A03"/>
                </a:solidFill>
              </a:rPr>
              <a:t>liberalism</a:t>
            </a:r>
          </a:p>
          <a:p>
            <a:pPr defTabSz="457200">
              <a:buNone/>
            </a:pPr>
            <a:r>
              <a:rPr lang="pt-BR" sz="1200" smtClean="0"/>
              <a:t>    Ext wage labour/ commodity prodn</a:t>
            </a:r>
          </a:p>
          <a:p>
            <a:pPr defTabSz="457200">
              <a:buNone/>
            </a:pPr>
            <a:r>
              <a:rPr lang="pt-BR" sz="1200" smtClean="0"/>
              <a:t>    High growth rates / urbanization</a:t>
            </a:r>
            <a:endParaRPr lang="pt-BR" sz="1800" smtClean="0"/>
          </a:p>
          <a:p>
            <a:pPr defTabSz="457200">
              <a:buNone/>
            </a:pPr>
            <a:r>
              <a:rPr lang="pt-BR" sz="1600" smtClean="0"/>
              <a:t>Intensive stage			</a:t>
            </a:r>
            <a:r>
              <a:rPr lang="pt-BR" sz="1600" smtClean="0">
                <a:solidFill>
                  <a:srgbClr val="003A03"/>
                </a:solidFill>
              </a:rPr>
              <a:t>social democracy</a:t>
            </a:r>
          </a:p>
          <a:p>
            <a:pPr defTabSz="457200">
              <a:buNone/>
            </a:pPr>
            <a:r>
              <a:rPr lang="pt-BR" sz="1200" smtClean="0"/>
              <a:t>    Lower growth rate /</a:t>
            </a:r>
            <a:r>
              <a:rPr lang="pt-BR" sz="1000" smtClean="0"/>
              <a:t> </a:t>
            </a:r>
            <a:r>
              <a:rPr lang="pt-BR" sz="1200" smtClean="0"/>
              <a:t>Productivity of labour</a:t>
            </a:r>
          </a:p>
          <a:p>
            <a:pPr defTabSz="457200">
              <a:buNone/>
            </a:pPr>
            <a:r>
              <a:rPr lang="pt-BR" sz="1200" smtClean="0"/>
              <a:t>    Higher subsistence levels/ Welfare State</a:t>
            </a:r>
          </a:p>
          <a:p>
            <a:pPr defTabSz="457200">
              <a:buNone/>
            </a:pPr>
            <a:r>
              <a:rPr lang="pt-BR" sz="1200" smtClean="0"/>
              <a:t>    Increase State intervention</a:t>
            </a:r>
          </a:p>
          <a:p>
            <a:pPr defTabSz="457200">
              <a:buNone/>
            </a:pPr>
            <a:r>
              <a:rPr lang="pt-BR" sz="1600" smtClean="0"/>
              <a:t>Contemporary crisis		</a:t>
            </a:r>
            <a:r>
              <a:rPr lang="pt-BR" sz="1600" smtClean="0">
                <a:solidFill>
                  <a:srgbClr val="003A03"/>
                </a:solidFill>
              </a:rPr>
              <a:t>neoliberalism</a:t>
            </a:r>
          </a:p>
          <a:p>
            <a:pPr>
              <a:buNone/>
            </a:pPr>
            <a:r>
              <a:rPr lang="pt-BR" sz="1200" smtClean="0"/>
              <a:t>    Recommodification? (privatization–cum–subsidies etc.)</a:t>
            </a:r>
          </a:p>
          <a:p>
            <a:pPr>
              <a:buNone/>
            </a:pPr>
            <a:r>
              <a:rPr lang="pt-BR" sz="1200" smtClean="0"/>
              <a:t>    Privatization etc.:  &gt;&gt; income concentration Ball </a:t>
            </a:r>
            <a:r>
              <a:rPr lang="pt-BR" sz="1200" i="1" smtClean="0"/>
              <a:t>et alii </a:t>
            </a:r>
            <a:r>
              <a:rPr lang="pt-BR" sz="1200" smtClean="0"/>
              <a:t>1989</a:t>
            </a:r>
          </a:p>
          <a:p>
            <a:pPr>
              <a:buNone/>
            </a:pPr>
            <a:r>
              <a:rPr lang="pt-BR" sz="1200" smtClean="0"/>
              <a:t>    Desqualifying the State (and collective interest)</a:t>
            </a:r>
          </a:p>
          <a:p>
            <a:pPr>
              <a:buNone/>
            </a:pPr>
            <a:endParaRPr lang="pt-BR" sz="2000" smtClean="0"/>
          </a:p>
          <a:p>
            <a:pPr marL="457200" indent="0">
              <a:spcBef>
                <a:spcPts val="0"/>
              </a:spcBef>
              <a:buNone/>
            </a:pPr>
            <a:endParaRPr lang="pt-BR" sz="2000" smtClean="0"/>
          </a:p>
          <a:p>
            <a:pPr marL="457200" indent="0">
              <a:spcBef>
                <a:spcPts val="0"/>
              </a:spcBef>
              <a:buNone/>
            </a:pPr>
            <a:endParaRPr lang="pt-BR" sz="20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01369" y="4317559"/>
            <a:ext cx="3625795" cy="6924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1880-1985 Selected countries</a:t>
            </a:r>
          </a:p>
          <a:p>
            <a:r>
              <a:rPr lang="pt-BR" sz="1400" i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Share of the State in the GNP </a:t>
            </a:r>
          </a:p>
          <a:p>
            <a:r>
              <a:rPr lang="pt-BR" sz="11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World Bank </a:t>
            </a:r>
            <a:r>
              <a:rPr lang="en-US" sz="1100" i="1" smtClean="0"/>
              <a:t>World Development Report 1991</a:t>
            </a:r>
            <a:r>
              <a:rPr lang="en-US" sz="1100" smtClean="0"/>
              <a:t>, Washington </a:t>
            </a:r>
            <a:endParaRPr lang="en-US" sz="11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0451" y="2380144"/>
            <a:ext cx="424467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457200">
              <a:buNone/>
            </a:pPr>
            <a:r>
              <a:rPr lang="pt-BR" smtClean="0"/>
              <a:t>Stage				</a:t>
            </a:r>
            <a:r>
              <a:rPr lang="pt-BR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Ideology</a:t>
            </a:r>
          </a:p>
        </p:txBody>
      </p:sp>
      <p:pic>
        <p:nvPicPr>
          <p:cNvPr id="2050" name="Picture 2" descr="D:\ZW\P\12sp-symp\Sgov1880-19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8395" y="1582310"/>
            <a:ext cx="3642623" cy="2610034"/>
          </a:xfrm>
          <a:prstGeom prst="rect">
            <a:avLst/>
          </a:prstGeom>
          <a:noFill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930776" y="5222880"/>
          <a:ext cx="1314450" cy="638960"/>
        </p:xfrm>
        <a:graphic>
          <a:graphicData uri="http://schemas.openxmlformats.org/drawingml/2006/table">
            <a:tbl>
              <a:tblPr/>
              <a:tblGrid>
                <a:gridCol w="657225"/>
                <a:gridCol w="657225"/>
              </a:tblGrid>
              <a:tr h="319480"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1970</a:t>
                      </a:r>
                      <a:endParaRPr 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1998</a:t>
                      </a:r>
                      <a:endParaRPr 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19480"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19% </a:t>
                      </a:r>
                      <a:endParaRPr 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30%</a:t>
                      </a:r>
                      <a:endParaRPr lang="en-US" sz="1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349117" y="5214870"/>
            <a:ext cx="2337683" cy="5693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1970-1998 OECD countries</a:t>
            </a:r>
          </a:p>
          <a:p>
            <a:r>
              <a:rPr lang="pt-BR" sz="1200" i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Share of Gvt spending in the GNP </a:t>
            </a:r>
            <a:r>
              <a:rPr lang="pt-BR" sz="7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http://www.worldbank.org/data/wdi2000/pdfs/tab1_5.pdf</a:t>
            </a:r>
            <a:endParaRPr lang="pt-BR" sz="200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21298"/>
            <a:ext cx="8229600" cy="770391"/>
          </a:xfrm>
        </p:spPr>
        <p:txBody>
          <a:bodyPr>
            <a:noAutofit/>
          </a:bodyPr>
          <a:lstStyle/>
          <a:p>
            <a:r>
              <a:rPr lang="en-US" sz="2400" smtClean="0"/>
              <a:t>3</a:t>
            </a:r>
            <a:r>
              <a:rPr lang="en-US" sz="2800" smtClean="0"/>
              <a:t>     Limits of growth on planet Earth</a:t>
            </a:r>
            <a:endParaRPr lang="en-US" sz="28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14115"/>
            <a:ext cx="4249972" cy="4170142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pt-BR" sz="1600" smtClean="0"/>
              <a:t>-4000  Bible  </a:t>
            </a:r>
          </a:p>
          <a:p>
            <a:pPr>
              <a:buNone/>
            </a:pPr>
            <a:r>
              <a:rPr lang="pt-BR" sz="1600" i="1" smtClean="0"/>
              <a:t>	Grow and multiply, and populate the Earth</a:t>
            </a:r>
          </a:p>
          <a:p>
            <a:pPr>
              <a:buNone/>
            </a:pPr>
            <a:r>
              <a:rPr lang="pt-BR" sz="1600" smtClean="0"/>
              <a:t>	Expanded reproduction</a:t>
            </a:r>
          </a:p>
          <a:p>
            <a:pPr>
              <a:buNone/>
            </a:pPr>
            <a:r>
              <a:rPr lang="pt-BR" sz="1600" smtClean="0"/>
              <a:t>1798 Thomas Malthus</a:t>
            </a:r>
          </a:p>
          <a:p>
            <a:pPr>
              <a:buNone/>
            </a:pPr>
            <a:r>
              <a:rPr lang="pt-BR" sz="1600" smtClean="0"/>
              <a:t>	Geometric </a:t>
            </a:r>
            <a:r>
              <a:rPr lang="pt-BR" sz="1600" i="1" smtClean="0"/>
              <a:t>vs</a:t>
            </a:r>
            <a:r>
              <a:rPr lang="pt-BR" sz="1600" smtClean="0"/>
              <a:t> arithmetic growth</a:t>
            </a:r>
          </a:p>
          <a:p>
            <a:pPr>
              <a:buNone/>
            </a:pPr>
            <a:r>
              <a:rPr lang="pt-BR" sz="1600" smtClean="0"/>
              <a:t>1972 The Rome club</a:t>
            </a:r>
          </a:p>
          <a:p>
            <a:pPr>
              <a:buNone/>
            </a:pPr>
            <a:r>
              <a:rPr lang="pt-BR" sz="1600" smtClean="0"/>
              <a:t>	Finite support capacity: limits of Growth</a:t>
            </a:r>
          </a:p>
          <a:p>
            <a:pPr>
              <a:buNone/>
            </a:pPr>
            <a:r>
              <a:rPr lang="pt-BR" sz="1600" smtClean="0"/>
              <a:t>1992 Rio</a:t>
            </a:r>
          </a:p>
          <a:p>
            <a:pPr>
              <a:buNone/>
            </a:pPr>
            <a:r>
              <a:rPr lang="pt-BR" sz="1600" smtClean="0"/>
              <a:t>	Sustainable development?</a:t>
            </a:r>
          </a:p>
          <a:p>
            <a:pPr>
              <a:buNone/>
            </a:pPr>
            <a:r>
              <a:rPr lang="pt-BR" sz="1600" smtClean="0"/>
              <a:t>	Stiglitz says possible  </a:t>
            </a:r>
            <a:r>
              <a:rPr lang="pt-BR" sz="1600" baseline="-5000" smtClean="0">
                <a:solidFill>
                  <a:srgbClr val="972709"/>
                </a:solidFill>
                <a:latin typeface="Wingdings" pitchFamily="2" charset="2"/>
              </a:rPr>
              <a:t>è</a:t>
            </a:r>
            <a:r>
              <a:rPr lang="pt-BR" sz="1600" smtClean="0"/>
              <a:t> Nobel </a:t>
            </a:r>
            <a:r>
              <a:rPr lang="pt-BR" sz="1600" smtClean="0"/>
              <a:t>prize</a:t>
            </a:r>
            <a:endParaRPr lang="pt-BR" sz="1600" smtClean="0"/>
          </a:p>
          <a:p>
            <a:pPr>
              <a:buNone/>
            </a:pPr>
            <a:r>
              <a:rPr lang="pt-BR" sz="1600" smtClean="0"/>
              <a:t>Tokyo protocol</a:t>
            </a:r>
          </a:p>
          <a:p>
            <a:pPr>
              <a:buNone/>
            </a:pPr>
            <a:r>
              <a:rPr lang="pt-BR" sz="1600" smtClean="0"/>
              <a:t>	US  never signs</a:t>
            </a:r>
          </a:p>
          <a:p>
            <a:pPr>
              <a:buNone/>
            </a:pPr>
            <a:r>
              <a:rPr lang="pt-BR" sz="1600" smtClean="0"/>
              <a:t>2012 Rio +20</a:t>
            </a:r>
          </a:p>
          <a:p>
            <a:pPr>
              <a:buNone/>
            </a:pPr>
            <a:r>
              <a:rPr lang="pt-BR" sz="1600" smtClean="0"/>
              <a:t>	(now on)</a:t>
            </a:r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 marL="457200" indent="0">
              <a:spcBef>
                <a:spcPts val="0"/>
              </a:spcBef>
              <a:buNone/>
            </a:pPr>
            <a:endParaRPr lang="pt-BR" sz="2000" smtClean="0"/>
          </a:p>
          <a:p>
            <a:pPr marL="457200" indent="0">
              <a:spcBef>
                <a:spcPts val="0"/>
              </a:spcBef>
              <a:buNone/>
            </a:pPr>
            <a:endParaRPr lang="pt-BR" sz="2000" smtClean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6E8974A-06DA-4D23-839B-536726D95BC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01369" y="4317559"/>
            <a:ext cx="3625795" cy="7540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1972 Meadows, Meadows, Randers</a:t>
            </a:r>
          </a:p>
          <a:p>
            <a:r>
              <a:rPr lang="pt-BR" sz="1600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Population vs carrying capcity</a:t>
            </a:r>
            <a:endParaRPr lang="pt-BR" i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sz="11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Report to the Club of Rome</a:t>
            </a:r>
            <a:endParaRPr lang="en-US" sz="11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9938" name="Picture 2" descr="D:\ZW\P\12sp-symp\limits-2-growth-19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9989" y="1477949"/>
            <a:ext cx="3443694" cy="2744194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5001657" y="5233012"/>
            <a:ext cx="36520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mtClean="0"/>
              <a:t>The only computer scenarios which indicated human welfare could be sustained were ones in which growth was reduced.  -- pop reduced!</a:t>
            </a:r>
          </a:p>
          <a:p>
            <a:pPr algn="r"/>
            <a:r>
              <a:rPr lang="pt-BR" sz="1400" i="1" smtClean="0"/>
              <a:t>The sustainable scale project</a:t>
            </a:r>
            <a:endParaRPr lang="en-US" sz="14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68906" y="4546941"/>
            <a:ext cx="4311153" cy="27699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67581" y="2510736"/>
            <a:ext cx="4311153" cy="27699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29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smtClean="0"/>
              <a:t>4</a:t>
            </a:r>
            <a:r>
              <a:rPr lang="en-US" sz="2800" smtClean="0"/>
              <a:t>   Thus t</a:t>
            </a:r>
            <a:r>
              <a:rPr lang="pt-BR" sz="2800" smtClean="0"/>
              <a:t>o the crisis of capitalism a new crisis is added: of expanded reproduction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490134"/>
            <a:ext cx="4309533" cy="4351866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sz="2000" smtClean="0"/>
              <a:t>Sustainable growth: squaring the circle</a:t>
            </a:r>
            <a:r>
              <a:rPr lang="pt-BR" sz="1100" smtClean="0"/>
              <a:t> </a:t>
            </a:r>
            <a:endParaRPr lang="pt-BR" sz="1100" dirty="0" smtClean="0"/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capitalism:    </a:t>
            </a:r>
            <a:r>
              <a:rPr lang="el-G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π</a:t>
            </a: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 = 0   </a:t>
            </a:r>
            <a:r>
              <a:rPr lang="pt-BR" sz="17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(and falling)</a:t>
            </a:r>
            <a:endParaRPr lang="pt-BR" sz="2000" smtClean="0">
              <a:solidFill>
                <a:schemeClr val="accent1">
                  <a:lumMod val="7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planet Earth:  finite &amp; crowded</a:t>
            </a:r>
          </a:p>
          <a:p>
            <a:pPr>
              <a:buNone/>
            </a:pPr>
            <a:r>
              <a:rPr lang="pt-BR" sz="2000" smtClean="0">
                <a:solidFill>
                  <a:srgbClr val="972709"/>
                </a:solidFill>
                <a:sym typeface="Symbol"/>
              </a:rPr>
              <a:t>Neoliberal answers:</a:t>
            </a: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/>
            </a:r>
            <a:b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</a:br>
            <a:r>
              <a:rPr lang="pt-BR" sz="20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sustainable growth	</a:t>
            </a:r>
            <a:r>
              <a:rPr lang="pt-BR" sz="15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square circle</a:t>
            </a:r>
            <a:endParaRPr lang="pt-BR" sz="2000" smtClean="0">
              <a:solidFill>
                <a:schemeClr val="tx1">
                  <a:lumMod val="95000"/>
                  <a:lumOff val="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   new techs to prevent Amb decay</a:t>
            </a:r>
            <a:b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</a:br>
            <a:r>
              <a:rPr lang="pt-BR" sz="20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green economy	</a:t>
            </a:r>
            <a:r>
              <a:rPr lang="pt-BR" sz="15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ecoprotectionism</a:t>
            </a:r>
            <a:endParaRPr lang="pt-BR" sz="2000" smtClean="0">
              <a:solidFill>
                <a:schemeClr val="tx1">
                  <a:lumMod val="95000"/>
                  <a:lumOff val="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   ‘responsible’ use of resources</a:t>
            </a:r>
            <a:b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</a:br>
            <a:r>
              <a:rPr lang="pt-BR" sz="20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steady state		</a:t>
            </a:r>
            <a:r>
              <a:rPr lang="pt-BR" sz="15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‘catch up’ growth</a:t>
            </a:r>
            <a:endParaRPr lang="pt-BR" sz="2000" smtClean="0">
              <a:solidFill>
                <a:schemeClr val="tx1">
                  <a:lumMod val="95000"/>
                  <a:lumOff val="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   growth only for poorer</a:t>
            </a:r>
          </a:p>
          <a:p>
            <a:pPr>
              <a:buNone/>
            </a:pPr>
            <a:r>
              <a:rPr lang="pt-BR" sz="2000" smtClean="0">
                <a:solidFill>
                  <a:srgbClr val="972709"/>
                </a:solidFill>
                <a:sym typeface="Symbol"/>
              </a:rPr>
              <a:t>‘Radical’</a:t>
            </a:r>
            <a:r>
              <a:rPr lang="ru-RU" sz="2000" smtClean="0">
                <a:solidFill>
                  <a:srgbClr val="972709"/>
                </a:solidFill>
                <a:sym typeface="Symbol"/>
              </a:rPr>
              <a:t>			</a:t>
            </a: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/>
            </a:r>
            <a:b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</a:br>
            <a:r>
              <a:rPr lang="pt-BR" sz="20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de-growth</a:t>
            </a:r>
            <a:r>
              <a:rPr lang="ru-RU" sz="20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	</a:t>
            </a:r>
            <a:r>
              <a:rPr lang="pt-BR" sz="20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	</a:t>
            </a:r>
            <a:r>
              <a:rPr lang="en-US" sz="1800" i="1" smtClean="0"/>
              <a:t>décroissance</a:t>
            </a:r>
          </a:p>
          <a:p>
            <a:pPr>
              <a:buNone/>
            </a:pPr>
            <a:r>
              <a:rPr lang="en-US" sz="18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			</a:t>
            </a:r>
            <a:r>
              <a:rPr lang="pt-BR" sz="17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Roegen, Serge Latouche</a:t>
            </a:r>
            <a:endParaRPr lang="pt-BR" sz="2000" smtClean="0">
              <a:solidFill>
                <a:schemeClr val="tx1">
                  <a:lumMod val="95000"/>
                  <a:lumOff val="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   back to support capacity  </a:t>
            </a:r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08600" y="2997200"/>
            <a:ext cx="3462867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smtClean="0"/>
              <a:t>Direct </a:t>
            </a:r>
            <a:endParaRPr lang="en-US" sz="1600" dirty="0" smtClean="0"/>
          </a:p>
          <a:p>
            <a:pPr algn="r"/>
            <a:endParaRPr lang="en-US" sz="1200" dirty="0" smtClean="0"/>
          </a:p>
          <a:p>
            <a:pPr algn="r"/>
            <a:r>
              <a:rPr lang="en-US" sz="1200" dirty="0" smtClean="0"/>
              <a:t>Marshall (1890):360, my emphases.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0" y="1473200"/>
            <a:ext cx="3479800" cy="29238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Thermodynamics 2</a:t>
            </a:r>
            <a:r>
              <a:rPr lang="pt-BR" sz="1600" baseline="260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 nd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 law:</a:t>
            </a:r>
          </a:p>
          <a:p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Closed system  </a:t>
            </a:r>
            <a:r>
              <a:rPr lang="pt-BR" sz="2000" baseline="-2000" smtClean="0">
                <a:solidFill>
                  <a:srgbClr val="972709"/>
                </a:solidFill>
                <a:sym typeface="Wingdings"/>
              </a:rPr>
              <a:t></a:t>
            </a:r>
            <a:r>
              <a:rPr lang="pt-BR" sz="2000" baseline="-200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/>
              </a:rPr>
              <a:t> 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entropy (equilibrium) </a:t>
            </a:r>
            <a:endParaRPr lang="pt-BR" sz="1600" baseline="26000" smtClean="0">
              <a:solidFill>
                <a:schemeClr val="tx1">
                  <a:lumMod val="85000"/>
                  <a:lumOff val="15000"/>
                </a:schemeClr>
              </a:solidFill>
              <a:sym typeface="Symbol"/>
            </a:endParaRPr>
          </a:p>
          <a:p>
            <a:pPr algn="r"/>
            <a:endParaRPr lang="en-US" sz="1200" smtClean="0"/>
          </a:p>
          <a:p>
            <a:pPr algn="r"/>
            <a:r>
              <a:rPr lang="en-US" sz="1200" smtClean="0"/>
              <a:t> 	Georgescu-Roegen</a:t>
            </a:r>
          </a:p>
          <a:p>
            <a:pPr algn="r"/>
            <a:endParaRPr lang="en-US" sz="1600" smtClean="0"/>
          </a:p>
          <a:p>
            <a:r>
              <a:rPr lang="pt-BR" sz="1600" smtClean="0"/>
              <a:t>Earth is not closed:  energy from Sun</a:t>
            </a:r>
          </a:p>
          <a:p>
            <a:pPr defTabSz="457200"/>
            <a:r>
              <a:rPr lang="pt-BR" sz="1600" smtClean="0"/>
              <a:t> 	energy intake (‘renewable’):</a:t>
            </a:r>
          </a:p>
          <a:p>
            <a:pPr defTabSz="457200"/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	    hydroelectric</a:t>
            </a:r>
          </a:p>
          <a:p>
            <a:pPr defTabSz="457200"/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	    wind – eolic</a:t>
            </a:r>
          </a:p>
          <a:p>
            <a:pPr defTabSz="457200"/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	    solar</a:t>
            </a:r>
          </a:p>
          <a:p>
            <a:pPr defTabSz="457200"/>
            <a:r>
              <a:rPr lang="pt-BR" sz="1600" smtClean="0"/>
              <a:t>	</a:t>
            </a:r>
          </a:p>
          <a:p>
            <a:r>
              <a:rPr lang="pt-BR" sz="1600" smtClean="0"/>
              <a:t>	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36342" y="3947531"/>
            <a:ext cx="3144644" cy="1360449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0057" y="5066371"/>
            <a:ext cx="3122341" cy="2676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3776" y="4479074"/>
            <a:ext cx="3122341" cy="2676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7493" y="3891776"/>
            <a:ext cx="3122341" cy="2676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lstStyle/>
          <a:p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1" y="149290"/>
            <a:ext cx="8229600" cy="727226"/>
          </a:xfrm>
        </p:spPr>
        <p:txBody>
          <a:bodyPr>
            <a:noAutofit/>
          </a:bodyPr>
          <a:lstStyle/>
          <a:p>
            <a:r>
              <a:rPr lang="en-US" sz="2400" smtClean="0"/>
              <a:t>5</a:t>
            </a:r>
            <a:r>
              <a:rPr lang="en-US" sz="2800" smtClean="0"/>
              <a:t>  The last twenty years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330" y="1116420"/>
            <a:ext cx="4400531" cy="4492641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sz="2000" smtClean="0"/>
              <a:t>Growth of consumption</a:t>
            </a:r>
            <a:endParaRPr lang="pt-BR" sz="2000" smtClean="0">
              <a:solidFill>
                <a:schemeClr val="accent1">
                  <a:lumMod val="7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		</a:t>
            </a:r>
            <a:r>
              <a:rPr lang="pt-BR" sz="200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1992		2010 </a:t>
            </a: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Population	  5.5	27%	 7.0</a:t>
            </a:r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Raw mats		40%</a:t>
            </a:r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CO</a:t>
            </a:r>
            <a:r>
              <a:rPr lang="pt-BR" sz="2000" b="1" baseline="-25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2</a:t>
            </a: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		36%	</a:t>
            </a:r>
          </a:p>
          <a:p>
            <a:pPr>
              <a:buNone/>
            </a:pPr>
            <a:r>
              <a:rPr lang="pt-BR" sz="1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 </a:t>
            </a:r>
            <a:endParaRPr lang="pt-BR" sz="2000" smtClean="0">
              <a:solidFill>
                <a:schemeClr val="accent1">
                  <a:lumMod val="7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15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		</a:t>
            </a:r>
            <a:r>
              <a:rPr lang="pt-BR" sz="15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world	poor	rich</a:t>
            </a:r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Inc/capita	0%	40%	-7%	 			</a:t>
            </a:r>
          </a:p>
          <a:p>
            <a:pPr>
              <a:buNone/>
            </a:pPr>
            <a:r>
              <a:rPr lang="pt-BR" sz="2000" smtClean="0"/>
              <a:t>The state of the world 2010</a:t>
            </a:r>
          </a:p>
          <a:p>
            <a:pPr>
              <a:buNone/>
            </a:pPr>
            <a:r>
              <a:rPr lang="pt-BR" sz="2600" smtClean="0"/>
              <a:t>		 	</a:t>
            </a:r>
            <a:r>
              <a:rPr lang="pt-BR" sz="1900" smtClean="0"/>
              <a:t>In/cap	ftprint</a:t>
            </a:r>
            <a:endParaRPr lang="pt-BR" sz="2000" smtClean="0"/>
          </a:p>
          <a:p>
            <a:pPr>
              <a:buNone/>
            </a:pPr>
            <a:r>
              <a:rPr lang="pt-BR" sz="2000" smtClean="0"/>
              <a:t>	G Britain	36	5.5</a:t>
            </a:r>
          </a:p>
          <a:p>
            <a:pPr>
              <a:buNone/>
            </a:pPr>
            <a:r>
              <a:rPr lang="pt-BR" sz="2000" smtClean="0"/>
              <a:t>	China		  8	2.4</a:t>
            </a:r>
          </a:p>
          <a:p>
            <a:pPr>
              <a:buNone/>
            </a:pPr>
            <a:r>
              <a:rPr lang="pt-BR" sz="2000" smtClean="0"/>
              <a:t>	Brazil		12	3.1</a:t>
            </a:r>
          </a:p>
          <a:p>
            <a:pPr>
              <a:buNone/>
            </a:pPr>
            <a:r>
              <a:rPr lang="pt-BR" sz="2000" smtClean="0"/>
              <a:t>	US		48	9.6</a:t>
            </a:r>
          </a:p>
          <a:p>
            <a:pPr>
              <a:buNone/>
            </a:pPr>
            <a:r>
              <a:rPr lang="pt-BR" sz="2000" smtClean="0"/>
              <a:t>	World	12	2.7</a:t>
            </a:r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77069" y="4250837"/>
            <a:ext cx="2379307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200" smtClean="0"/>
              <a:t>A comparison of  the </a:t>
            </a:r>
            <a:r>
              <a:rPr lang="en-US" sz="1200" i="1" smtClean="0"/>
              <a:t>Limits to growth </a:t>
            </a:r>
            <a:r>
              <a:rPr lang="en-US" sz="1200" smtClean="0"/>
              <a:t>with thirty years of reality </a:t>
            </a:r>
          </a:p>
          <a:p>
            <a:endParaRPr lang="en-US" sz="300" dirty="0" smtClean="0"/>
          </a:p>
          <a:p>
            <a:pPr algn="r"/>
            <a:r>
              <a:rPr lang="en-US" sz="900" smtClean="0"/>
              <a:t>Graham Turner</a:t>
            </a:r>
            <a:endParaRPr lang="en-US" sz="1100" dirty="0"/>
          </a:p>
        </p:txBody>
      </p:sp>
      <p:pic>
        <p:nvPicPr>
          <p:cNvPr id="9" name="Picture 2" descr="D:\ZW\P\12sp-symp\LtG70-f2P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8835" y="1272209"/>
            <a:ext cx="3321546" cy="2883657"/>
          </a:xfrm>
          <a:prstGeom prst="rect">
            <a:avLst/>
          </a:prstGeom>
          <a:noFill/>
        </p:spPr>
      </p:pic>
      <p:pic>
        <p:nvPicPr>
          <p:cNvPr id="44035" name="Picture 3" descr="https://encrypted-tbn3.google.com/images?q=tbn:ANd9GcQX24mgEhkiaG_U5vwu5jd4v2yl9URoVuzN8T2Q5wY-astMuAk79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 bwMode="auto">
          <a:xfrm>
            <a:off x="3980986" y="4479074"/>
            <a:ext cx="848035" cy="715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4061" y="5006956"/>
            <a:ext cx="365690" cy="65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2164815" y="562082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smtClean="0"/>
              <a:t>New scientific evidence points to the gravity of the threats we face. New and emerging challenges include the further intensification of earlier problems calling for more urgent responses. </a:t>
            </a:r>
            <a:r>
              <a:rPr lang="ru-RU" sz="1400" smtClean="0"/>
              <a:t>			</a:t>
            </a:r>
            <a:r>
              <a:rPr lang="pt-BR" sz="1400" smtClean="0"/>
              <a:t>Rio+20 </a:t>
            </a:r>
            <a:r>
              <a:rPr lang="pt-BR" sz="1400" i="1" smtClean="0"/>
              <a:t>Zero draft</a:t>
            </a:r>
            <a:r>
              <a:rPr lang="pt-BR" sz="1400" smtClean="0"/>
              <a:t>:11</a:t>
            </a: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667" y="95973"/>
            <a:ext cx="8229600" cy="727226"/>
          </a:xfrm>
        </p:spPr>
        <p:txBody>
          <a:bodyPr>
            <a:noAutofit/>
          </a:bodyPr>
          <a:lstStyle/>
          <a:p>
            <a:r>
              <a:rPr lang="en-US" sz="2400" smtClean="0"/>
              <a:t>6</a:t>
            </a:r>
            <a:r>
              <a:rPr lang="en-US" sz="2800" smtClean="0"/>
              <a:t>   Parameters of  Earth’s capacity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823199"/>
            <a:ext cx="4400531" cy="4226759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pt-BR" sz="1800" smtClean="0"/>
              <a:t>Level of consumption	Supported</a:t>
            </a:r>
          </a:p>
          <a:p>
            <a:pPr>
              <a:buNone/>
            </a:pPr>
            <a:r>
              <a:rPr lang="pt-BR" sz="1800" smtClean="0"/>
              <a:t>	</a:t>
            </a:r>
            <a:r>
              <a:rPr lang="pt-BR" sz="1600" smtClean="0"/>
              <a:t>(as)			    (bn)</a:t>
            </a:r>
            <a:endParaRPr lang="pt-BR" sz="1600" smtClean="0">
              <a:solidFill>
                <a:schemeClr val="accent1">
                  <a:lumMod val="75000"/>
                </a:schemeClr>
              </a:solidFill>
              <a:sym typeface="Symbol"/>
            </a:endParaRPr>
          </a:p>
          <a:p>
            <a:pPr>
              <a:spcBef>
                <a:spcPts val="0"/>
              </a:spcBef>
              <a:buNone/>
            </a:pPr>
            <a:r>
              <a:rPr lang="pt-BR" sz="16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Africa			    9.5</a:t>
            </a:r>
          </a:p>
          <a:p>
            <a:pPr>
              <a:spcBef>
                <a:spcPts val="0"/>
              </a:spcBef>
              <a:buNone/>
            </a:pPr>
            <a:r>
              <a:rPr lang="pt-BR" sz="16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Europe		    3.0</a:t>
            </a:r>
          </a:p>
          <a:p>
            <a:pPr>
              <a:spcBef>
                <a:spcPts val="0"/>
              </a:spcBef>
              <a:buNone/>
            </a:pPr>
            <a:r>
              <a:rPr lang="pt-BR" sz="16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US			    2.7</a:t>
            </a:r>
          </a:p>
          <a:p>
            <a:pPr>
              <a:spcBef>
                <a:spcPts val="0"/>
              </a:spcBef>
              <a:buNone/>
            </a:pPr>
            <a:r>
              <a:rPr lang="pt-BR" sz="16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China, Brazil	  	    5.5</a:t>
            </a:r>
          </a:p>
          <a:p>
            <a:pPr>
              <a:spcBef>
                <a:spcPts val="0"/>
              </a:spcBef>
              <a:buNone/>
            </a:pPr>
            <a:r>
              <a:rPr lang="pt-BR" sz="16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World			    4.5</a:t>
            </a:r>
            <a:endParaRPr lang="pt-BR" sz="1800" smtClean="0">
              <a:solidFill>
                <a:schemeClr val="accent1">
                  <a:lumMod val="7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1800" smtClean="0"/>
              <a:t>Alternative futures in Limits, 30 years update</a:t>
            </a:r>
          </a:p>
          <a:p>
            <a:pPr>
              <a:buNone/>
            </a:pPr>
            <a:r>
              <a:rPr lang="pt-BR" sz="180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/>
              </a:rPr>
              <a:t>	Stabilized world’ </a:t>
            </a:r>
            <a:r>
              <a:rPr lang="pt-BR" sz="180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(blue)</a:t>
            </a:r>
          </a:p>
          <a:p>
            <a:pPr>
              <a:buNone/>
            </a:pPr>
            <a:r>
              <a:rPr lang="pt-BR" sz="18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	‘Standard run’	</a:t>
            </a:r>
            <a:r>
              <a:rPr lang="pt-BR" sz="160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overshoot and depletion</a:t>
            </a:r>
          </a:p>
          <a:p>
            <a:pPr>
              <a:buNone/>
            </a:pP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	 (</a:t>
            </a:r>
            <a:r>
              <a:rPr lang="pt-BR" sz="1600" smtClean="0">
                <a:solidFill>
                  <a:srgbClr val="005004"/>
                </a:solidFill>
                <a:sym typeface="Symbol"/>
              </a:rPr>
              <a:t>green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pt-BR" sz="18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	Comprehensive	   </a:t>
            </a:r>
            <a:r>
              <a:rPr lang="pt-BR" sz="160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severe overshoot and </a:t>
            </a:r>
            <a:endParaRPr lang="pt-BR" sz="1600" smtClean="0">
              <a:solidFill>
                <a:schemeClr val="tx1">
                  <a:lumMod val="85000"/>
                  <a:lumOff val="15000"/>
                </a:schemeClr>
              </a:solidFill>
              <a:sym typeface="Symbol"/>
            </a:endParaRPr>
          </a:p>
          <a:p>
            <a:pPr>
              <a:spcBef>
                <a:spcPts val="0"/>
              </a:spcBef>
              <a:buNone/>
            </a:pPr>
            <a:r>
              <a:rPr lang="pt-BR" sz="18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	 techn 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(</a:t>
            </a:r>
            <a:r>
              <a:rPr lang="pt-BR" sz="1600" smtClean="0">
                <a:solidFill>
                  <a:srgbClr val="C00000"/>
                </a:solidFill>
                <a:sym typeface="Symbol"/>
              </a:rPr>
              <a:t>red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)</a:t>
            </a:r>
            <a:r>
              <a:rPr lang="pt-BR" sz="18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   </a:t>
            </a:r>
            <a:r>
              <a:rPr lang="pt-BR" sz="160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depletion</a:t>
            </a:r>
            <a:endParaRPr lang="pt-BR" sz="1800" smtClean="0">
              <a:solidFill>
                <a:schemeClr val="tx2">
                  <a:lumMod val="7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 			</a:t>
            </a:r>
          </a:p>
          <a:p>
            <a:pPr>
              <a:buNone/>
            </a:pPr>
            <a:r>
              <a:rPr lang="pt-BR" sz="20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pt-BR" sz="2000" smtClean="0"/>
              <a:t>	</a:t>
            </a:r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6082" name="Picture 2" descr="D:\ZW\P\12sp-symp\LtG70-f2P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9852" y="823199"/>
            <a:ext cx="3321546" cy="288365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25282" y="5206482"/>
            <a:ext cx="4111310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If a society is in fact successful in putting off limits through economic or technical adaptations, it runs the risk of later exceeding several limits at the same time. What such a society runs out of is the ability to cope.</a:t>
            </a:r>
          </a:p>
          <a:p>
            <a:pPr algn="r"/>
            <a:r>
              <a:rPr lang="pt-BR" sz="1200" smtClean="0"/>
              <a:t>MRM, 30 yr update</a:t>
            </a:r>
            <a:endParaRPr lang="en-US" sz="1200"/>
          </a:p>
        </p:txBody>
      </p:sp>
      <p:sp>
        <p:nvSpPr>
          <p:cNvPr id="11" name="Rectangle 10"/>
          <p:cNvSpPr/>
          <p:nvPr/>
        </p:nvSpPr>
        <p:spPr>
          <a:xfrm>
            <a:off x="4500550" y="3084163"/>
            <a:ext cx="348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aseline="-5000" smtClean="0">
                <a:solidFill>
                  <a:srgbClr val="972709"/>
                </a:solidFill>
                <a:latin typeface="Wingdings" pitchFamily="2" charset="2"/>
              </a:rPr>
              <a:t>è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46915" y="3820332"/>
            <a:ext cx="2789695" cy="122341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smtClean="0"/>
              <a:t>Comparison of observed data (solid circles ) for global population with the LtG model output for each scenario (“standard run” with open diamonds , “comprehensive technology” with open triangles , and “stabilized world” with open squares ). The calibrated model output over 1900–1970 is shown with open circles.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46915" y="5049958"/>
            <a:ext cx="2789695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200" smtClean="0"/>
              <a:t>A comparison of  the </a:t>
            </a:r>
            <a:r>
              <a:rPr lang="en-US" sz="1200" i="1" smtClean="0"/>
              <a:t>Limits to growth </a:t>
            </a:r>
            <a:r>
              <a:rPr lang="en-US" sz="1200" smtClean="0"/>
              <a:t>with thirty years of reality </a:t>
            </a:r>
          </a:p>
          <a:p>
            <a:endParaRPr lang="en-US" sz="300" dirty="0" smtClean="0"/>
          </a:p>
          <a:p>
            <a:pPr algn="r"/>
            <a:r>
              <a:rPr lang="en-US" sz="900" smtClean="0"/>
              <a:t>Graham Turner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165" y="95973"/>
            <a:ext cx="8229600" cy="727226"/>
          </a:xfrm>
        </p:spPr>
        <p:txBody>
          <a:bodyPr>
            <a:noAutofit/>
          </a:bodyPr>
          <a:lstStyle/>
          <a:p>
            <a:r>
              <a:rPr lang="en-US" sz="2400" smtClean="0"/>
              <a:t>6</a:t>
            </a:r>
            <a:r>
              <a:rPr lang="en-US" sz="2800" smtClean="0"/>
              <a:t>   Parameters of  Earth’s capacity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823199"/>
            <a:ext cx="4400531" cy="4226759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pt-BR" sz="1800" smtClean="0"/>
              <a:t>Level of consumption	Supported</a:t>
            </a:r>
          </a:p>
          <a:p>
            <a:pPr>
              <a:buNone/>
            </a:pPr>
            <a:r>
              <a:rPr lang="pt-BR" sz="1800" smtClean="0"/>
              <a:t>	</a:t>
            </a:r>
            <a:r>
              <a:rPr lang="pt-BR" sz="1600" smtClean="0"/>
              <a:t>(as)			    (bn)</a:t>
            </a:r>
            <a:endParaRPr lang="pt-BR" sz="1600" smtClean="0">
              <a:solidFill>
                <a:schemeClr val="accent1">
                  <a:lumMod val="75000"/>
                </a:schemeClr>
              </a:solidFill>
              <a:sym typeface="Symbol"/>
            </a:endParaRPr>
          </a:p>
          <a:p>
            <a:pPr>
              <a:spcBef>
                <a:spcPts val="0"/>
              </a:spcBef>
              <a:buNone/>
            </a:pPr>
            <a:r>
              <a:rPr lang="pt-BR" sz="16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Africa			    9.5</a:t>
            </a:r>
          </a:p>
          <a:p>
            <a:pPr>
              <a:spcBef>
                <a:spcPts val="0"/>
              </a:spcBef>
              <a:buNone/>
            </a:pPr>
            <a:r>
              <a:rPr lang="pt-BR" sz="16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Europe		    3.0</a:t>
            </a:r>
          </a:p>
          <a:p>
            <a:pPr>
              <a:spcBef>
                <a:spcPts val="0"/>
              </a:spcBef>
              <a:buNone/>
            </a:pPr>
            <a:r>
              <a:rPr lang="pt-BR" sz="16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US			    2.7</a:t>
            </a:r>
          </a:p>
          <a:p>
            <a:pPr>
              <a:spcBef>
                <a:spcPts val="0"/>
              </a:spcBef>
              <a:buNone/>
            </a:pPr>
            <a:r>
              <a:rPr lang="pt-BR" sz="16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China, Brazil	  	    5.5</a:t>
            </a:r>
          </a:p>
          <a:p>
            <a:pPr>
              <a:spcBef>
                <a:spcPts val="0"/>
              </a:spcBef>
              <a:buNone/>
            </a:pPr>
            <a:r>
              <a:rPr lang="pt-BR" sz="16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World			    4.5</a:t>
            </a:r>
            <a:endParaRPr lang="pt-BR" sz="1800" smtClean="0">
              <a:solidFill>
                <a:schemeClr val="accent1">
                  <a:lumMod val="7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1800" smtClean="0"/>
              <a:t>The main policies simulated </a:t>
            </a:r>
          </a:p>
          <a:p>
            <a:pPr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showing also level of resources</a:t>
            </a:r>
          </a:p>
          <a:p>
            <a:pPr>
              <a:buNone/>
            </a:pPr>
            <a:r>
              <a:rPr lang="pt-BR" sz="18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</a:t>
            </a:r>
            <a:r>
              <a:rPr lang="pt-BR" sz="18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De-growth	</a:t>
            </a:r>
            <a:r>
              <a:rPr lang="pt-BR" sz="160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immediate limitation and 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(</a:t>
            </a:r>
            <a:r>
              <a:rPr lang="pt-BR" sz="1600" smtClean="0">
                <a:solidFill>
                  <a:srgbClr val="005004"/>
                </a:solidFill>
                <a:sym typeface="Symbol"/>
              </a:rPr>
              <a:t>green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)	</a:t>
            </a:r>
            <a:r>
              <a:rPr lang="pt-BR" sz="160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then stoppage of growth </a:t>
            </a:r>
            <a:endParaRPr lang="pt-BR" sz="1800" smtClean="0">
              <a:solidFill>
                <a:schemeClr val="tx2">
                  <a:lumMod val="7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18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	‘Standard run’	</a:t>
            </a:r>
            <a:r>
              <a:rPr lang="pt-BR" sz="160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overshoot and depletion</a:t>
            </a:r>
          </a:p>
          <a:p>
            <a:pPr>
              <a:buNone/>
            </a:pP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	(</a:t>
            </a:r>
            <a:r>
              <a:rPr lang="pt-BR" sz="1600" smtClean="0">
                <a:solidFill>
                  <a:schemeClr val="accent6">
                    <a:lumMod val="50000"/>
                  </a:schemeClr>
                </a:solidFill>
                <a:sym typeface="Symbol"/>
              </a:rPr>
              <a:t>yellow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pt-BR" sz="18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	Comprehensive	   </a:t>
            </a:r>
            <a:r>
              <a:rPr lang="pt-BR" sz="160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severe overshoot and </a:t>
            </a:r>
            <a:endParaRPr lang="pt-BR" sz="1600" smtClean="0">
              <a:solidFill>
                <a:schemeClr val="tx1">
                  <a:lumMod val="85000"/>
                  <a:lumOff val="15000"/>
                </a:schemeClr>
              </a:solidFill>
              <a:sym typeface="Symbol"/>
            </a:endParaRPr>
          </a:p>
          <a:p>
            <a:pPr>
              <a:spcBef>
                <a:spcPts val="0"/>
              </a:spcBef>
              <a:buNone/>
            </a:pPr>
            <a:r>
              <a:rPr lang="pt-BR" sz="18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	 techn 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(</a:t>
            </a:r>
            <a:r>
              <a:rPr lang="pt-BR" sz="1600" smtClean="0">
                <a:solidFill>
                  <a:srgbClr val="C00000"/>
                </a:solidFill>
                <a:sym typeface="Symbol"/>
              </a:rPr>
              <a:t>red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  <a:sym typeface="Symbol"/>
              </a:rPr>
              <a:t>)</a:t>
            </a:r>
            <a:r>
              <a:rPr lang="pt-BR" sz="18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   </a:t>
            </a:r>
            <a:r>
              <a:rPr lang="pt-BR" sz="160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depletion</a:t>
            </a:r>
            <a:endParaRPr lang="pt-BR" sz="1800" smtClean="0">
              <a:solidFill>
                <a:schemeClr val="tx2">
                  <a:lumMod val="75000"/>
                </a:schemeClr>
              </a:solidFill>
              <a:sym typeface="Symbol"/>
            </a:endParaRPr>
          </a:p>
          <a:p>
            <a:pPr>
              <a:buNone/>
            </a:pPr>
            <a:r>
              <a:rPr lang="pt-BR" sz="200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	 			</a:t>
            </a:r>
          </a:p>
          <a:p>
            <a:pPr>
              <a:buNone/>
            </a:pPr>
            <a:r>
              <a:rPr lang="pt-BR" sz="20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pt-BR" sz="2000" smtClean="0"/>
              <a:t>	</a:t>
            </a:r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6082" name="Picture 2" descr="D:\ZW\P\12sp-symp\LtG70-f2P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9852" y="823199"/>
            <a:ext cx="3321546" cy="288365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25282" y="5187820"/>
            <a:ext cx="4111310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If a society is in fact successful in putting off limits through economic or technical adaptations, it runs the risk of later exceeding several limits at the same time. What such a society runs out of is the ability to cope.</a:t>
            </a:r>
          </a:p>
          <a:p>
            <a:pPr algn="r"/>
            <a:r>
              <a:rPr lang="pt-BR" sz="1200" smtClean="0"/>
              <a:t>MRM, 30 yr update</a:t>
            </a:r>
            <a:endParaRPr lang="en-US" sz="1200"/>
          </a:p>
        </p:txBody>
      </p:sp>
      <p:sp>
        <p:nvSpPr>
          <p:cNvPr id="11" name="Rectangle 10"/>
          <p:cNvSpPr/>
          <p:nvPr/>
        </p:nvSpPr>
        <p:spPr>
          <a:xfrm>
            <a:off x="4500550" y="3934800"/>
            <a:ext cx="348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aseline="-5000" smtClean="0">
                <a:solidFill>
                  <a:srgbClr val="972709"/>
                </a:solidFill>
                <a:latin typeface="Wingdings" pitchFamily="2" charset="2"/>
              </a:rPr>
              <a:t>è</a:t>
            </a:r>
            <a:endParaRPr lang="en-US"/>
          </a:p>
        </p:txBody>
      </p:sp>
      <p:pic>
        <p:nvPicPr>
          <p:cNvPr id="1026" name="Picture 2" descr="D:\ZW\P\12sp-symp\f6a-12alts-cd-0 tes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7733" y="3780325"/>
            <a:ext cx="3389067" cy="2941150"/>
          </a:xfrm>
          <a:prstGeom prst="rect">
            <a:avLst/>
          </a:prstGeom>
          <a:noFill/>
        </p:spPr>
      </p:pic>
      <p:pic>
        <p:nvPicPr>
          <p:cNvPr id="1027" name="Picture 3" descr="D:\ZW\P\12sp-symp\f6a-12alts-cd-1 test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7732" y="3780325"/>
            <a:ext cx="3391547" cy="2941150"/>
          </a:xfrm>
          <a:prstGeom prst="rect">
            <a:avLst/>
          </a:prstGeom>
          <a:noFill/>
        </p:spPr>
      </p:pic>
      <p:pic>
        <p:nvPicPr>
          <p:cNvPr id="1028" name="Picture 4" descr="D:\ZW\P\12sp-symp\f6a-12alts-cd-2 test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7733" y="3780324"/>
            <a:ext cx="3391546" cy="2942585"/>
          </a:xfrm>
          <a:prstGeom prst="rect">
            <a:avLst/>
          </a:prstGeom>
          <a:noFill/>
        </p:spPr>
      </p:pic>
      <p:pic>
        <p:nvPicPr>
          <p:cNvPr id="1029" name="Picture 5" descr="D:\ZW\P\12sp-symp\f6a-12alts-cd-3 test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00211" y="3768445"/>
            <a:ext cx="3389068" cy="2945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9851"/>
            <a:ext cx="8229600" cy="727226"/>
          </a:xfrm>
        </p:spPr>
        <p:txBody>
          <a:bodyPr>
            <a:noAutofit/>
          </a:bodyPr>
          <a:lstStyle/>
          <a:p>
            <a:r>
              <a:rPr lang="en-US" sz="2400" smtClean="0"/>
              <a:t>7</a:t>
            </a:r>
            <a:r>
              <a:rPr lang="en-US" sz="2800" smtClean="0"/>
              <a:t>  Where do we go from here: Utopia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330" y="877077"/>
            <a:ext cx="4400531" cy="5085183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2000" smtClean="0"/>
          </a:p>
          <a:p>
            <a:pPr>
              <a:buNone/>
            </a:pPr>
            <a:endParaRPr lang="pt-BR" sz="1600" smtClean="0"/>
          </a:p>
          <a:p>
            <a:pPr>
              <a:buNone/>
            </a:pPr>
            <a:r>
              <a:rPr lang="pt-BR" sz="1600" smtClean="0"/>
              <a:t>The whole versus the parts:</a:t>
            </a:r>
          </a:p>
          <a:p>
            <a:pPr>
              <a:buNone/>
            </a:pPr>
            <a:r>
              <a:rPr lang="pt-BR" sz="1600" smtClean="0"/>
              <a:t>long-term vs short term</a:t>
            </a:r>
          </a:p>
          <a:p>
            <a:pPr>
              <a:buNone/>
            </a:pPr>
            <a:endParaRPr lang="pt-BR" sz="400" smtClean="0"/>
          </a:p>
          <a:p>
            <a:pPr>
              <a:buNone/>
            </a:pPr>
            <a:r>
              <a:rPr lang="pt-BR" sz="1600" smtClean="0"/>
              <a:t>At local level, short term interests prevail</a:t>
            </a:r>
          </a:p>
          <a:p>
            <a:pPr>
              <a:buNone/>
            </a:pPr>
            <a:endParaRPr lang="pt-BR" sz="1600" smtClean="0"/>
          </a:p>
          <a:p>
            <a:pPr>
              <a:buNone/>
            </a:pPr>
            <a:r>
              <a:rPr lang="pt-BR" sz="1400" smtClean="0"/>
              <a:t>Conflicts  of local interests </a:t>
            </a:r>
            <a:r>
              <a:rPr lang="pt-BR" sz="1400" baseline="-5000" smtClean="0">
                <a:solidFill>
                  <a:srgbClr val="972709"/>
                </a:solidFill>
                <a:latin typeface="Wingdings" pitchFamily="2" charset="2"/>
              </a:rPr>
              <a:t>èèèèè</a:t>
            </a:r>
            <a:endParaRPr lang="pt-BR" sz="1400" smtClean="0"/>
          </a:p>
          <a:p>
            <a:pPr>
              <a:buNone/>
            </a:pPr>
            <a:endParaRPr lang="pt-BR" sz="1400" smtClean="0"/>
          </a:p>
          <a:p>
            <a:pPr>
              <a:buNone/>
            </a:pPr>
            <a:r>
              <a:rPr lang="pt-BR" sz="1600" i="1" smtClean="0"/>
              <a:t>(London, Beijing, São Paulo:)</a:t>
            </a:r>
          </a:p>
          <a:p>
            <a:pPr marL="0" indent="0" defTabSz="432000">
              <a:spcBef>
                <a:spcPts val="0"/>
              </a:spcBef>
              <a:buNone/>
            </a:pPr>
            <a:r>
              <a:rPr lang="pt-BR" sz="1600" smtClean="0"/>
              <a:t>Great Britain:	For the status quo</a:t>
            </a:r>
          </a:p>
          <a:p>
            <a:pPr marL="0" indent="0" defTabSz="432000">
              <a:spcBef>
                <a:spcPts val="0"/>
              </a:spcBef>
              <a:buNone/>
            </a:pPr>
            <a:r>
              <a:rPr lang="pt-BR" sz="1600" smtClean="0"/>
              <a:t>China:  		For catching up</a:t>
            </a:r>
          </a:p>
          <a:p>
            <a:pPr marL="0" indent="0" defTabSz="432000">
              <a:spcBef>
                <a:spcPts val="0"/>
              </a:spcBef>
              <a:buNone/>
            </a:pPr>
            <a:r>
              <a:rPr lang="pt-BR" sz="1600" smtClean="0"/>
              <a:t>Brazil:  		Idem, except...	Rio +20:</a:t>
            </a:r>
          </a:p>
          <a:p>
            <a:pPr marL="0" indent="0" defTabSz="432000">
              <a:spcBef>
                <a:spcPts val="0"/>
              </a:spcBef>
              <a:buNone/>
            </a:pPr>
            <a:r>
              <a:rPr lang="pt-BR" sz="1600" smtClean="0"/>
              <a:t>			    </a:t>
            </a:r>
            <a:r>
              <a:rPr lang="pt-BR" sz="1400" smtClean="0"/>
              <a:t>Undaunted colossus</a:t>
            </a:r>
            <a:r>
              <a:rPr lang="pt-BR" altLang="ja-JP" sz="1400" smtClean="0"/>
              <a:t> ...</a:t>
            </a:r>
            <a:endParaRPr lang="en-US" sz="1800" smtClean="0"/>
          </a:p>
          <a:p>
            <a:pPr marL="0" indent="0" defTabSz="432000">
              <a:spcBef>
                <a:spcPts val="0"/>
              </a:spcBef>
              <a:buNone/>
            </a:pPr>
            <a:r>
              <a:rPr lang="pt-BR" sz="1400" smtClean="0"/>
              <a:t>			</a:t>
            </a:r>
            <a:r>
              <a:rPr lang="pt-BR" sz="1400" i="1" smtClean="0"/>
              <a:t>... Laying forever in splendid cradle </a:t>
            </a:r>
            <a:r>
              <a:rPr lang="pt-BR" sz="1400" smtClean="0"/>
              <a:t>...</a:t>
            </a:r>
          </a:p>
          <a:p>
            <a:pPr marL="0" indent="0" defTabSz="432000">
              <a:spcBef>
                <a:spcPts val="0"/>
              </a:spcBef>
              <a:buNone/>
            </a:pPr>
            <a:r>
              <a:rPr lang="pt-BR" sz="1400" smtClean="0"/>
              <a:t>?	get rid of aversion of full developmt built in colony </a:t>
            </a:r>
            <a:r>
              <a:rPr lang="pt-BR" sz="1400" i="1" smtClean="0"/>
              <a:t>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6154" y="1899391"/>
            <a:ext cx="3462867" cy="172354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600" smtClean="0"/>
              <a:t>Sovereignty of the nations of the past can not solve the problems of the present any more... The Community [European, of Steel and coal] is but a stage towards a new world of the future</a:t>
            </a:r>
            <a:endParaRPr lang="en-US" sz="1200" dirty="0" smtClean="0"/>
          </a:p>
          <a:p>
            <a:pPr algn="r"/>
            <a:r>
              <a:rPr lang="en-US" sz="1000" smtClean="0"/>
              <a:t>Jean Monnet</a:t>
            </a:r>
            <a:endParaRPr lang="en-US" sz="1200" dirty="0"/>
          </a:p>
        </p:txBody>
      </p:sp>
      <p:pic>
        <p:nvPicPr>
          <p:cNvPr id="1026" name="Picture 2" descr="D:\WEB\tools\naveg\arw-c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6092" y="3407664"/>
            <a:ext cx="51816" cy="4267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326543" y="3195406"/>
            <a:ext cx="157581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wars</a:t>
            </a:r>
          </a:p>
          <a:p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or</a:t>
            </a:r>
          </a:p>
          <a:p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world regulation</a:t>
            </a:r>
            <a:endParaRPr lang="en-US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21808" y="1199865"/>
            <a:ext cx="3218688" cy="64633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Huxley  </a:t>
            </a:r>
            <a:r>
              <a:rPr lang="pt-BR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brave new world</a:t>
            </a:r>
          </a:p>
          <a:p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30368" y="3940387"/>
            <a:ext cx="3749040" cy="1600438"/>
          </a:xfrm>
          <a:prstGeom prst="rect">
            <a:avLst/>
          </a:prstGeom>
          <a:solidFill>
            <a:srgbClr val="E2E9F6"/>
          </a:solidFill>
        </p:spPr>
        <p:txBody>
          <a:bodyPr wrap="square">
            <a:spAutoFit/>
          </a:bodyPr>
          <a:lstStyle/>
          <a:p>
            <a:r>
              <a:rPr lang="en-US" sz="1400" smtClean="0"/>
              <a:t>9. We recognize the need to reinforce sustainable development globally through our collective and national efforts, in accordance with the principle of </a:t>
            </a:r>
            <a:r>
              <a:rPr lang="en-US" sz="1400" smtClean="0">
                <a:solidFill>
                  <a:srgbClr val="C00000"/>
                </a:solidFill>
              </a:rPr>
              <a:t>common</a:t>
            </a:r>
            <a:r>
              <a:rPr lang="en-US" sz="1400" smtClean="0"/>
              <a:t> </a:t>
            </a:r>
            <a:r>
              <a:rPr lang="en-US" sz="1400" b="1" smtClean="0"/>
              <a:t>but</a:t>
            </a:r>
            <a:r>
              <a:rPr lang="en-US" sz="1400" smtClean="0"/>
              <a:t> </a:t>
            </a:r>
            <a:r>
              <a:rPr lang="en-US" sz="1400" smtClean="0">
                <a:solidFill>
                  <a:srgbClr val="C00000"/>
                </a:solidFill>
              </a:rPr>
              <a:t>differentiated responsibilities</a:t>
            </a:r>
            <a:r>
              <a:rPr lang="en-US" sz="1400" smtClean="0"/>
              <a:t> and the principle of the sovereign right of states over their natural resources.</a:t>
            </a:r>
          </a:p>
          <a:p>
            <a:pPr algn="r"/>
            <a:r>
              <a:rPr lang="en-US" sz="1100" i="1" smtClean="0"/>
              <a:t>Rio + 20,  0 draft  </a:t>
            </a:r>
            <a:r>
              <a:rPr lang="en-US" sz="1100" smtClean="0"/>
              <a:t>“Renewing political commitment “</a:t>
            </a:r>
            <a:endParaRPr lang="en-US" sz="1100"/>
          </a:p>
        </p:txBody>
      </p:sp>
      <p:sp>
        <p:nvSpPr>
          <p:cNvPr id="15" name="Rectangle 14"/>
          <p:cNvSpPr/>
          <p:nvPr/>
        </p:nvSpPr>
        <p:spPr>
          <a:xfrm>
            <a:off x="694944" y="1001864"/>
            <a:ext cx="4261104" cy="115928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sz="1400" smtClean="0"/>
              <a:t>It is clear that the present path of world development is not sustainable in the longer term, even if we recognise the enormous potentials of the market and of technological innovation.</a:t>
            </a:r>
          </a:p>
          <a:p>
            <a:pPr algn="r"/>
            <a:r>
              <a:rPr lang="pt-BR" sz="1400" smtClean="0"/>
              <a:t>Lip service, but clear statement</a:t>
            </a:r>
          </a:p>
          <a:p>
            <a:pPr algn="r"/>
            <a:r>
              <a:rPr lang="pt-BR" sz="1200" smtClean="0"/>
              <a:t>Club of R, 2012</a:t>
            </a:r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8030"/>
            <a:ext cx="8229600" cy="727226"/>
          </a:xfrm>
        </p:spPr>
        <p:txBody>
          <a:bodyPr>
            <a:noAutofit/>
          </a:bodyPr>
          <a:lstStyle/>
          <a:p>
            <a:r>
              <a:rPr lang="ru-RU" sz="2400" smtClean="0"/>
              <a:t>8</a:t>
            </a:r>
            <a:r>
              <a:rPr lang="pt-BR" sz="2800" smtClean="0"/>
              <a:t>  Against ideology</a:t>
            </a:r>
            <a:r>
              <a:rPr lang="en-US" sz="2800" smtClean="0"/>
              <a:t> 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330" y="1116420"/>
            <a:ext cx="4400531" cy="4516283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pt-BR" sz="1600" smtClean="0"/>
              <a:t>The Rome Club itself: reservation but lip service towards </a:t>
            </a:r>
            <a:r>
              <a:rPr lang="pt-BR" sz="1600" i="1" smtClean="0"/>
              <a:t>market</a:t>
            </a:r>
            <a:r>
              <a:rPr lang="pt-BR" sz="1600" smtClean="0"/>
              <a:t> and </a:t>
            </a:r>
            <a:r>
              <a:rPr lang="pt-BR" sz="1600" i="1" smtClean="0"/>
              <a:t>progress</a:t>
            </a:r>
          </a:p>
          <a:p>
            <a:pPr>
              <a:buNone/>
            </a:pPr>
            <a:endParaRPr lang="pt-BR" sz="1600" smtClean="0"/>
          </a:p>
          <a:p>
            <a:pPr>
              <a:buNone/>
            </a:pPr>
            <a:r>
              <a:rPr lang="pt-BR" sz="1600" smtClean="0"/>
              <a:t>	</a:t>
            </a:r>
            <a:r>
              <a:rPr lang="en-US" sz="1600" smtClean="0"/>
              <a:t>It is clear that the present path of world development is not sustainable in the longer term, even if we recognise the enormous potentials of the market and of technological innovation.</a:t>
            </a:r>
          </a:p>
          <a:p>
            <a:pPr>
              <a:buNone/>
            </a:pPr>
            <a:r>
              <a:rPr lang="pt-BR" sz="2000" smtClean="0"/>
              <a:t>	</a:t>
            </a:r>
          </a:p>
          <a:p>
            <a:pPr>
              <a:buNone/>
            </a:pPr>
            <a:r>
              <a:rPr lang="pt-BR" sz="1600" smtClean="0"/>
              <a:t>Other example of weak talk (on de-growth:)</a:t>
            </a:r>
          </a:p>
          <a:p>
            <a:pPr>
              <a:buNone/>
            </a:pPr>
            <a:r>
              <a:rPr lang="pt-BR" sz="1600" smtClean="0"/>
              <a:t>	World population to the hectare already 50% above what a hectare can bear </a:t>
            </a:r>
            <a:r>
              <a:rPr lang="pt-BR" sz="1600" smtClean="0">
                <a:sym typeface="Wingdings" pitchFamily="2" charset="2"/>
              </a:rPr>
              <a:t> shows that population </a:t>
            </a:r>
            <a:r>
              <a:rPr lang="pt-BR" sz="1600" smtClean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can not grow </a:t>
            </a:r>
            <a:r>
              <a:rPr lang="pt-BR" sz="1600" smtClean="0">
                <a:solidFill>
                  <a:srgbClr val="C00000"/>
                </a:solidFill>
                <a:sym typeface="Wingdings" pitchFamily="2" charset="2"/>
              </a:rPr>
              <a:t>indefinitely</a:t>
            </a:r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6154" y="1899391"/>
            <a:ext cx="3462867" cy="27699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pic>
        <p:nvPicPr>
          <p:cNvPr id="1026" name="Picture 2" descr="D:\WEB\tools\naveg\arw-c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6092" y="3407664"/>
            <a:ext cx="51816" cy="4267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321808" y="905256"/>
            <a:ext cx="3218688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60610" y="4022683"/>
            <a:ext cx="3749040" cy="523220"/>
          </a:xfrm>
          <a:prstGeom prst="rect">
            <a:avLst/>
          </a:prstGeom>
          <a:solidFill>
            <a:srgbClr val="E2E9F6"/>
          </a:solidFill>
        </p:spPr>
        <p:txBody>
          <a:bodyPr wrap="square">
            <a:spAutoFit/>
          </a:bodyPr>
          <a:lstStyle/>
          <a:p>
            <a:r>
              <a:rPr lang="pt-BR" sz="1400" smtClean="0"/>
              <a:t>the obvious implication: ‘population must be </a:t>
            </a:r>
            <a:r>
              <a:rPr lang="pt-BR" sz="1400" i="1" smtClean="0">
                <a:solidFill>
                  <a:srgbClr val="C00000"/>
                </a:solidFill>
              </a:rPr>
              <a:t>reduced</a:t>
            </a:r>
            <a:r>
              <a:rPr lang="pt-BR" sz="1400" smtClean="0"/>
              <a:t>’ is weakened twice</a:t>
            </a:r>
            <a:endParaRPr lang="en-US" sz="1400" i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9629"/>
          </a:xfrm>
        </p:spPr>
        <p:txBody>
          <a:bodyPr>
            <a:normAutofit fontScale="90000"/>
          </a:bodyPr>
          <a:lstStyle/>
          <a:p>
            <a:r>
              <a:rPr lang="en-US" altLang="ja-JP" sz="2400" cap="all" smtClean="0"/>
              <a:t>9   </a:t>
            </a:r>
            <a:r>
              <a:rPr lang="en-US" altLang="ja-JP" sz="2700" cap="all" smtClean="0"/>
              <a:t>FOR LONG TERM PLANNING</a:t>
            </a:r>
            <a:endParaRPr lang="en-US" sz="2700" cap="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3601"/>
            <a:ext cx="4131733" cy="4241800"/>
          </a:xfr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  <a:prstDash val="solid"/>
          </a:ln>
        </p:spPr>
        <p:txBody>
          <a:bodyPr>
            <a:noAutofit/>
          </a:bodyPr>
          <a:lstStyle/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This is not to say that new more efficient techs are useless, it is just that</a:t>
            </a: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endParaRPr lang="pt-BR" sz="10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--are not enough to avoid collapse.</a:t>
            </a: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endParaRPr lang="pt-BR" sz="80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 the other hand, </a:t>
            </a: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endParaRPr lang="pt-BR" sz="60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 the face of a sustainable world order</a:t>
            </a: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local conflicts arise</a:t>
            </a: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which stem from short term interests.</a:t>
            </a: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endParaRPr lang="pt-BR" sz="120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Any conflict can only be solved at a higher level: </a:t>
            </a: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pt-BR" sz="1600" i="1" smtClean="0">
                <a:solidFill>
                  <a:schemeClr val="tx2">
                    <a:lumMod val="75000"/>
                  </a:schemeClr>
                </a:solidFill>
              </a:rPr>
              <a:t>local interests 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at supra-local or social level;</a:t>
            </a: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endParaRPr lang="pt-BR" sz="40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pt-BR" sz="1600" i="1" smtClean="0">
                <a:solidFill>
                  <a:schemeClr val="tx2">
                    <a:lumMod val="75000"/>
                  </a:schemeClr>
                </a:solidFill>
              </a:rPr>
              <a:t>short term interests</a:t>
            </a: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 the perspective</a:t>
            </a: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(context) of long-term interests –again, of </a:t>
            </a: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society as a whole which today by and large </a:t>
            </a:r>
          </a:p>
          <a:p>
            <a:pPr marL="0"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means –or should mean– world society.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3787"/>
            <a:ext cx="2895600" cy="365125"/>
          </a:xfrm>
        </p:spPr>
        <p:txBody>
          <a:bodyPr/>
          <a:lstStyle/>
          <a:p>
            <a:r>
              <a:rPr lang="pt-BR" sz="2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~~ *** ~~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11</a:t>
            </a:fld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359399" y="863601"/>
            <a:ext cx="2498242" cy="49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bg1">
                <a:lumMod val="85000"/>
              </a:schemeClr>
            </a:solidFill>
            <a:prstDash val="solid"/>
          </a:ln>
        </p:spPr>
        <p:txBody>
          <a:bodyPr vert="horz" wrap="square" lIns="91440" tIns="45720" rIns="91440" bIns="45720" rtlCol="0">
            <a:noAutofit/>
          </a:bodyPr>
          <a:lstStyle/>
          <a:p>
            <a:pPr indent="0" defTabSz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400" smtClean="0">
                <a:solidFill>
                  <a:schemeClr val="accent6">
                    <a:lumMod val="50000"/>
                  </a:schemeClr>
                </a:solidFill>
              </a:rPr>
              <a:t>In the long run, we are all dead.</a:t>
            </a:r>
            <a:endParaRPr lang="pt-BR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 defTabSz="457200">
              <a:lnSpc>
                <a:spcPct val="110000"/>
              </a:lnSpc>
            </a:pPr>
            <a:r>
              <a:rPr lang="pt-BR" sz="1400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 M Keynes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212813" y="2006082"/>
            <a:ext cx="3005668" cy="2884584"/>
          </a:xfrm>
          <a:prstGeom prst="rect">
            <a:avLst/>
          </a:prstGeom>
          <a:solidFill>
            <a:schemeClr val="accent1">
              <a:alpha val="15000"/>
            </a:schemeClr>
          </a:solidFill>
          <a:ln w="0">
            <a:solidFill>
              <a:schemeClr val="bg1">
                <a:lumMod val="85000"/>
              </a:schemeClr>
            </a:solidFill>
            <a:prstDash val="solid"/>
          </a:ln>
        </p:spPr>
        <p:txBody>
          <a:bodyPr vert="horz" wrap="square" lIns="91440" tIns="45720" rIns="91440" bIns="45720" rtlCol="0">
            <a:noAutofit/>
          </a:bodyPr>
          <a:lstStyle/>
          <a:p>
            <a:pPr defTabSz="457200">
              <a:lnSpc>
                <a:spcPct val="110000"/>
              </a:lnSpc>
            </a:pPr>
            <a:r>
              <a:rPr lang="pt-BR" sz="1400" smtClean="0"/>
              <a:t>Prof. Wu Liangyong, </a:t>
            </a:r>
            <a:r>
              <a:rPr lang="pt-BR" sz="1200" smtClean="0"/>
              <a:t>Tsinghua University</a:t>
            </a:r>
            <a:endParaRPr lang="pt-BR" sz="1400" smtClean="0"/>
          </a:p>
          <a:p>
            <a:pPr>
              <a:lnSpc>
                <a:spcPct val="110000"/>
              </a:lnSpc>
            </a:pPr>
            <a:r>
              <a:rPr lang="pt-BR" sz="900" smtClean="0"/>
              <a:t>2009 Symposium, Beijing:</a:t>
            </a:r>
          </a:p>
          <a:p>
            <a:pPr>
              <a:lnSpc>
                <a:spcPct val="110000"/>
              </a:lnSpc>
            </a:pPr>
            <a:endParaRPr lang="pt-BR" sz="700" smtClean="0"/>
          </a:p>
          <a:p>
            <a:pPr>
              <a:lnSpc>
                <a:spcPct val="110000"/>
              </a:lnSpc>
            </a:pP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(in China nowadays) there is Konfucius, but there are other thinkers equally worthy and in fact there are many lines of thought and all should be taken into account. </a:t>
            </a:r>
            <a:r>
              <a:rPr lang="pt-BR" sz="1400" smtClean="0">
                <a:solidFill>
                  <a:schemeClr val="tx2">
                    <a:lumMod val="50000"/>
                  </a:schemeClr>
                </a:solidFill>
              </a:rPr>
              <a:t>Provided –and this must be the overriding concern and ultimate guideline of planning: not to let short term individual interests prevail in face of  the long term interests of society as a whole.</a:t>
            </a:r>
            <a:endParaRPr lang="pt-BR" sz="14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01792" y="5176225"/>
            <a:ext cx="6048467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smtClean="0"/>
              <a:t>The best way to bring to a common denominator the three differing points of view of the three countries of ReVisions is to keep long term view always and firmly in focus.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467" y="731838"/>
            <a:ext cx="1955800" cy="419629"/>
          </a:xfrm>
        </p:spPr>
        <p:txBody>
          <a:bodyPr>
            <a:normAutofit fontScale="90000"/>
          </a:bodyPr>
          <a:lstStyle/>
          <a:p>
            <a:pPr algn="l"/>
            <a:r>
              <a:rPr lang="pt-BR" sz="2400" cap="all" dirty="0" smtClean="0"/>
              <a:t>R</a:t>
            </a:r>
            <a:r>
              <a:rPr lang="pt-BR" sz="2400" dirty="0" smtClean="0"/>
              <a:t>eferences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4534" y="1324947"/>
            <a:ext cx="3750733" cy="5964710"/>
          </a:xfrm>
          <a:ln w="0">
            <a:solidFill>
              <a:schemeClr val="bg1">
                <a:lumMod val="85000"/>
              </a:schemeClr>
            </a:solidFill>
            <a:prstDash val="solid"/>
          </a:ln>
        </p:spPr>
        <p:txBody>
          <a:bodyPr>
            <a:spAutoFit/>
          </a:bodyPr>
          <a:lstStyle/>
          <a:p>
            <a:pPr marL="108000" indent="-10800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smtClean="0"/>
              <a:t>BALL, Michael, </a:t>
            </a:r>
            <a:r>
              <a:rPr lang="en-US" sz="1400" cap="all" smtClean="0"/>
              <a:t>Gray</a:t>
            </a:r>
            <a:r>
              <a:rPr lang="en-US" sz="1400" smtClean="0"/>
              <a:t> F &amp; </a:t>
            </a:r>
            <a:r>
              <a:rPr lang="en-US" sz="1400" cap="all" smtClean="0"/>
              <a:t>McDowell</a:t>
            </a:r>
            <a:r>
              <a:rPr lang="en-US" sz="1400" smtClean="0"/>
              <a:t>, L (1989) </a:t>
            </a:r>
            <a:r>
              <a:rPr lang="en-US" sz="1400" i="1" smtClean="0"/>
              <a:t>The transformation of Britain. </a:t>
            </a:r>
            <a:r>
              <a:rPr lang="pt-BR" sz="1400" i="1" smtClean="0"/>
              <a:t>Contemporary economic and social change</a:t>
            </a:r>
            <a:r>
              <a:rPr lang="pt-BR" sz="1400" smtClean="0"/>
              <a:t> Fontana, London</a:t>
            </a:r>
            <a:endParaRPr lang="en-US" sz="1400" smtClean="0"/>
          </a:p>
          <a:p>
            <a:pPr marL="108000" indent="-10800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smtClean="0"/>
              <a:t>LATOUCHE, S. (2004), "Degrowth economics: why less should be much more", </a:t>
            </a:r>
            <a:r>
              <a:rPr lang="en-US" sz="1400" i="1" smtClean="0"/>
              <a:t>Le Monde Diplomatique</a:t>
            </a:r>
            <a:r>
              <a:rPr lang="en-US" sz="1400" smtClean="0"/>
              <a:t>, November</a:t>
            </a:r>
          </a:p>
          <a:p>
            <a:pPr marL="108000" indent="-10800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smtClean="0"/>
              <a:t>MEADOWS, Donella, J. Randers and D. Meadows (1972) </a:t>
            </a:r>
            <a:r>
              <a:rPr lang="en-US" sz="1400" i="1" smtClean="0"/>
              <a:t>Limits to Growth</a:t>
            </a:r>
            <a:r>
              <a:rPr lang="en-US" sz="1400" smtClean="0"/>
              <a:t> Universe Books, New York</a:t>
            </a:r>
          </a:p>
          <a:p>
            <a:pPr marL="108000" indent="-10800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400" smtClean="0"/>
              <a:t>––– (</a:t>
            </a:r>
            <a:r>
              <a:rPr lang="en-US" sz="1400" smtClean="0"/>
              <a:t>1992) </a:t>
            </a:r>
            <a:r>
              <a:rPr lang="en-US" sz="1400" i="1" smtClean="0"/>
              <a:t>Beyond the Limits</a:t>
            </a:r>
            <a:r>
              <a:rPr lang="en-US" sz="1400" smtClean="0"/>
              <a:t> Chelsea Green Publishing Co, White River Junction, VT</a:t>
            </a:r>
          </a:p>
          <a:p>
            <a:pPr marL="108000" indent="-10800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400" smtClean="0"/>
              <a:t>––– </a:t>
            </a:r>
            <a:r>
              <a:rPr lang="en-US" sz="1400" smtClean="0"/>
              <a:t>(2004) </a:t>
            </a:r>
            <a:r>
              <a:rPr lang="en-US" sz="1400" i="1" smtClean="0"/>
              <a:t>Limits to Growth: The Thirty Year Update</a:t>
            </a:r>
            <a:r>
              <a:rPr lang="en-US" sz="1400" smtClean="0"/>
              <a:t> Chelsea Green Publishing Co, White River Junction, VT</a:t>
            </a:r>
          </a:p>
          <a:p>
            <a:pPr marL="108000" indent="-10800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smtClean="0"/>
              <a:t>TURNER, Graham (2008) “A comparison of the Limits of growth with thirty years of reality” </a:t>
            </a:r>
            <a:r>
              <a:rPr lang="pt-BR" sz="1400" i="1" smtClean="0"/>
              <a:t>S</a:t>
            </a:r>
            <a:r>
              <a:rPr lang="en-US" sz="1400" i="1" smtClean="0"/>
              <a:t>ocio-Economics and the Environment in Discussion</a:t>
            </a:r>
            <a:r>
              <a:rPr lang="en-US" sz="1400" smtClean="0"/>
              <a:t> CSIRO Working Paper Series 2008-09</a:t>
            </a:r>
            <a:endParaRPr lang="pt-BR" sz="1400" smtClean="0"/>
          </a:p>
          <a:p>
            <a:pPr>
              <a:buNone/>
            </a:pPr>
            <a:endParaRPr lang="en-US" sz="1400" smtClean="0"/>
          </a:p>
          <a:p>
            <a:endParaRPr lang="en-US" sz="1400" smtClean="0"/>
          </a:p>
          <a:p>
            <a:pPr marL="108000" indent="-108000" defTabSz="457200">
              <a:spcBef>
                <a:spcPts val="0"/>
              </a:spcBef>
              <a:spcAft>
                <a:spcPts val="600"/>
              </a:spcAft>
              <a:buNone/>
            </a:pPr>
            <a:endParaRPr lang="pt-BR" sz="1400" smtClean="0"/>
          </a:p>
          <a:p>
            <a:pPr marL="108000" indent="-108000" defTabSz="45720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400" dirty="0" smtClean="0"/>
              <a:t>		</a:t>
            </a:r>
          </a:p>
          <a:p>
            <a:pPr marL="0" indent="-252000" defTabSz="45720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400" dirty="0" smtClean="0"/>
              <a:t>	</a:t>
            </a: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pt-BR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***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974A-06DA-4D23-839B-536726D95BCD}" type="slidenum">
              <a:rPr 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12</a:t>
            </a:fld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325533" y="748772"/>
            <a:ext cx="1955800" cy="419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</a:t>
            </a:r>
            <a:r>
              <a:rPr kumimoji="0" lang="pt-BR" sz="2400" b="0" i="0" u="none" strike="noStrike" kern="1200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bstract</a:t>
            </a:r>
            <a:endParaRPr kumimoji="0" lang="en-US" sz="2400" b="0" i="0" u="none" strike="noStrike" kern="1200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054600" y="1490133"/>
            <a:ext cx="3750733" cy="683264"/>
          </a:xfrm>
          <a:prstGeom prst="rect">
            <a:avLst/>
          </a:prstGeom>
          <a:solidFill>
            <a:srgbClr val="E8EEF8"/>
          </a:solidFill>
          <a:ln w="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252000" lvl="0"/>
            <a:endParaRPr lang="en-US" sz="1200" dirty="0" smtClean="0"/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solidFill>
            <a:schemeClr val="bg1">
              <a:lumMod val="85000"/>
            </a:schemeClr>
          </a:solidFill>
        </a:ln>
      </a:spPr>
      <a:bodyPr wrap="square" rtlCol="0">
        <a:spAutoFit/>
      </a:bodyPr>
      <a:lstStyle>
        <a:defPPr>
          <a:defRPr dirty="0" smtClean="0">
            <a:solidFill>
              <a:schemeClr val="tx1">
                <a:lumMod val="85000"/>
                <a:lumOff val="1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25050</TotalTime>
  <Words>1081</Words>
  <Application>Microsoft Office PowerPoint</Application>
  <PresentationFormat>On-screen Show (4:3)</PresentationFormat>
  <Paragraphs>267</Paragraphs>
  <Slides>12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Long-term views in  London, Beijing, sÃo paulo </vt:lpstr>
      <vt:lpstr>1     London, Beijing, São Paulo a comparison</vt:lpstr>
      <vt:lpstr>2     Long term prospects of capitalism</vt:lpstr>
      <vt:lpstr>3     Limits of growth on planet Earth</vt:lpstr>
      <vt:lpstr>4   Thus to the crisis of capitalism a new crisis is added: of expanded reproduction</vt:lpstr>
      <vt:lpstr>5  The last twenty years</vt:lpstr>
      <vt:lpstr>6   Parameters of  Earth’s capacity</vt:lpstr>
      <vt:lpstr>6   Parameters of  Earth’s capacity</vt:lpstr>
      <vt:lpstr>7  Where do we go from here: Utopia</vt:lpstr>
      <vt:lpstr>8  Against ideology  </vt:lpstr>
      <vt:lpstr>9   FOR LONG TERM PLANNING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Modelling transformations accounting for fixed capital  </dc:title>
  <dc:creator>cd</dc:creator>
  <cp:lastModifiedBy>CD</cp:lastModifiedBy>
  <cp:revision>732</cp:revision>
  <dcterms:created xsi:type="dcterms:W3CDTF">2012-05-11T23:03:46Z</dcterms:created>
  <dcterms:modified xsi:type="dcterms:W3CDTF">2013-11-01T01:46:57Z</dcterms:modified>
</cp:coreProperties>
</file>