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Default Extension="doc" ContentType="application/msword"/>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563" r:id="rId2"/>
    <p:sldId id="588" r:id="rId3"/>
    <p:sldId id="589" r:id="rId4"/>
    <p:sldId id="586" r:id="rId5"/>
    <p:sldId id="600" r:id="rId6"/>
    <p:sldId id="609" r:id="rId7"/>
    <p:sldId id="610" r:id="rId8"/>
    <p:sldId id="602" r:id="rId9"/>
    <p:sldId id="608" r:id="rId10"/>
    <p:sldId id="611" r:id="rId11"/>
    <p:sldId id="612" r:id="rId12"/>
    <p:sldId id="615" r:id="rId13"/>
    <p:sldId id="539" r:id="rId14"/>
    <p:sldId id="540" r:id="rId15"/>
    <p:sldId id="601" r:id="rId16"/>
    <p:sldId id="603" r:id="rId17"/>
    <p:sldId id="616" r:id="rId18"/>
    <p:sldId id="604" r:id="rId19"/>
    <p:sldId id="620" r:id="rId20"/>
    <p:sldId id="619" r:id="rId21"/>
    <p:sldId id="605" r:id="rId22"/>
    <p:sldId id="618" r:id="rId23"/>
    <p:sldId id="607" r:id="rId24"/>
    <p:sldId id="606" r:id="rId25"/>
    <p:sldId id="621" r:id="rId26"/>
    <p:sldId id="622" r:id="rId27"/>
    <p:sldId id="598" r:id="rId28"/>
    <p:sldId id="591" r:id="rId29"/>
    <p:sldId id="592" r:id="rId30"/>
    <p:sldId id="595" r:id="rId31"/>
    <p:sldId id="597" r:id="rId32"/>
    <p:sldId id="599" r:id="rId33"/>
    <p:sldId id="557" r:id="rId34"/>
    <p:sldId id="623" r:id="rId35"/>
    <p:sldId id="624" r:id="rId36"/>
    <p:sldId id="625" r:id="rId37"/>
    <p:sldId id="617" r:id="rId38"/>
    <p:sldId id="596" r:id="rId39"/>
    <p:sldId id="584" r:id="rId40"/>
  </p:sldIdLst>
  <p:sldSz cx="9144000" cy="6858000" type="screen4x3"/>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B0EE"/>
    <a:srgbClr val="6CA62C"/>
    <a:srgbClr val="10A01E"/>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12425" autoAdjust="0"/>
    <p:restoredTop sz="97762" autoAdjust="0"/>
  </p:normalViewPr>
  <p:slideViewPr>
    <p:cSldViewPr snapToGrid="0" snapToObjects="1">
      <p:cViewPr varScale="1">
        <p:scale>
          <a:sx n="114" d="100"/>
          <a:sy n="114" d="100"/>
        </p:scale>
        <p:origin x="-122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6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Goosander\solutions\Final%20report\WP10%20Tyne%20&amp;%20Wear\Report\ProductionCosts_figure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oosander.arct.cam.ac.uk\LUTI\Vadim\For%20Marcial\Sao%20Paulo\gdp.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oosander.arct.cam.ac.uk\LUTI\Vadim\For%20Marcial\Sao%20Paulo\employment%20by%20broad%20sector.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ReVISIONS\model\tiles\Tony\Chelmsford\120601%20Chelmsford%20residential%20tiles%20Options%20comparis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'Costs by Option'!$B$25</c:f>
              <c:strCache>
                <c:ptCount val="1"/>
                <c:pt idx="0">
                  <c:v>rents</c:v>
                </c:pt>
              </c:strCache>
            </c:strRef>
          </c:tx>
          <c:spPr>
            <a:solidFill>
              <a:srgbClr val="CC3300"/>
            </a:solidFill>
          </c:spPr>
          <c:cat>
            <c:strRef>
              <c:f>'Costs by Option'!$C$24:$I$24</c:f>
              <c:strCache>
                <c:ptCount val="3"/>
                <c:pt idx="0">
                  <c:v>Compaction</c:v>
                </c:pt>
                <c:pt idx="1">
                  <c:v>Dispersal</c:v>
                </c:pt>
                <c:pt idx="2">
                  <c:v>Expansion</c:v>
                </c:pt>
              </c:strCache>
            </c:strRef>
          </c:cat>
          <c:val>
            <c:numRef>
              <c:f>'Costs by Option'!$C$25:$I$25</c:f>
              <c:numCache>
                <c:formatCode>0.0%</c:formatCode>
                <c:ptCount val="3"/>
                <c:pt idx="0">
                  <c:v>5.0000000000000122E-3</c:v>
                </c:pt>
                <c:pt idx="1">
                  <c:v>-2.500000000000005E-2</c:v>
                </c:pt>
                <c:pt idx="2">
                  <c:v>-2.0000000000000046E-2</c:v>
                </c:pt>
              </c:numCache>
            </c:numRef>
          </c:val>
        </c:ser>
        <c:ser>
          <c:idx val="1"/>
          <c:order val="1"/>
          <c:tx>
            <c:strRef>
              <c:f>'Costs by Option'!$B$26</c:f>
              <c:strCache>
                <c:ptCount val="1"/>
                <c:pt idx="0">
                  <c:v>cost of living</c:v>
                </c:pt>
              </c:strCache>
            </c:strRef>
          </c:tx>
          <c:spPr>
            <a:solidFill>
              <a:srgbClr val="0000CC"/>
            </a:solidFill>
          </c:spPr>
          <c:cat>
            <c:strRef>
              <c:f>'Costs by Option'!$C$24:$I$24</c:f>
              <c:strCache>
                <c:ptCount val="3"/>
                <c:pt idx="0">
                  <c:v>Compaction</c:v>
                </c:pt>
                <c:pt idx="1">
                  <c:v>Dispersal</c:v>
                </c:pt>
                <c:pt idx="2">
                  <c:v>Expansion</c:v>
                </c:pt>
              </c:strCache>
            </c:strRef>
          </c:cat>
          <c:val>
            <c:numRef>
              <c:f>'Costs by Option'!$C$26:$I$26</c:f>
              <c:numCache>
                <c:formatCode>0.0%</c:formatCode>
                <c:ptCount val="3"/>
                <c:pt idx="0">
                  <c:v>4.0000000000000143E-4</c:v>
                </c:pt>
                <c:pt idx="1">
                  <c:v>-2.0000000000000052E-3</c:v>
                </c:pt>
                <c:pt idx="2">
                  <c:v>-2.3000000000000052E-3</c:v>
                </c:pt>
              </c:numCache>
            </c:numRef>
          </c:val>
        </c:ser>
        <c:ser>
          <c:idx val="2"/>
          <c:order val="2"/>
          <c:tx>
            <c:strRef>
              <c:f>'Costs by Option'!$B$27</c:f>
              <c:strCache>
                <c:ptCount val="1"/>
                <c:pt idx="0">
                  <c:v>wage cost</c:v>
                </c:pt>
              </c:strCache>
            </c:strRef>
          </c:tx>
          <c:spPr>
            <a:solidFill>
              <a:srgbClr val="92D050"/>
            </a:solidFill>
          </c:spPr>
          <c:cat>
            <c:strRef>
              <c:f>'Costs by Option'!$C$24:$I$24</c:f>
              <c:strCache>
                <c:ptCount val="3"/>
                <c:pt idx="0">
                  <c:v>Compaction</c:v>
                </c:pt>
                <c:pt idx="1">
                  <c:v>Dispersal</c:v>
                </c:pt>
                <c:pt idx="2">
                  <c:v>Expansion</c:v>
                </c:pt>
              </c:strCache>
            </c:strRef>
          </c:cat>
          <c:val>
            <c:numRef>
              <c:f>'Costs by Option'!$C$27:$I$27</c:f>
              <c:numCache>
                <c:formatCode>0.0%</c:formatCode>
                <c:ptCount val="3"/>
                <c:pt idx="0">
                  <c:v>1.0000000000000051E-4</c:v>
                </c:pt>
                <c:pt idx="1">
                  <c:v>-1.7000000000000062E-3</c:v>
                </c:pt>
                <c:pt idx="2">
                  <c:v>-2.0000000000000052E-3</c:v>
                </c:pt>
              </c:numCache>
            </c:numRef>
          </c:val>
        </c:ser>
        <c:axId val="131516288"/>
        <c:axId val="131517824"/>
      </c:barChart>
      <c:catAx>
        <c:axId val="131516288"/>
        <c:scaling>
          <c:orientation val="minMax"/>
        </c:scaling>
        <c:axPos val="b"/>
        <c:numFmt formatCode="General" sourceLinked="1"/>
        <c:tickLblPos val="nextTo"/>
        <c:txPr>
          <a:bodyPr/>
          <a:lstStyle/>
          <a:p>
            <a:pPr>
              <a:defRPr lang="en-GB"/>
            </a:pPr>
            <a:endParaRPr lang="en-US"/>
          </a:p>
        </c:txPr>
        <c:crossAx val="131517824"/>
        <c:crosses val="autoZero"/>
        <c:auto val="1"/>
        <c:lblAlgn val="ctr"/>
        <c:lblOffset val="100"/>
      </c:catAx>
      <c:valAx>
        <c:axId val="131517824"/>
        <c:scaling>
          <c:orientation val="minMax"/>
        </c:scaling>
        <c:axPos val="l"/>
        <c:majorGridlines/>
        <c:numFmt formatCode="0.0%" sourceLinked="1"/>
        <c:tickLblPos val="nextTo"/>
        <c:txPr>
          <a:bodyPr/>
          <a:lstStyle/>
          <a:p>
            <a:pPr>
              <a:defRPr lang="en-GB"/>
            </a:pPr>
            <a:endParaRPr lang="en-US"/>
          </a:p>
        </c:txPr>
        <c:crossAx val="131516288"/>
        <c:crosses val="autoZero"/>
        <c:crossBetween val="between"/>
      </c:valAx>
      <c:spPr>
        <a:noFill/>
        <a:ln>
          <a:solidFill>
            <a:sysClr val="windowText" lastClr="000000"/>
          </a:solidFill>
        </a:ln>
      </c:spPr>
    </c:plotArea>
    <c:legend>
      <c:legendPos val="r"/>
      <c:layout>
        <c:manualLayout>
          <c:xMode val="edge"/>
          <c:yMode val="edge"/>
          <c:x val="0.79333365614162432"/>
          <c:y val="0.36705254111235325"/>
          <c:w val="0.18833340996639525"/>
          <c:h val="0.40632888071677825"/>
        </c:manualLayout>
      </c:layout>
      <c:txPr>
        <a:bodyPr/>
        <a:lstStyle/>
        <a:p>
          <a:pPr>
            <a:defRPr lang="en-GB"/>
          </a:pPr>
          <a:endParaRPr lang="en-US"/>
        </a:p>
      </c:txPr>
    </c:legend>
    <c:plotVisOnly val="1"/>
    <c:dispBlanksAs val="gap"/>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GDP!$B$4</c:f>
              <c:strCache>
                <c:ptCount val="1"/>
                <c:pt idx="0">
                  <c:v>GDP in 2000 prices (£m), informed by OBR_central-Nov 11</c:v>
                </c:pt>
              </c:strCache>
            </c:strRef>
          </c:tx>
          <c:marker>
            <c:symbol val="none"/>
          </c:marker>
          <c:cat>
            <c:numRef>
              <c:f>GDP!$A$5:$A$105</c:f>
              <c:numCache>
                <c:formatCode>General</c:formatCode>
                <c:ptCount val="101"/>
                <c:pt idx="0">
                  <c:v>1951</c:v>
                </c:pt>
                <c:pt idx="1">
                  <c:v>1952</c:v>
                </c:pt>
                <c:pt idx="2">
                  <c:v>1953</c:v>
                </c:pt>
                <c:pt idx="3">
                  <c:v>1954</c:v>
                </c:pt>
                <c:pt idx="4">
                  <c:v>1955</c:v>
                </c:pt>
                <c:pt idx="5">
                  <c:v>1956</c:v>
                </c:pt>
                <c:pt idx="6">
                  <c:v>1957</c:v>
                </c:pt>
                <c:pt idx="7">
                  <c:v>1958</c:v>
                </c:pt>
                <c:pt idx="8">
                  <c:v>1959</c:v>
                </c:pt>
                <c:pt idx="9">
                  <c:v>1960</c:v>
                </c:pt>
                <c:pt idx="10">
                  <c:v>1961</c:v>
                </c:pt>
                <c:pt idx="11">
                  <c:v>1962</c:v>
                </c:pt>
                <c:pt idx="12">
                  <c:v>1963</c:v>
                </c:pt>
                <c:pt idx="13">
                  <c:v>1964</c:v>
                </c:pt>
                <c:pt idx="14">
                  <c:v>1965</c:v>
                </c:pt>
                <c:pt idx="15">
                  <c:v>1966</c:v>
                </c:pt>
                <c:pt idx="16">
                  <c:v>1967</c:v>
                </c:pt>
                <c:pt idx="17">
                  <c:v>1968</c:v>
                </c:pt>
                <c:pt idx="18">
                  <c:v>1969</c:v>
                </c:pt>
                <c:pt idx="19">
                  <c:v>1970</c:v>
                </c:pt>
                <c:pt idx="20">
                  <c:v>1971</c:v>
                </c:pt>
                <c:pt idx="21">
                  <c:v>1972</c:v>
                </c:pt>
                <c:pt idx="22">
                  <c:v>1973</c:v>
                </c:pt>
                <c:pt idx="23">
                  <c:v>1974</c:v>
                </c:pt>
                <c:pt idx="24">
                  <c:v>1975</c:v>
                </c:pt>
                <c:pt idx="25">
                  <c:v>1976</c:v>
                </c:pt>
                <c:pt idx="26">
                  <c:v>1977</c:v>
                </c:pt>
                <c:pt idx="27">
                  <c:v>1978</c:v>
                </c:pt>
                <c:pt idx="28">
                  <c:v>1979</c:v>
                </c:pt>
                <c:pt idx="29">
                  <c:v>1980</c:v>
                </c:pt>
                <c:pt idx="30">
                  <c:v>1981</c:v>
                </c:pt>
                <c:pt idx="31">
                  <c:v>1982</c:v>
                </c:pt>
                <c:pt idx="32">
                  <c:v>1983</c:v>
                </c:pt>
                <c:pt idx="33">
                  <c:v>1984</c:v>
                </c:pt>
                <c:pt idx="34">
                  <c:v>1985</c:v>
                </c:pt>
                <c:pt idx="35">
                  <c:v>1986</c:v>
                </c:pt>
                <c:pt idx="36">
                  <c:v>1987</c:v>
                </c:pt>
                <c:pt idx="37">
                  <c:v>1988</c:v>
                </c:pt>
                <c:pt idx="38">
                  <c:v>1989</c:v>
                </c:pt>
                <c:pt idx="39">
                  <c:v>1990</c:v>
                </c:pt>
                <c:pt idx="40">
                  <c:v>1991</c:v>
                </c:pt>
                <c:pt idx="41">
                  <c:v>1992</c:v>
                </c:pt>
                <c:pt idx="42">
                  <c:v>1993</c:v>
                </c:pt>
                <c:pt idx="43">
                  <c:v>1994</c:v>
                </c:pt>
                <c:pt idx="44">
                  <c:v>1995</c:v>
                </c:pt>
                <c:pt idx="45">
                  <c:v>1996</c:v>
                </c:pt>
                <c:pt idx="46">
                  <c:v>1997</c:v>
                </c:pt>
                <c:pt idx="47">
                  <c:v>1998</c:v>
                </c:pt>
                <c:pt idx="48">
                  <c:v>1999</c:v>
                </c:pt>
                <c:pt idx="49">
                  <c:v>2000</c:v>
                </c:pt>
                <c:pt idx="50">
                  <c:v>2001</c:v>
                </c:pt>
                <c:pt idx="51">
                  <c:v>2002</c:v>
                </c:pt>
                <c:pt idx="52">
                  <c:v>2003</c:v>
                </c:pt>
                <c:pt idx="53">
                  <c:v>2004</c:v>
                </c:pt>
                <c:pt idx="54">
                  <c:v>2005</c:v>
                </c:pt>
                <c:pt idx="55">
                  <c:v>2006</c:v>
                </c:pt>
                <c:pt idx="56">
                  <c:v>2007</c:v>
                </c:pt>
                <c:pt idx="57">
                  <c:v>2008</c:v>
                </c:pt>
                <c:pt idx="58">
                  <c:v>2009</c:v>
                </c:pt>
                <c:pt idx="59">
                  <c:v>2010</c:v>
                </c:pt>
                <c:pt idx="60">
                  <c:v>2011</c:v>
                </c:pt>
                <c:pt idx="61">
                  <c:v>2012</c:v>
                </c:pt>
                <c:pt idx="62">
                  <c:v>2013</c:v>
                </c:pt>
                <c:pt idx="63">
                  <c:v>2014</c:v>
                </c:pt>
                <c:pt idx="64">
                  <c:v>2015</c:v>
                </c:pt>
                <c:pt idx="65">
                  <c:v>2016</c:v>
                </c:pt>
                <c:pt idx="66">
                  <c:v>2017</c:v>
                </c:pt>
                <c:pt idx="67">
                  <c:v>2018</c:v>
                </c:pt>
                <c:pt idx="68">
                  <c:v>2019</c:v>
                </c:pt>
                <c:pt idx="69">
                  <c:v>2020</c:v>
                </c:pt>
                <c:pt idx="70">
                  <c:v>2021</c:v>
                </c:pt>
                <c:pt idx="71">
                  <c:v>2022</c:v>
                </c:pt>
                <c:pt idx="72">
                  <c:v>2023</c:v>
                </c:pt>
                <c:pt idx="73">
                  <c:v>2024</c:v>
                </c:pt>
                <c:pt idx="74">
                  <c:v>2025</c:v>
                </c:pt>
                <c:pt idx="75">
                  <c:v>2026</c:v>
                </c:pt>
                <c:pt idx="76">
                  <c:v>2027</c:v>
                </c:pt>
                <c:pt idx="77">
                  <c:v>2028</c:v>
                </c:pt>
                <c:pt idx="78">
                  <c:v>2029</c:v>
                </c:pt>
                <c:pt idx="79">
                  <c:v>2030</c:v>
                </c:pt>
                <c:pt idx="80">
                  <c:v>2031</c:v>
                </c:pt>
                <c:pt idx="81">
                  <c:v>2032</c:v>
                </c:pt>
                <c:pt idx="82">
                  <c:v>2033</c:v>
                </c:pt>
                <c:pt idx="83">
                  <c:v>2034</c:v>
                </c:pt>
                <c:pt idx="84">
                  <c:v>2035</c:v>
                </c:pt>
                <c:pt idx="85">
                  <c:v>2036</c:v>
                </c:pt>
                <c:pt idx="86">
                  <c:v>2037</c:v>
                </c:pt>
                <c:pt idx="87">
                  <c:v>2038</c:v>
                </c:pt>
                <c:pt idx="88">
                  <c:v>2039</c:v>
                </c:pt>
                <c:pt idx="89">
                  <c:v>2040</c:v>
                </c:pt>
                <c:pt idx="90">
                  <c:v>2041</c:v>
                </c:pt>
                <c:pt idx="91">
                  <c:v>2042</c:v>
                </c:pt>
                <c:pt idx="92">
                  <c:v>2043</c:v>
                </c:pt>
                <c:pt idx="93">
                  <c:v>2044</c:v>
                </c:pt>
                <c:pt idx="94">
                  <c:v>2045</c:v>
                </c:pt>
                <c:pt idx="95">
                  <c:v>2046</c:v>
                </c:pt>
                <c:pt idx="96">
                  <c:v>2047</c:v>
                </c:pt>
                <c:pt idx="97">
                  <c:v>2048</c:v>
                </c:pt>
                <c:pt idx="98">
                  <c:v>2049</c:v>
                </c:pt>
                <c:pt idx="99">
                  <c:v>2050</c:v>
                </c:pt>
                <c:pt idx="100">
                  <c:v>2051</c:v>
                </c:pt>
              </c:numCache>
            </c:numRef>
          </c:cat>
          <c:val>
            <c:numRef>
              <c:f>GDP!$B$5:$B$105</c:f>
              <c:numCache>
                <c:formatCode>0</c:formatCode>
                <c:ptCount val="101"/>
                <c:pt idx="0">
                  <c:v>282846.25</c:v>
                </c:pt>
                <c:pt idx="1">
                  <c:v>289525.09999999998</c:v>
                </c:pt>
                <c:pt idx="2">
                  <c:v>301821.93750000041</c:v>
                </c:pt>
                <c:pt idx="3">
                  <c:v>311680.28125</c:v>
                </c:pt>
                <c:pt idx="4">
                  <c:v>321872.125</c:v>
                </c:pt>
                <c:pt idx="5">
                  <c:v>322521.2</c:v>
                </c:pt>
                <c:pt idx="6">
                  <c:v>325908.75</c:v>
                </c:pt>
                <c:pt idx="7">
                  <c:v>326014.7</c:v>
                </c:pt>
                <c:pt idx="8">
                  <c:v>337597.3</c:v>
                </c:pt>
                <c:pt idx="9">
                  <c:v>351353.8</c:v>
                </c:pt>
                <c:pt idx="10">
                  <c:v>361755.6</c:v>
                </c:pt>
                <c:pt idx="11">
                  <c:v>366841.8</c:v>
                </c:pt>
                <c:pt idx="12">
                  <c:v>382395.9</c:v>
                </c:pt>
                <c:pt idx="13">
                  <c:v>400645.3</c:v>
                </c:pt>
                <c:pt idx="14">
                  <c:v>408912.375</c:v>
                </c:pt>
                <c:pt idx="15">
                  <c:v>417719.3</c:v>
                </c:pt>
                <c:pt idx="16">
                  <c:v>431490.1</c:v>
                </c:pt>
                <c:pt idx="17">
                  <c:v>447543.25</c:v>
                </c:pt>
                <c:pt idx="18">
                  <c:v>450676.3</c:v>
                </c:pt>
                <c:pt idx="19">
                  <c:v>461651.20000000001</c:v>
                </c:pt>
                <c:pt idx="20">
                  <c:v>474997.75</c:v>
                </c:pt>
                <c:pt idx="21">
                  <c:v>491083.46874999988</c:v>
                </c:pt>
                <c:pt idx="22">
                  <c:v>526855.4</c:v>
                </c:pt>
                <c:pt idx="23">
                  <c:v>522957.3</c:v>
                </c:pt>
                <c:pt idx="24">
                  <c:v>521934.4</c:v>
                </c:pt>
                <c:pt idx="25">
                  <c:v>537685.19999999809</c:v>
                </c:pt>
                <c:pt idx="26">
                  <c:v>540483.25</c:v>
                </c:pt>
                <c:pt idx="27">
                  <c:v>558528.5</c:v>
                </c:pt>
                <c:pt idx="28">
                  <c:v>573647.19999999809</c:v>
                </c:pt>
                <c:pt idx="29">
                  <c:v>565271.5</c:v>
                </c:pt>
                <c:pt idx="30">
                  <c:v>561460.4</c:v>
                </c:pt>
                <c:pt idx="31">
                  <c:v>570050.69999999809</c:v>
                </c:pt>
                <c:pt idx="32">
                  <c:v>590410</c:v>
                </c:pt>
                <c:pt idx="33">
                  <c:v>604861.0625</c:v>
                </c:pt>
                <c:pt idx="34">
                  <c:v>625747.9</c:v>
                </c:pt>
                <c:pt idx="35">
                  <c:v>651733.4</c:v>
                </c:pt>
                <c:pt idx="36">
                  <c:v>681008.4</c:v>
                </c:pt>
                <c:pt idx="37">
                  <c:v>717450.4</c:v>
                </c:pt>
                <c:pt idx="38">
                  <c:v>734492.3</c:v>
                </c:pt>
                <c:pt idx="39">
                  <c:v>740975.1</c:v>
                </c:pt>
                <c:pt idx="40">
                  <c:v>731900.4</c:v>
                </c:pt>
                <c:pt idx="41">
                  <c:v>733479.1</c:v>
                </c:pt>
                <c:pt idx="42">
                  <c:v>749647.6</c:v>
                </c:pt>
                <c:pt idx="43">
                  <c:v>780354.4</c:v>
                </c:pt>
                <c:pt idx="44">
                  <c:v>802148.4</c:v>
                </c:pt>
                <c:pt idx="45">
                  <c:v>826063.6</c:v>
                </c:pt>
                <c:pt idx="46">
                  <c:v>853276.4</c:v>
                </c:pt>
                <c:pt idx="47">
                  <c:v>884175.4</c:v>
                </c:pt>
                <c:pt idx="48">
                  <c:v>915182.1</c:v>
                </c:pt>
                <c:pt idx="49">
                  <c:v>950579.5</c:v>
                </c:pt>
                <c:pt idx="50">
                  <c:v>973265.9</c:v>
                </c:pt>
                <c:pt idx="51">
                  <c:v>993396.8</c:v>
                </c:pt>
                <c:pt idx="52">
                  <c:v>1022003.3124999999</c:v>
                </c:pt>
                <c:pt idx="53">
                  <c:v>1050946.875</c:v>
                </c:pt>
                <c:pt idx="54">
                  <c:v>1073261</c:v>
                </c:pt>
                <c:pt idx="55">
                  <c:v>1104018.5000000002</c:v>
                </c:pt>
                <c:pt idx="56">
                  <c:v>1134152.25</c:v>
                </c:pt>
                <c:pt idx="57">
                  <c:v>1133475</c:v>
                </c:pt>
                <c:pt idx="58">
                  <c:v>1077643.375</c:v>
                </c:pt>
                <c:pt idx="59">
                  <c:v>1094516.5</c:v>
                </c:pt>
                <c:pt idx="60">
                  <c:v>1104367.1485000001</c:v>
                </c:pt>
                <c:pt idx="61">
                  <c:v>1110993.351391</c:v>
                </c:pt>
                <c:pt idx="62">
                  <c:v>1120992.2915535199</c:v>
                </c:pt>
                <c:pt idx="63">
                  <c:v>1147896.1065508001</c:v>
                </c:pt>
                <c:pt idx="64">
                  <c:v>1180037.1975342315</c:v>
                </c:pt>
                <c:pt idx="65">
                  <c:v>1216618.35065779</c:v>
                </c:pt>
                <c:pt idx="66">
                  <c:v>1253116.9011775202</c:v>
                </c:pt>
                <c:pt idx="67">
                  <c:v>1281082.6245387811</c:v>
                </c:pt>
                <c:pt idx="68">
                  <c:v>1309416.3842905199</c:v>
                </c:pt>
                <c:pt idx="69">
                  <c:v>1338171.4518633999</c:v>
                </c:pt>
                <c:pt idx="70">
                  <c:v>1367382.64145257</c:v>
                </c:pt>
                <c:pt idx="71">
                  <c:v>1397104.2781507296</c:v>
                </c:pt>
                <c:pt idx="72">
                  <c:v>1427352.0681470411</c:v>
                </c:pt>
                <c:pt idx="73">
                  <c:v>1458191.1500905</c:v>
                </c:pt>
                <c:pt idx="74">
                  <c:v>1489627.1591468926</c:v>
                </c:pt>
                <c:pt idx="75">
                  <c:v>1521726.6954395298</c:v>
                </c:pt>
                <c:pt idx="76">
                  <c:v>1554484.6305087011</c:v>
                </c:pt>
                <c:pt idx="77">
                  <c:v>1587968.9916526196</c:v>
                </c:pt>
                <c:pt idx="78">
                  <c:v>1622173.9844348701</c:v>
                </c:pt>
                <c:pt idx="79">
                  <c:v>1657147.2619803702</c:v>
                </c:pt>
                <c:pt idx="80">
                  <c:v>1692915.4039531602</c:v>
                </c:pt>
                <c:pt idx="81">
                  <c:v>1729482.1979391612</c:v>
                </c:pt>
                <c:pt idx="82">
                  <c:v>1766873.43037821</c:v>
                </c:pt>
                <c:pt idx="83">
                  <c:v>1805198.1278091301</c:v>
                </c:pt>
                <c:pt idx="84">
                  <c:v>1844281.65885812</c:v>
                </c:pt>
                <c:pt idx="85">
                  <c:v>1884156.7143707299</c:v>
                </c:pt>
                <c:pt idx="86">
                  <c:v>1925106.5365385208</c:v>
                </c:pt>
                <c:pt idx="87">
                  <c:v>1966886.5683611096</c:v>
                </c:pt>
                <c:pt idx="88">
                  <c:v>2009543.6311201395</c:v>
                </c:pt>
                <c:pt idx="89">
                  <c:v>2053060.7850078798</c:v>
                </c:pt>
                <c:pt idx="90">
                  <c:v>2097498.8422127804</c:v>
                </c:pt>
                <c:pt idx="91">
                  <c:v>2143125.7112612287</c:v>
                </c:pt>
                <c:pt idx="92">
                  <c:v>2189728.3199306563</c:v>
                </c:pt>
                <c:pt idx="93">
                  <c:v>2237302.3070244412</c:v>
                </c:pt>
                <c:pt idx="94">
                  <c:v>2285884.7024646481</c:v>
                </c:pt>
                <c:pt idx="95">
                  <c:v>2335499.273467707</c:v>
                </c:pt>
                <c:pt idx="96">
                  <c:v>2386452.4523646259</c:v>
                </c:pt>
                <c:pt idx="97">
                  <c:v>2438496.5319063403</c:v>
                </c:pt>
                <c:pt idx="98">
                  <c:v>2491656.7091612467</c:v>
                </c:pt>
                <c:pt idx="99">
                  <c:v>2545974.2943244022</c:v>
                </c:pt>
                <c:pt idx="100">
                  <c:v>2601444.3001253069</c:v>
                </c:pt>
              </c:numCache>
            </c:numRef>
          </c:val>
        </c:ser>
        <c:ser>
          <c:idx val="1"/>
          <c:order val="1"/>
          <c:tx>
            <c:strRef>
              <c:f>GDP!$C$4</c:f>
              <c:strCache>
                <c:ptCount val="1"/>
                <c:pt idx="0">
                  <c:v>GDP in 2000 (£m), informed by OBR 1.5% prod _Jul 11</c:v>
                </c:pt>
              </c:strCache>
            </c:strRef>
          </c:tx>
          <c:marker>
            <c:symbol val="none"/>
          </c:marker>
          <c:cat>
            <c:numRef>
              <c:f>GDP!$A$5:$A$105</c:f>
              <c:numCache>
                <c:formatCode>General</c:formatCode>
                <c:ptCount val="101"/>
                <c:pt idx="0">
                  <c:v>1951</c:v>
                </c:pt>
                <c:pt idx="1">
                  <c:v>1952</c:v>
                </c:pt>
                <c:pt idx="2">
                  <c:v>1953</c:v>
                </c:pt>
                <c:pt idx="3">
                  <c:v>1954</c:v>
                </c:pt>
                <c:pt idx="4">
                  <c:v>1955</c:v>
                </c:pt>
                <c:pt idx="5">
                  <c:v>1956</c:v>
                </c:pt>
                <c:pt idx="6">
                  <c:v>1957</c:v>
                </c:pt>
                <c:pt idx="7">
                  <c:v>1958</c:v>
                </c:pt>
                <c:pt idx="8">
                  <c:v>1959</c:v>
                </c:pt>
                <c:pt idx="9">
                  <c:v>1960</c:v>
                </c:pt>
                <c:pt idx="10">
                  <c:v>1961</c:v>
                </c:pt>
                <c:pt idx="11">
                  <c:v>1962</c:v>
                </c:pt>
                <c:pt idx="12">
                  <c:v>1963</c:v>
                </c:pt>
                <c:pt idx="13">
                  <c:v>1964</c:v>
                </c:pt>
                <c:pt idx="14">
                  <c:v>1965</c:v>
                </c:pt>
                <c:pt idx="15">
                  <c:v>1966</c:v>
                </c:pt>
                <c:pt idx="16">
                  <c:v>1967</c:v>
                </c:pt>
                <c:pt idx="17">
                  <c:v>1968</c:v>
                </c:pt>
                <c:pt idx="18">
                  <c:v>1969</c:v>
                </c:pt>
                <c:pt idx="19">
                  <c:v>1970</c:v>
                </c:pt>
                <c:pt idx="20">
                  <c:v>1971</c:v>
                </c:pt>
                <c:pt idx="21">
                  <c:v>1972</c:v>
                </c:pt>
                <c:pt idx="22">
                  <c:v>1973</c:v>
                </c:pt>
                <c:pt idx="23">
                  <c:v>1974</c:v>
                </c:pt>
                <c:pt idx="24">
                  <c:v>1975</c:v>
                </c:pt>
                <c:pt idx="25">
                  <c:v>1976</c:v>
                </c:pt>
                <c:pt idx="26">
                  <c:v>1977</c:v>
                </c:pt>
                <c:pt idx="27">
                  <c:v>1978</c:v>
                </c:pt>
                <c:pt idx="28">
                  <c:v>1979</c:v>
                </c:pt>
                <c:pt idx="29">
                  <c:v>1980</c:v>
                </c:pt>
                <c:pt idx="30">
                  <c:v>1981</c:v>
                </c:pt>
                <c:pt idx="31">
                  <c:v>1982</c:v>
                </c:pt>
                <c:pt idx="32">
                  <c:v>1983</c:v>
                </c:pt>
                <c:pt idx="33">
                  <c:v>1984</c:v>
                </c:pt>
                <c:pt idx="34">
                  <c:v>1985</c:v>
                </c:pt>
                <c:pt idx="35">
                  <c:v>1986</c:v>
                </c:pt>
                <c:pt idx="36">
                  <c:v>1987</c:v>
                </c:pt>
                <c:pt idx="37">
                  <c:v>1988</c:v>
                </c:pt>
                <c:pt idx="38">
                  <c:v>1989</c:v>
                </c:pt>
                <c:pt idx="39">
                  <c:v>1990</c:v>
                </c:pt>
                <c:pt idx="40">
                  <c:v>1991</c:v>
                </c:pt>
                <c:pt idx="41">
                  <c:v>1992</c:v>
                </c:pt>
                <c:pt idx="42">
                  <c:v>1993</c:v>
                </c:pt>
                <c:pt idx="43">
                  <c:v>1994</c:v>
                </c:pt>
                <c:pt idx="44">
                  <c:v>1995</c:v>
                </c:pt>
                <c:pt idx="45">
                  <c:v>1996</c:v>
                </c:pt>
                <c:pt idx="46">
                  <c:v>1997</c:v>
                </c:pt>
                <c:pt idx="47">
                  <c:v>1998</c:v>
                </c:pt>
                <c:pt idx="48">
                  <c:v>1999</c:v>
                </c:pt>
                <c:pt idx="49">
                  <c:v>2000</c:v>
                </c:pt>
                <c:pt idx="50">
                  <c:v>2001</c:v>
                </c:pt>
                <c:pt idx="51">
                  <c:v>2002</c:v>
                </c:pt>
                <c:pt idx="52">
                  <c:v>2003</c:v>
                </c:pt>
                <c:pt idx="53">
                  <c:v>2004</c:v>
                </c:pt>
                <c:pt idx="54">
                  <c:v>2005</c:v>
                </c:pt>
                <c:pt idx="55">
                  <c:v>2006</c:v>
                </c:pt>
                <c:pt idx="56">
                  <c:v>2007</c:v>
                </c:pt>
                <c:pt idx="57">
                  <c:v>2008</c:v>
                </c:pt>
                <c:pt idx="58">
                  <c:v>2009</c:v>
                </c:pt>
                <c:pt idx="59">
                  <c:v>2010</c:v>
                </c:pt>
                <c:pt idx="60">
                  <c:v>2011</c:v>
                </c:pt>
                <c:pt idx="61">
                  <c:v>2012</c:v>
                </c:pt>
                <c:pt idx="62">
                  <c:v>2013</c:v>
                </c:pt>
                <c:pt idx="63">
                  <c:v>2014</c:v>
                </c:pt>
                <c:pt idx="64">
                  <c:v>2015</c:v>
                </c:pt>
                <c:pt idx="65">
                  <c:v>2016</c:v>
                </c:pt>
                <c:pt idx="66">
                  <c:v>2017</c:v>
                </c:pt>
                <c:pt idx="67">
                  <c:v>2018</c:v>
                </c:pt>
                <c:pt idx="68">
                  <c:v>2019</c:v>
                </c:pt>
                <c:pt idx="69">
                  <c:v>2020</c:v>
                </c:pt>
                <c:pt idx="70">
                  <c:v>2021</c:v>
                </c:pt>
                <c:pt idx="71">
                  <c:v>2022</c:v>
                </c:pt>
                <c:pt idx="72">
                  <c:v>2023</c:v>
                </c:pt>
                <c:pt idx="73">
                  <c:v>2024</c:v>
                </c:pt>
                <c:pt idx="74">
                  <c:v>2025</c:v>
                </c:pt>
                <c:pt idx="75">
                  <c:v>2026</c:v>
                </c:pt>
                <c:pt idx="76">
                  <c:v>2027</c:v>
                </c:pt>
                <c:pt idx="77">
                  <c:v>2028</c:v>
                </c:pt>
                <c:pt idx="78">
                  <c:v>2029</c:v>
                </c:pt>
                <c:pt idx="79">
                  <c:v>2030</c:v>
                </c:pt>
                <c:pt idx="80">
                  <c:v>2031</c:v>
                </c:pt>
                <c:pt idx="81">
                  <c:v>2032</c:v>
                </c:pt>
                <c:pt idx="82">
                  <c:v>2033</c:v>
                </c:pt>
                <c:pt idx="83">
                  <c:v>2034</c:v>
                </c:pt>
                <c:pt idx="84">
                  <c:v>2035</c:v>
                </c:pt>
                <c:pt idx="85">
                  <c:v>2036</c:v>
                </c:pt>
                <c:pt idx="86">
                  <c:v>2037</c:v>
                </c:pt>
                <c:pt idx="87">
                  <c:v>2038</c:v>
                </c:pt>
                <c:pt idx="88">
                  <c:v>2039</c:v>
                </c:pt>
                <c:pt idx="89">
                  <c:v>2040</c:v>
                </c:pt>
                <c:pt idx="90">
                  <c:v>2041</c:v>
                </c:pt>
                <c:pt idx="91">
                  <c:v>2042</c:v>
                </c:pt>
                <c:pt idx="92">
                  <c:v>2043</c:v>
                </c:pt>
                <c:pt idx="93">
                  <c:v>2044</c:v>
                </c:pt>
                <c:pt idx="94">
                  <c:v>2045</c:v>
                </c:pt>
                <c:pt idx="95">
                  <c:v>2046</c:v>
                </c:pt>
                <c:pt idx="96">
                  <c:v>2047</c:v>
                </c:pt>
                <c:pt idx="97">
                  <c:v>2048</c:v>
                </c:pt>
                <c:pt idx="98">
                  <c:v>2049</c:v>
                </c:pt>
                <c:pt idx="99">
                  <c:v>2050</c:v>
                </c:pt>
                <c:pt idx="100">
                  <c:v>2051</c:v>
                </c:pt>
              </c:numCache>
            </c:numRef>
          </c:cat>
          <c:val>
            <c:numRef>
              <c:f>GDP!$C$5:$C$105</c:f>
              <c:numCache>
                <c:formatCode>0</c:formatCode>
                <c:ptCount val="101"/>
                <c:pt idx="0">
                  <c:v>282846.25</c:v>
                </c:pt>
                <c:pt idx="1">
                  <c:v>289525.09999999998</c:v>
                </c:pt>
                <c:pt idx="2">
                  <c:v>301821.93750000041</c:v>
                </c:pt>
                <c:pt idx="3">
                  <c:v>311680.28125</c:v>
                </c:pt>
                <c:pt idx="4">
                  <c:v>321872.125</c:v>
                </c:pt>
                <c:pt idx="5">
                  <c:v>322521.2</c:v>
                </c:pt>
                <c:pt idx="6">
                  <c:v>325908.75</c:v>
                </c:pt>
                <c:pt idx="7">
                  <c:v>326014.7</c:v>
                </c:pt>
                <c:pt idx="8">
                  <c:v>337597.3</c:v>
                </c:pt>
                <c:pt idx="9">
                  <c:v>351353.8</c:v>
                </c:pt>
                <c:pt idx="10">
                  <c:v>361755.6</c:v>
                </c:pt>
                <c:pt idx="11">
                  <c:v>366841.8</c:v>
                </c:pt>
                <c:pt idx="12">
                  <c:v>382395.9</c:v>
                </c:pt>
                <c:pt idx="13">
                  <c:v>400645.3</c:v>
                </c:pt>
                <c:pt idx="14">
                  <c:v>408912.375</c:v>
                </c:pt>
                <c:pt idx="15">
                  <c:v>417719.3</c:v>
                </c:pt>
                <c:pt idx="16">
                  <c:v>431490.1</c:v>
                </c:pt>
                <c:pt idx="17">
                  <c:v>447543.25</c:v>
                </c:pt>
                <c:pt idx="18">
                  <c:v>450676.3</c:v>
                </c:pt>
                <c:pt idx="19">
                  <c:v>461651.20000000001</c:v>
                </c:pt>
                <c:pt idx="20">
                  <c:v>474997.75</c:v>
                </c:pt>
                <c:pt idx="21">
                  <c:v>491083.46874999988</c:v>
                </c:pt>
                <c:pt idx="22">
                  <c:v>526855.4</c:v>
                </c:pt>
                <c:pt idx="23">
                  <c:v>522957.3</c:v>
                </c:pt>
                <c:pt idx="24">
                  <c:v>521934.4</c:v>
                </c:pt>
                <c:pt idx="25">
                  <c:v>537685.19999999809</c:v>
                </c:pt>
                <c:pt idx="26">
                  <c:v>540483.25</c:v>
                </c:pt>
                <c:pt idx="27">
                  <c:v>558528.5</c:v>
                </c:pt>
                <c:pt idx="28">
                  <c:v>573647.19999999809</c:v>
                </c:pt>
                <c:pt idx="29">
                  <c:v>565271.5</c:v>
                </c:pt>
                <c:pt idx="30">
                  <c:v>561460.4</c:v>
                </c:pt>
                <c:pt idx="31">
                  <c:v>570050.69999999809</c:v>
                </c:pt>
                <c:pt idx="32">
                  <c:v>590410</c:v>
                </c:pt>
                <c:pt idx="33">
                  <c:v>604861.0625</c:v>
                </c:pt>
                <c:pt idx="34">
                  <c:v>625747.9</c:v>
                </c:pt>
                <c:pt idx="35">
                  <c:v>651733.4</c:v>
                </c:pt>
                <c:pt idx="36">
                  <c:v>681008.4</c:v>
                </c:pt>
                <c:pt idx="37">
                  <c:v>717450.4</c:v>
                </c:pt>
                <c:pt idx="38">
                  <c:v>734492.3</c:v>
                </c:pt>
                <c:pt idx="39">
                  <c:v>740975.1</c:v>
                </c:pt>
                <c:pt idx="40">
                  <c:v>731900.4</c:v>
                </c:pt>
                <c:pt idx="41">
                  <c:v>733479.1</c:v>
                </c:pt>
                <c:pt idx="42">
                  <c:v>749647.6</c:v>
                </c:pt>
                <c:pt idx="43">
                  <c:v>780354.4</c:v>
                </c:pt>
                <c:pt idx="44">
                  <c:v>802148.4</c:v>
                </c:pt>
                <c:pt idx="45">
                  <c:v>826063.6</c:v>
                </c:pt>
                <c:pt idx="46">
                  <c:v>853276.4</c:v>
                </c:pt>
                <c:pt idx="47">
                  <c:v>884175.4</c:v>
                </c:pt>
                <c:pt idx="48">
                  <c:v>915182.1</c:v>
                </c:pt>
                <c:pt idx="49">
                  <c:v>950579.5</c:v>
                </c:pt>
                <c:pt idx="50">
                  <c:v>973265.9</c:v>
                </c:pt>
                <c:pt idx="51">
                  <c:v>993396.8</c:v>
                </c:pt>
                <c:pt idx="52">
                  <c:v>1022003.3124999999</c:v>
                </c:pt>
                <c:pt idx="53">
                  <c:v>1050946.875</c:v>
                </c:pt>
                <c:pt idx="54">
                  <c:v>1073261</c:v>
                </c:pt>
                <c:pt idx="55">
                  <c:v>1104018.5000000002</c:v>
                </c:pt>
                <c:pt idx="56">
                  <c:v>1134152.25</c:v>
                </c:pt>
                <c:pt idx="57">
                  <c:v>1133475</c:v>
                </c:pt>
                <c:pt idx="58">
                  <c:v>1077643.375</c:v>
                </c:pt>
                <c:pt idx="59">
                  <c:v>1094516.5</c:v>
                </c:pt>
                <c:pt idx="60">
                  <c:v>1107239.9298638003</c:v>
                </c:pt>
                <c:pt idx="61">
                  <c:v>1131725.2613549281</c:v>
                </c:pt>
                <c:pt idx="62">
                  <c:v>1160632.1370387801</c:v>
                </c:pt>
                <c:pt idx="63">
                  <c:v>1190154.2642889388</c:v>
                </c:pt>
                <c:pt idx="64">
                  <c:v>1216249.4724038308</c:v>
                </c:pt>
                <c:pt idx="65">
                  <c:v>1238746.16503334</c:v>
                </c:pt>
                <c:pt idx="66">
                  <c:v>1261645.0484788201</c:v>
                </c:pt>
                <c:pt idx="67">
                  <c:v>1289193.9105034701</c:v>
                </c:pt>
                <c:pt idx="68">
                  <c:v>1312982.4418401502</c:v>
                </c:pt>
                <c:pt idx="69">
                  <c:v>1337195.5504223998</c:v>
                </c:pt>
                <c:pt idx="70">
                  <c:v>1361840.6361640412</c:v>
                </c:pt>
                <c:pt idx="71">
                  <c:v>1382422.2216946997</c:v>
                </c:pt>
                <c:pt idx="72">
                  <c:v>1407885.9162269384</c:v>
                </c:pt>
                <c:pt idx="73">
                  <c:v>1429163.3870504398</c:v>
                </c:pt>
                <c:pt idx="74">
                  <c:v>1455472.6932811497</c:v>
                </c:pt>
                <c:pt idx="75">
                  <c:v>1477469.3461411211</c:v>
                </c:pt>
                <c:pt idx="76">
                  <c:v>1499798.4358370998</c:v>
                </c:pt>
                <c:pt idx="77">
                  <c:v>1522464.9865084612</c:v>
                </c:pt>
                <c:pt idx="78">
                  <c:v>1545474.0982247281</c:v>
                </c:pt>
                <c:pt idx="79">
                  <c:v>1573908.0709426112</c:v>
                </c:pt>
                <c:pt idx="80">
                  <c:v>1597694.6453179698</c:v>
                </c:pt>
                <c:pt idx="81">
                  <c:v>1621840.70772885</c:v>
                </c:pt>
                <c:pt idx="82">
                  <c:v>1651662.5030480714</c:v>
                </c:pt>
                <c:pt idx="83">
                  <c:v>1676624.1851799912</c:v>
                </c:pt>
                <c:pt idx="84">
                  <c:v>1707435.6650353398</c:v>
                </c:pt>
                <c:pt idx="85">
                  <c:v>1738795.5077815596</c:v>
                </c:pt>
                <c:pt idx="86">
                  <c:v>1770713.2508187701</c:v>
                </c:pt>
                <c:pt idx="87">
                  <c:v>1797474.1545943001</c:v>
                </c:pt>
                <c:pt idx="88">
                  <c:v>1830450.4514518999</c:v>
                </c:pt>
                <c:pt idx="89">
                  <c:v>1864012.9425351701</c:v>
                </c:pt>
                <c:pt idx="90">
                  <c:v>1898171.8142846099</c:v>
                </c:pt>
                <c:pt idx="91">
                  <c:v>1932937.4271478611</c:v>
                </c:pt>
                <c:pt idx="92">
                  <c:v>1968320.3185126211</c:v>
                </c:pt>
                <c:pt idx="93">
                  <c:v>2004331.2056885089</c:v>
                </c:pt>
                <c:pt idx="94">
                  <c:v>2040980.9889386001</c:v>
                </c:pt>
                <c:pt idx="95">
                  <c:v>2078280.7545615304</c:v>
                </c:pt>
                <c:pt idx="96">
                  <c:v>2116241.7780249305</c:v>
                </c:pt>
                <c:pt idx="97">
                  <c:v>2154875.5271511497</c:v>
                </c:pt>
                <c:pt idx="98">
                  <c:v>2187442.3002318097</c:v>
                </c:pt>
                <c:pt idx="99">
                  <c:v>2227354.6559999087</c:v>
                </c:pt>
                <c:pt idx="100">
                  <c:v>2261016.8108381587</c:v>
                </c:pt>
              </c:numCache>
            </c:numRef>
          </c:val>
        </c:ser>
        <c:marker val="1"/>
        <c:axId val="92940160"/>
        <c:axId val="92941696"/>
      </c:lineChart>
      <c:catAx>
        <c:axId val="92940160"/>
        <c:scaling>
          <c:orientation val="minMax"/>
        </c:scaling>
        <c:axPos val="b"/>
        <c:numFmt formatCode="General" sourceLinked="1"/>
        <c:tickLblPos val="nextTo"/>
        <c:txPr>
          <a:bodyPr/>
          <a:lstStyle/>
          <a:p>
            <a:pPr>
              <a:defRPr lang="en-GB"/>
            </a:pPr>
            <a:endParaRPr lang="en-US"/>
          </a:p>
        </c:txPr>
        <c:crossAx val="92941696"/>
        <c:crosses val="autoZero"/>
        <c:auto val="1"/>
        <c:lblAlgn val="ctr"/>
        <c:lblOffset val="100"/>
      </c:catAx>
      <c:valAx>
        <c:axId val="92941696"/>
        <c:scaling>
          <c:orientation val="minMax"/>
        </c:scaling>
        <c:axPos val="l"/>
        <c:majorGridlines/>
        <c:numFmt formatCode="0" sourceLinked="1"/>
        <c:tickLblPos val="nextTo"/>
        <c:txPr>
          <a:bodyPr/>
          <a:lstStyle/>
          <a:p>
            <a:pPr>
              <a:defRPr lang="en-GB"/>
            </a:pPr>
            <a:endParaRPr lang="en-US"/>
          </a:p>
        </c:txPr>
        <c:crossAx val="92940160"/>
        <c:crosses val="autoZero"/>
        <c:crossBetween val="between"/>
      </c:valAx>
    </c:plotArea>
    <c:legend>
      <c:legendPos val="b"/>
      <c:txPr>
        <a:bodyPr/>
        <a:lstStyle/>
        <a:p>
          <a:pPr>
            <a:defRPr lang="en-GB"/>
          </a:pPr>
          <a:endParaRPr lang="en-US"/>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Agriculture and Mining</c:v>
                </c:pt>
              </c:strCache>
            </c:strRef>
          </c:tx>
          <c:marker>
            <c:symbol val="none"/>
          </c:marker>
          <c:cat>
            <c:numRef>
              <c:f>Sheet1!$A$2:$A$83</c:f>
              <c:numCache>
                <c:formatCode>General</c:formatCode>
                <c:ptCount val="82"/>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formatCode="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pt idx="57">
                  <c:v>2027</c:v>
                </c:pt>
                <c:pt idx="58">
                  <c:v>2028</c:v>
                </c:pt>
                <c:pt idx="59">
                  <c:v>2029</c:v>
                </c:pt>
                <c:pt idx="60">
                  <c:v>2030</c:v>
                </c:pt>
                <c:pt idx="61">
                  <c:v>2031</c:v>
                </c:pt>
                <c:pt idx="62">
                  <c:v>2032</c:v>
                </c:pt>
                <c:pt idx="63">
                  <c:v>2033</c:v>
                </c:pt>
                <c:pt idx="64">
                  <c:v>2034</c:v>
                </c:pt>
                <c:pt idx="65">
                  <c:v>2035</c:v>
                </c:pt>
                <c:pt idx="66">
                  <c:v>2036</c:v>
                </c:pt>
                <c:pt idx="67">
                  <c:v>2037</c:v>
                </c:pt>
                <c:pt idx="68">
                  <c:v>2038</c:v>
                </c:pt>
                <c:pt idx="69">
                  <c:v>2039</c:v>
                </c:pt>
                <c:pt idx="70">
                  <c:v>2040</c:v>
                </c:pt>
                <c:pt idx="71">
                  <c:v>2041</c:v>
                </c:pt>
                <c:pt idx="72">
                  <c:v>2042</c:v>
                </c:pt>
                <c:pt idx="73">
                  <c:v>2043</c:v>
                </c:pt>
                <c:pt idx="74">
                  <c:v>2044</c:v>
                </c:pt>
                <c:pt idx="75">
                  <c:v>2045</c:v>
                </c:pt>
                <c:pt idx="76">
                  <c:v>2046</c:v>
                </c:pt>
                <c:pt idx="77">
                  <c:v>2047</c:v>
                </c:pt>
                <c:pt idx="78">
                  <c:v>2048</c:v>
                </c:pt>
                <c:pt idx="79">
                  <c:v>2049</c:v>
                </c:pt>
                <c:pt idx="80">
                  <c:v>2050</c:v>
                </c:pt>
                <c:pt idx="81">
                  <c:v>2051</c:v>
                </c:pt>
              </c:numCache>
            </c:numRef>
          </c:cat>
          <c:val>
            <c:numRef>
              <c:f>Sheet1!$B$2:$B$83</c:f>
              <c:numCache>
                <c:formatCode>0</c:formatCode>
                <c:ptCount val="82"/>
                <c:pt idx="0">
                  <c:v>1241754.4980000001</c:v>
                </c:pt>
                <c:pt idx="1">
                  <c:v>1192340.5880000002</c:v>
                </c:pt>
                <c:pt idx="2">
                  <c:v>1163355.155</c:v>
                </c:pt>
                <c:pt idx="3">
                  <c:v>1150380.0210000004</c:v>
                </c:pt>
                <c:pt idx="4">
                  <c:v>1102410.8030000001</c:v>
                </c:pt>
                <c:pt idx="5">
                  <c:v>1083068.1800000011</c:v>
                </c:pt>
                <c:pt idx="6">
                  <c:v>1071324.6790000012</c:v>
                </c:pt>
                <c:pt idx="7">
                  <c:v>1068137.1970000011</c:v>
                </c:pt>
                <c:pt idx="8">
                  <c:v>1022657.4110000004</c:v>
                </c:pt>
                <c:pt idx="9">
                  <c:v>943372.18939999782</c:v>
                </c:pt>
                <c:pt idx="10">
                  <c:v>945100.96140000096</c:v>
                </c:pt>
                <c:pt idx="11">
                  <c:v>923200.69079999835</c:v>
                </c:pt>
                <c:pt idx="12">
                  <c:v>904994.38549999997</c:v>
                </c:pt>
                <c:pt idx="13">
                  <c:v>877507.84520000045</c:v>
                </c:pt>
                <c:pt idx="14">
                  <c:v>874847.40529999998</c:v>
                </c:pt>
                <c:pt idx="15">
                  <c:v>825441.90500000003</c:v>
                </c:pt>
                <c:pt idx="16">
                  <c:v>775769.14599999937</c:v>
                </c:pt>
                <c:pt idx="17">
                  <c:v>742536.54140000045</c:v>
                </c:pt>
                <c:pt idx="18">
                  <c:v>738821.08330000006</c:v>
                </c:pt>
                <c:pt idx="19">
                  <c:v>706094.9621</c:v>
                </c:pt>
                <c:pt idx="20">
                  <c:v>692016.21680000005</c:v>
                </c:pt>
                <c:pt idx="21">
                  <c:v>693675.83790000004</c:v>
                </c:pt>
                <c:pt idx="22">
                  <c:v>657225.84840000095</c:v>
                </c:pt>
                <c:pt idx="23">
                  <c:v>616307.21699999936</c:v>
                </c:pt>
                <c:pt idx="24">
                  <c:v>582918.55560000043</c:v>
                </c:pt>
                <c:pt idx="25">
                  <c:v>549875.64870000002</c:v>
                </c:pt>
                <c:pt idx="26">
                  <c:v>547660.01710000006</c:v>
                </c:pt>
                <c:pt idx="27">
                  <c:v>575561.46270000003</c:v>
                </c:pt>
                <c:pt idx="28">
                  <c:v>570526.53110000002</c:v>
                </c:pt>
                <c:pt idx="29">
                  <c:v>524880.40899999999</c:v>
                </c:pt>
                <c:pt idx="30" formatCode="General">
                  <c:v>519125</c:v>
                </c:pt>
                <c:pt idx="31">
                  <c:v>479748.24631089531</c:v>
                </c:pt>
                <c:pt idx="32">
                  <c:v>441189.15501630382</c:v>
                </c:pt>
                <c:pt idx="33">
                  <c:v>428695.2730070629</c:v>
                </c:pt>
                <c:pt idx="34">
                  <c:v>420463.26380763488</c:v>
                </c:pt>
                <c:pt idx="35">
                  <c:v>449837.97130144341</c:v>
                </c:pt>
                <c:pt idx="36">
                  <c:v>439998.98780387721</c:v>
                </c:pt>
                <c:pt idx="37">
                  <c:v>439361.00730376458</c:v>
                </c:pt>
                <c:pt idx="38">
                  <c:v>503354.74423430342</c:v>
                </c:pt>
                <c:pt idx="39">
                  <c:v>494811.52263481595</c:v>
                </c:pt>
                <c:pt idx="40">
                  <c:v>496204.53586787422</c:v>
                </c:pt>
                <c:pt idx="41">
                  <c:v>485731.99711286684</c:v>
                </c:pt>
                <c:pt idx="42">
                  <c:v>480669.84643745387</c:v>
                </c:pt>
                <c:pt idx="43">
                  <c:v>477523.33072032215</c:v>
                </c:pt>
                <c:pt idx="44">
                  <c:v>474177.06064668664</c:v>
                </c:pt>
                <c:pt idx="45">
                  <c:v>469460.11227141239</c:v>
                </c:pt>
                <c:pt idx="46">
                  <c:v>461823.41394905007</c:v>
                </c:pt>
                <c:pt idx="47">
                  <c:v>456339.71977206541</c:v>
                </c:pt>
                <c:pt idx="48">
                  <c:v>452558.2689151364</c:v>
                </c:pt>
                <c:pt idx="49">
                  <c:v>447307.59861963562</c:v>
                </c:pt>
                <c:pt idx="50">
                  <c:v>441594.05220563739</c:v>
                </c:pt>
                <c:pt idx="51">
                  <c:v>435551.67391271191</c:v>
                </c:pt>
                <c:pt idx="52">
                  <c:v>428590.24000658171</c:v>
                </c:pt>
                <c:pt idx="53">
                  <c:v>423934.84773742571</c:v>
                </c:pt>
                <c:pt idx="54">
                  <c:v>417527.76819569763</c:v>
                </c:pt>
                <c:pt idx="55">
                  <c:v>412595.39877297368</c:v>
                </c:pt>
                <c:pt idx="56">
                  <c:v>406450.03800774988</c:v>
                </c:pt>
                <c:pt idx="57">
                  <c:v>400445.5266970552</c:v>
                </c:pt>
                <c:pt idx="58">
                  <c:v>394578.37442242121</c:v>
                </c:pt>
                <c:pt idx="59">
                  <c:v>388844.49731249822</c:v>
                </c:pt>
                <c:pt idx="60">
                  <c:v>384479.93326890492</c:v>
                </c:pt>
                <c:pt idx="61">
                  <c:v>378982.25858532992</c:v>
                </c:pt>
                <c:pt idx="62">
                  <c:v>373605.79934082081</c:v>
                </c:pt>
                <c:pt idx="63">
                  <c:v>369534.8410542591</c:v>
                </c:pt>
                <c:pt idx="64">
                  <c:v>364372.57212720456</c:v>
                </c:pt>
                <c:pt idx="65">
                  <c:v>360475.89431769372</c:v>
                </c:pt>
                <c:pt idx="66">
                  <c:v>356654.12443517492</c:v>
                </c:pt>
                <c:pt idx="67">
                  <c:v>352904.88568004448</c:v>
                </c:pt>
                <c:pt idx="68">
                  <c:v>348117.23551646672</c:v>
                </c:pt>
                <c:pt idx="69">
                  <c:v>344521.21201258857</c:v>
                </c:pt>
                <c:pt idx="70">
                  <c:v>340990.80001688749</c:v>
                </c:pt>
                <c:pt idx="71">
                  <c:v>337523.96228922094</c:v>
                </c:pt>
                <c:pt idx="72">
                  <c:v>334118.73535723588</c:v>
                </c:pt>
                <c:pt idx="73">
                  <c:v>330773.22641998669</c:v>
                </c:pt>
                <c:pt idx="74">
                  <c:v>327485.61038457265</c:v>
                </c:pt>
                <c:pt idx="75">
                  <c:v>324254.12703042879</c:v>
                </c:pt>
                <c:pt idx="76">
                  <c:v>321077.07829585759</c:v>
                </c:pt>
                <c:pt idx="77">
                  <c:v>317952.82568163431</c:v>
                </c:pt>
                <c:pt idx="78">
                  <c:v>314879.78776686557</c:v>
                </c:pt>
                <c:pt idx="79">
                  <c:v>310896.87956225476</c:v>
                </c:pt>
                <c:pt idx="80">
                  <c:v>307933.81293305609</c:v>
                </c:pt>
                <c:pt idx="81">
                  <c:v>304081.68310249061</c:v>
                </c:pt>
              </c:numCache>
            </c:numRef>
          </c:val>
        </c:ser>
        <c:ser>
          <c:idx val="1"/>
          <c:order val="1"/>
          <c:tx>
            <c:strRef>
              <c:f>Sheet1!$C$1</c:f>
              <c:strCache>
                <c:ptCount val="1"/>
                <c:pt idx="0">
                  <c:v>Mfg, EGW and Constrn</c:v>
                </c:pt>
              </c:strCache>
            </c:strRef>
          </c:tx>
          <c:marker>
            <c:symbol val="none"/>
          </c:marker>
          <c:cat>
            <c:numRef>
              <c:f>Sheet1!$A$2:$A$83</c:f>
              <c:numCache>
                <c:formatCode>General</c:formatCode>
                <c:ptCount val="82"/>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formatCode="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pt idx="57">
                  <c:v>2027</c:v>
                </c:pt>
                <c:pt idx="58">
                  <c:v>2028</c:v>
                </c:pt>
                <c:pt idx="59">
                  <c:v>2029</c:v>
                </c:pt>
                <c:pt idx="60">
                  <c:v>2030</c:v>
                </c:pt>
                <c:pt idx="61">
                  <c:v>2031</c:v>
                </c:pt>
                <c:pt idx="62">
                  <c:v>2032</c:v>
                </c:pt>
                <c:pt idx="63">
                  <c:v>2033</c:v>
                </c:pt>
                <c:pt idx="64">
                  <c:v>2034</c:v>
                </c:pt>
                <c:pt idx="65">
                  <c:v>2035</c:v>
                </c:pt>
                <c:pt idx="66">
                  <c:v>2036</c:v>
                </c:pt>
                <c:pt idx="67">
                  <c:v>2037</c:v>
                </c:pt>
                <c:pt idx="68">
                  <c:v>2038</c:v>
                </c:pt>
                <c:pt idx="69">
                  <c:v>2039</c:v>
                </c:pt>
                <c:pt idx="70">
                  <c:v>2040</c:v>
                </c:pt>
                <c:pt idx="71">
                  <c:v>2041</c:v>
                </c:pt>
                <c:pt idx="72">
                  <c:v>2042</c:v>
                </c:pt>
                <c:pt idx="73">
                  <c:v>2043</c:v>
                </c:pt>
                <c:pt idx="74">
                  <c:v>2044</c:v>
                </c:pt>
                <c:pt idx="75">
                  <c:v>2045</c:v>
                </c:pt>
                <c:pt idx="76">
                  <c:v>2046</c:v>
                </c:pt>
                <c:pt idx="77">
                  <c:v>2047</c:v>
                </c:pt>
                <c:pt idx="78">
                  <c:v>2048</c:v>
                </c:pt>
                <c:pt idx="79">
                  <c:v>2049</c:v>
                </c:pt>
                <c:pt idx="80">
                  <c:v>2050</c:v>
                </c:pt>
                <c:pt idx="81">
                  <c:v>2051</c:v>
                </c:pt>
              </c:numCache>
            </c:numRef>
          </c:cat>
          <c:val>
            <c:numRef>
              <c:f>Sheet1!$C$2:$C$83</c:f>
              <c:numCache>
                <c:formatCode>0</c:formatCode>
                <c:ptCount val="82"/>
                <c:pt idx="0">
                  <c:v>9894737.3700000029</c:v>
                </c:pt>
                <c:pt idx="1">
                  <c:v>9699477.3990000002</c:v>
                </c:pt>
                <c:pt idx="2">
                  <c:v>9472029.2329999916</c:v>
                </c:pt>
                <c:pt idx="3">
                  <c:v>9621210.517999988</c:v>
                </c:pt>
                <c:pt idx="4">
                  <c:v>9610162.389999995</c:v>
                </c:pt>
                <c:pt idx="5">
                  <c:v>9246517.7169999834</c:v>
                </c:pt>
                <c:pt idx="6">
                  <c:v>9023181.6559999995</c:v>
                </c:pt>
                <c:pt idx="7">
                  <c:v>9018806.477</c:v>
                </c:pt>
                <c:pt idx="8">
                  <c:v>8822718.4539999999</c:v>
                </c:pt>
                <c:pt idx="9">
                  <c:v>8907705.8510000128</c:v>
                </c:pt>
                <c:pt idx="10">
                  <c:v>8646494.9300000016</c:v>
                </c:pt>
                <c:pt idx="11">
                  <c:v>7902634.8470000001</c:v>
                </c:pt>
                <c:pt idx="12">
                  <c:v>7499483.4800000014</c:v>
                </c:pt>
                <c:pt idx="13">
                  <c:v>7167318.3529999992</c:v>
                </c:pt>
                <c:pt idx="14">
                  <c:v>7140000.4210000001</c:v>
                </c:pt>
                <c:pt idx="15">
                  <c:v>7097836.7780000055</c:v>
                </c:pt>
                <c:pt idx="16">
                  <c:v>6950110.6499999994</c:v>
                </c:pt>
                <c:pt idx="17">
                  <c:v>6999640.3589999992</c:v>
                </c:pt>
                <c:pt idx="18">
                  <c:v>7136487.2689999994</c:v>
                </c:pt>
                <c:pt idx="19">
                  <c:v>7337763.9610000001</c:v>
                </c:pt>
                <c:pt idx="20">
                  <c:v>7239430.6659999993</c:v>
                </c:pt>
                <c:pt idx="21">
                  <c:v>6656290.227</c:v>
                </c:pt>
                <c:pt idx="22">
                  <c:v>6274324.5520000001</c:v>
                </c:pt>
                <c:pt idx="23">
                  <c:v>5972554.6410000008</c:v>
                </c:pt>
                <c:pt idx="24">
                  <c:v>5967114.5470000003</c:v>
                </c:pt>
                <c:pt idx="25">
                  <c:v>6010676.0720000034</c:v>
                </c:pt>
                <c:pt idx="26">
                  <c:v>6045861.9500000002</c:v>
                </c:pt>
                <c:pt idx="27">
                  <c:v>6056533.426</c:v>
                </c:pt>
                <c:pt idx="28">
                  <c:v>6153698.9070000034</c:v>
                </c:pt>
                <c:pt idx="29">
                  <c:v>5995575.0540000005</c:v>
                </c:pt>
                <c:pt idx="30" formatCode="General">
                  <c:v>5942605</c:v>
                </c:pt>
                <c:pt idx="31">
                  <c:v>5808179.145131899</c:v>
                </c:pt>
                <c:pt idx="32">
                  <c:v>5640540.9512084387</c:v>
                </c:pt>
                <c:pt idx="33">
                  <c:v>5487043.7020904012</c:v>
                </c:pt>
                <c:pt idx="34">
                  <c:v>5406605.5560981696</c:v>
                </c:pt>
                <c:pt idx="35">
                  <c:v>5320233.0020170696</c:v>
                </c:pt>
                <c:pt idx="36">
                  <c:v>5298849.9390466902</c:v>
                </c:pt>
                <c:pt idx="37">
                  <c:v>5285412.9580452861</c:v>
                </c:pt>
                <c:pt idx="38">
                  <c:v>5544219.8647533013</c:v>
                </c:pt>
                <c:pt idx="39">
                  <c:v>5450540.5250515305</c:v>
                </c:pt>
                <c:pt idx="40">
                  <c:v>5475677.9459135812</c:v>
                </c:pt>
                <c:pt idx="41">
                  <c:v>5393529.8135865806</c:v>
                </c:pt>
                <c:pt idx="42">
                  <c:v>5360216.991994217</c:v>
                </c:pt>
                <c:pt idx="43">
                  <c:v>5335368.0590708191</c:v>
                </c:pt>
                <c:pt idx="44">
                  <c:v>5323888.3485638294</c:v>
                </c:pt>
                <c:pt idx="45">
                  <c:v>5285225.8641520925</c:v>
                </c:pt>
                <c:pt idx="46">
                  <c:v>5300976.7645657044</c:v>
                </c:pt>
                <c:pt idx="47">
                  <c:v>5220753.5823539803</c:v>
                </c:pt>
                <c:pt idx="48">
                  <c:v>5158008.9390030494</c:v>
                </c:pt>
                <c:pt idx="49">
                  <c:v>5074695.9830966406</c:v>
                </c:pt>
                <c:pt idx="50">
                  <c:v>5032568.2421838408</c:v>
                </c:pt>
                <c:pt idx="51">
                  <c:v>5019163.5166594097</c:v>
                </c:pt>
                <c:pt idx="52">
                  <c:v>4970603.0104513112</c:v>
                </c:pt>
                <c:pt idx="53">
                  <c:v>4895376.6115963599</c:v>
                </c:pt>
                <c:pt idx="54">
                  <c:v>4833705.3844772708</c:v>
                </c:pt>
                <c:pt idx="55">
                  <c:v>4788579.3233373985</c:v>
                </c:pt>
                <c:pt idx="56">
                  <c:v>4728869.9606831195</c:v>
                </c:pt>
                <c:pt idx="57">
                  <c:v>4670277.0579867298</c:v>
                </c:pt>
                <c:pt idx="58">
                  <c:v>4612785.1751658944</c:v>
                </c:pt>
                <c:pt idx="59">
                  <c:v>4556370.5722509595</c:v>
                </c:pt>
                <c:pt idx="60">
                  <c:v>4515572.9361459734</c:v>
                </c:pt>
                <c:pt idx="61">
                  <c:v>4461056.2604316594</c:v>
                </c:pt>
                <c:pt idx="62">
                  <c:v>4407538.7299514497</c:v>
                </c:pt>
                <c:pt idx="63">
                  <c:v>4369041.8755024495</c:v>
                </c:pt>
                <c:pt idx="64">
                  <c:v>4317276.3355347607</c:v>
                </c:pt>
                <c:pt idx="65">
                  <c:v>4280152.8557535242</c:v>
                </c:pt>
                <c:pt idx="66">
                  <c:v>4243606.9756933711</c:v>
                </c:pt>
                <c:pt idx="67">
                  <c:v>4207622.998934662</c:v>
                </c:pt>
                <c:pt idx="68">
                  <c:v>4158940.5926677259</c:v>
                </c:pt>
                <c:pt idx="69">
                  <c:v>4124187.2945635193</c:v>
                </c:pt>
                <c:pt idx="70">
                  <c:v>4089948.5851719487</c:v>
                </c:pt>
                <c:pt idx="71">
                  <c:v>4056210.3980772654</c:v>
                </c:pt>
                <c:pt idx="72">
                  <c:v>4022959.0396757149</c:v>
                </c:pt>
                <c:pt idx="73">
                  <c:v>3990181.1816979512</c:v>
                </c:pt>
                <c:pt idx="74">
                  <c:v>3957863.8533425364</c:v>
                </c:pt>
                <c:pt idx="75">
                  <c:v>3925994.4331056043</c:v>
                </c:pt>
                <c:pt idx="76">
                  <c:v>3894560.6403785828</c:v>
                </c:pt>
                <c:pt idx="77">
                  <c:v>3863550.5268777204</c:v>
                </c:pt>
                <c:pt idx="78">
                  <c:v>3832952.4679626767</c:v>
                </c:pt>
                <c:pt idx="79">
                  <c:v>3791054.3688057158</c:v>
                </c:pt>
                <c:pt idx="80">
                  <c:v>3761374.1222420307</c:v>
                </c:pt>
                <c:pt idx="81">
                  <c:v>3720622.9023994487</c:v>
                </c:pt>
              </c:numCache>
            </c:numRef>
          </c:val>
        </c:ser>
        <c:ser>
          <c:idx val="2"/>
          <c:order val="2"/>
          <c:tx>
            <c:strRef>
              <c:f>Sheet1!$D$1</c:f>
              <c:strCache>
                <c:ptCount val="1"/>
                <c:pt idx="0">
                  <c:v>Wholesale, Automotive and fuel sales</c:v>
                </c:pt>
              </c:strCache>
            </c:strRef>
          </c:tx>
          <c:marker>
            <c:symbol val="none"/>
          </c:marker>
          <c:cat>
            <c:numRef>
              <c:f>Sheet1!$A$2:$A$83</c:f>
              <c:numCache>
                <c:formatCode>General</c:formatCode>
                <c:ptCount val="82"/>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formatCode="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pt idx="57">
                  <c:v>2027</c:v>
                </c:pt>
                <c:pt idx="58">
                  <c:v>2028</c:v>
                </c:pt>
                <c:pt idx="59">
                  <c:v>2029</c:v>
                </c:pt>
                <c:pt idx="60">
                  <c:v>2030</c:v>
                </c:pt>
                <c:pt idx="61">
                  <c:v>2031</c:v>
                </c:pt>
                <c:pt idx="62">
                  <c:v>2032</c:v>
                </c:pt>
                <c:pt idx="63">
                  <c:v>2033</c:v>
                </c:pt>
                <c:pt idx="64">
                  <c:v>2034</c:v>
                </c:pt>
                <c:pt idx="65">
                  <c:v>2035</c:v>
                </c:pt>
                <c:pt idx="66">
                  <c:v>2036</c:v>
                </c:pt>
                <c:pt idx="67">
                  <c:v>2037</c:v>
                </c:pt>
                <c:pt idx="68">
                  <c:v>2038</c:v>
                </c:pt>
                <c:pt idx="69">
                  <c:v>2039</c:v>
                </c:pt>
                <c:pt idx="70">
                  <c:v>2040</c:v>
                </c:pt>
                <c:pt idx="71">
                  <c:v>2041</c:v>
                </c:pt>
                <c:pt idx="72">
                  <c:v>2042</c:v>
                </c:pt>
                <c:pt idx="73">
                  <c:v>2043</c:v>
                </c:pt>
                <c:pt idx="74">
                  <c:v>2044</c:v>
                </c:pt>
                <c:pt idx="75">
                  <c:v>2045</c:v>
                </c:pt>
                <c:pt idx="76">
                  <c:v>2046</c:v>
                </c:pt>
                <c:pt idx="77">
                  <c:v>2047</c:v>
                </c:pt>
                <c:pt idx="78">
                  <c:v>2048</c:v>
                </c:pt>
                <c:pt idx="79">
                  <c:v>2049</c:v>
                </c:pt>
                <c:pt idx="80">
                  <c:v>2050</c:v>
                </c:pt>
                <c:pt idx="81">
                  <c:v>2051</c:v>
                </c:pt>
              </c:numCache>
            </c:numRef>
          </c:cat>
          <c:val>
            <c:numRef>
              <c:f>Sheet1!$D$2:$D$83</c:f>
              <c:numCache>
                <c:formatCode>0</c:formatCode>
                <c:ptCount val="82"/>
                <c:pt idx="0">
                  <c:v>1469902.3130000001</c:v>
                </c:pt>
                <c:pt idx="1">
                  <c:v>1493656.0290000001</c:v>
                </c:pt>
                <c:pt idx="2">
                  <c:v>1534655.6440000001</c:v>
                </c:pt>
                <c:pt idx="3">
                  <c:v>1602310.675</c:v>
                </c:pt>
                <c:pt idx="4">
                  <c:v>1589975.8530000008</c:v>
                </c:pt>
                <c:pt idx="5">
                  <c:v>1593076.791</c:v>
                </c:pt>
                <c:pt idx="6">
                  <c:v>1593289.2489999998</c:v>
                </c:pt>
                <c:pt idx="7">
                  <c:v>1625990.7389999998</c:v>
                </c:pt>
                <c:pt idx="8">
                  <c:v>1664641.9890000001</c:v>
                </c:pt>
                <c:pt idx="9">
                  <c:v>1721898.868</c:v>
                </c:pt>
                <c:pt idx="10">
                  <c:v>1778197.3260000001</c:v>
                </c:pt>
                <c:pt idx="11">
                  <c:v>1739282.6290000011</c:v>
                </c:pt>
                <c:pt idx="12">
                  <c:v>1738465.8470000001</c:v>
                </c:pt>
                <c:pt idx="13">
                  <c:v>1740314.7009999999</c:v>
                </c:pt>
                <c:pt idx="14">
                  <c:v>1779303.9949999999</c:v>
                </c:pt>
                <c:pt idx="15">
                  <c:v>1857090.898</c:v>
                </c:pt>
                <c:pt idx="16">
                  <c:v>1876920.2830000001</c:v>
                </c:pt>
                <c:pt idx="17">
                  <c:v>1836909.304</c:v>
                </c:pt>
                <c:pt idx="18">
                  <c:v>1828139.9949999999</c:v>
                </c:pt>
                <c:pt idx="19">
                  <c:v>1931603.1190000011</c:v>
                </c:pt>
                <c:pt idx="20">
                  <c:v>1939350.743</c:v>
                </c:pt>
                <c:pt idx="21">
                  <c:v>1888882.1240000005</c:v>
                </c:pt>
                <c:pt idx="22">
                  <c:v>1776060.4740000002</c:v>
                </c:pt>
                <c:pt idx="23">
                  <c:v>1752190.615</c:v>
                </c:pt>
                <c:pt idx="24">
                  <c:v>1756745.7079999999</c:v>
                </c:pt>
                <c:pt idx="25">
                  <c:v>1713624.348</c:v>
                </c:pt>
                <c:pt idx="26">
                  <c:v>1724992.2520000001</c:v>
                </c:pt>
                <c:pt idx="27">
                  <c:v>1783598.473</c:v>
                </c:pt>
                <c:pt idx="28">
                  <c:v>1777007.5630000001</c:v>
                </c:pt>
                <c:pt idx="29">
                  <c:v>1805773.3920000012</c:v>
                </c:pt>
                <c:pt idx="30" formatCode="General">
                  <c:v>1794905</c:v>
                </c:pt>
                <c:pt idx="31">
                  <c:v>1780282.2440404301</c:v>
                </c:pt>
                <c:pt idx="32">
                  <c:v>1805843.26706673</c:v>
                </c:pt>
                <c:pt idx="33">
                  <c:v>1776017.0380292602</c:v>
                </c:pt>
                <c:pt idx="34">
                  <c:v>1766053.5210320703</c:v>
                </c:pt>
                <c:pt idx="35">
                  <c:v>1816014.2080058299</c:v>
                </c:pt>
                <c:pt idx="36">
                  <c:v>1833953.9150161599</c:v>
                </c:pt>
                <c:pt idx="37">
                  <c:v>1802235.5290154417</c:v>
                </c:pt>
                <c:pt idx="38">
                  <c:v>1771625.4760448511</c:v>
                </c:pt>
                <c:pt idx="39">
                  <c:v>1766358.77746356</c:v>
                </c:pt>
                <c:pt idx="40">
                  <c:v>1794580.7637065803</c:v>
                </c:pt>
                <c:pt idx="41">
                  <c:v>1778201.2269798014</c:v>
                </c:pt>
                <c:pt idx="42">
                  <c:v>1779941.0816166501</c:v>
                </c:pt>
                <c:pt idx="43">
                  <c:v>1787627.8963117611</c:v>
                </c:pt>
                <c:pt idx="44">
                  <c:v>1793657.8794636715</c:v>
                </c:pt>
                <c:pt idx="45">
                  <c:v>1793662.5292056701</c:v>
                </c:pt>
                <c:pt idx="46">
                  <c:v>1781613.7239714211</c:v>
                </c:pt>
                <c:pt idx="47">
                  <c:v>1777028.9355102999</c:v>
                </c:pt>
                <c:pt idx="48">
                  <c:v>1778437.1728456225</c:v>
                </c:pt>
                <c:pt idx="49">
                  <c:v>1773495.2683339897</c:v>
                </c:pt>
                <c:pt idx="50">
                  <c:v>1766114.5208423801</c:v>
                </c:pt>
                <c:pt idx="51">
                  <c:v>1756821.4004244595</c:v>
                </c:pt>
                <c:pt idx="52">
                  <c:v>1743209.5319652711</c:v>
                </c:pt>
                <c:pt idx="53">
                  <c:v>1738435.0382948399</c:v>
                </c:pt>
                <c:pt idx="54">
                  <c:v>1725973.0445349098</c:v>
                </c:pt>
                <c:pt idx="55">
                  <c:v>1719109.2541007397</c:v>
                </c:pt>
                <c:pt idx="56">
                  <c:v>1706715.7899104618</c:v>
                </c:pt>
                <c:pt idx="57">
                  <c:v>1694415.0216175604</c:v>
                </c:pt>
                <c:pt idx="58">
                  <c:v>1682216.2545119701</c:v>
                </c:pt>
                <c:pt idx="59">
                  <c:v>1670124.4281829183</c:v>
                </c:pt>
                <c:pt idx="60">
                  <c:v>1663508.4081441597</c:v>
                </c:pt>
                <c:pt idx="61">
                  <c:v>1651598.9137237696</c:v>
                </c:pt>
                <c:pt idx="62">
                  <c:v>1639801.53886185</c:v>
                </c:pt>
                <c:pt idx="63">
                  <c:v>1633368.3868325911</c:v>
                </c:pt>
                <c:pt idx="64">
                  <c:v>1621757.8618904403</c:v>
                </c:pt>
                <c:pt idx="65">
                  <c:v>1615436.7325072812</c:v>
                </c:pt>
                <c:pt idx="66">
                  <c:v>1609153.2436043799</c:v>
                </c:pt>
                <c:pt idx="67">
                  <c:v>1602907.4213526188</c:v>
                </c:pt>
                <c:pt idx="68">
                  <c:v>1591630.23370621</c:v>
                </c:pt>
                <c:pt idx="69">
                  <c:v>1585494.7320741001</c:v>
                </c:pt>
                <c:pt idx="70">
                  <c:v>1579395.7082255683</c:v>
                </c:pt>
                <c:pt idx="71">
                  <c:v>1573332.6514965801</c:v>
                </c:pt>
                <c:pt idx="72">
                  <c:v>1567304.9632758901</c:v>
                </c:pt>
                <c:pt idx="73">
                  <c:v>1561311.9696830998</c:v>
                </c:pt>
                <c:pt idx="74">
                  <c:v>1555352.93222908</c:v>
                </c:pt>
                <c:pt idx="75">
                  <c:v>1549427.0568410715</c:v>
                </c:pt>
                <c:pt idx="76">
                  <c:v>1543533.5015505499</c:v>
                </c:pt>
                <c:pt idx="77">
                  <c:v>1537671.3830793409</c:v>
                </c:pt>
                <c:pt idx="78">
                  <c:v>1531839.7825106112</c:v>
                </c:pt>
                <c:pt idx="79">
                  <c:v>1521342.2494243099</c:v>
                </c:pt>
                <c:pt idx="80">
                  <c:v>1515600.9225527199</c:v>
                </c:pt>
                <c:pt idx="81">
                  <c:v>1505255.3531993711</c:v>
                </c:pt>
              </c:numCache>
            </c:numRef>
          </c:val>
        </c:ser>
        <c:ser>
          <c:idx val="3"/>
          <c:order val="3"/>
          <c:tx>
            <c:strRef>
              <c:f>Sheet1!$E$1</c:f>
              <c:strCache>
                <c:ptCount val="1"/>
                <c:pt idx="0">
                  <c:v>Retail, Hotels and restaurants</c:v>
                </c:pt>
              </c:strCache>
            </c:strRef>
          </c:tx>
          <c:marker>
            <c:symbol val="none"/>
          </c:marker>
          <c:cat>
            <c:numRef>
              <c:f>Sheet1!$A$2:$A$83</c:f>
              <c:numCache>
                <c:formatCode>General</c:formatCode>
                <c:ptCount val="82"/>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formatCode="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pt idx="57">
                  <c:v>2027</c:v>
                </c:pt>
                <c:pt idx="58">
                  <c:v>2028</c:v>
                </c:pt>
                <c:pt idx="59">
                  <c:v>2029</c:v>
                </c:pt>
                <c:pt idx="60">
                  <c:v>2030</c:v>
                </c:pt>
                <c:pt idx="61">
                  <c:v>2031</c:v>
                </c:pt>
                <c:pt idx="62">
                  <c:v>2032</c:v>
                </c:pt>
                <c:pt idx="63">
                  <c:v>2033</c:v>
                </c:pt>
                <c:pt idx="64">
                  <c:v>2034</c:v>
                </c:pt>
                <c:pt idx="65">
                  <c:v>2035</c:v>
                </c:pt>
                <c:pt idx="66">
                  <c:v>2036</c:v>
                </c:pt>
                <c:pt idx="67">
                  <c:v>2037</c:v>
                </c:pt>
                <c:pt idx="68">
                  <c:v>2038</c:v>
                </c:pt>
                <c:pt idx="69">
                  <c:v>2039</c:v>
                </c:pt>
                <c:pt idx="70">
                  <c:v>2040</c:v>
                </c:pt>
                <c:pt idx="71">
                  <c:v>2041</c:v>
                </c:pt>
                <c:pt idx="72">
                  <c:v>2042</c:v>
                </c:pt>
                <c:pt idx="73">
                  <c:v>2043</c:v>
                </c:pt>
                <c:pt idx="74">
                  <c:v>2044</c:v>
                </c:pt>
                <c:pt idx="75">
                  <c:v>2045</c:v>
                </c:pt>
                <c:pt idx="76">
                  <c:v>2046</c:v>
                </c:pt>
                <c:pt idx="77">
                  <c:v>2047</c:v>
                </c:pt>
                <c:pt idx="78">
                  <c:v>2048</c:v>
                </c:pt>
                <c:pt idx="79">
                  <c:v>2049</c:v>
                </c:pt>
                <c:pt idx="80">
                  <c:v>2050</c:v>
                </c:pt>
                <c:pt idx="81">
                  <c:v>2051</c:v>
                </c:pt>
              </c:numCache>
            </c:numRef>
          </c:cat>
          <c:val>
            <c:numRef>
              <c:f>Sheet1!$E$2:$E$83</c:f>
              <c:numCache>
                <c:formatCode>0</c:formatCode>
                <c:ptCount val="82"/>
                <c:pt idx="0">
                  <c:v>2797215.5480000004</c:v>
                </c:pt>
                <c:pt idx="1">
                  <c:v>2761294.9529999974</c:v>
                </c:pt>
                <c:pt idx="2">
                  <c:v>2809599.085</c:v>
                </c:pt>
                <c:pt idx="3">
                  <c:v>2938168.856999997</c:v>
                </c:pt>
                <c:pt idx="4">
                  <c:v>2950427.7590000001</c:v>
                </c:pt>
                <c:pt idx="5">
                  <c:v>2965260.1539999987</c:v>
                </c:pt>
                <c:pt idx="6">
                  <c:v>2944424.6620000005</c:v>
                </c:pt>
                <c:pt idx="7">
                  <c:v>2971638.0149999997</c:v>
                </c:pt>
                <c:pt idx="8">
                  <c:v>2989212.373999997</c:v>
                </c:pt>
                <c:pt idx="9">
                  <c:v>3087230.3000000003</c:v>
                </c:pt>
                <c:pt idx="10">
                  <c:v>3115804.3209999977</c:v>
                </c:pt>
                <c:pt idx="11">
                  <c:v>3043269.4749999987</c:v>
                </c:pt>
                <c:pt idx="12">
                  <c:v>3006889.0199999977</c:v>
                </c:pt>
                <c:pt idx="13">
                  <c:v>2979550.1729999967</c:v>
                </c:pt>
                <c:pt idx="14">
                  <c:v>3121213.4699999997</c:v>
                </c:pt>
                <c:pt idx="15">
                  <c:v>3040173.3759999969</c:v>
                </c:pt>
                <c:pt idx="16">
                  <c:v>3036289.9289999977</c:v>
                </c:pt>
                <c:pt idx="17">
                  <c:v>3092749.4709999966</c:v>
                </c:pt>
                <c:pt idx="18">
                  <c:v>3235675.4469999997</c:v>
                </c:pt>
                <c:pt idx="19">
                  <c:v>3350395.2889999999</c:v>
                </c:pt>
                <c:pt idx="20">
                  <c:v>3451289.2689999999</c:v>
                </c:pt>
                <c:pt idx="21">
                  <c:v>3379529.736</c:v>
                </c:pt>
                <c:pt idx="22">
                  <c:v>3450841.4439999997</c:v>
                </c:pt>
                <c:pt idx="23">
                  <c:v>3383444.9869999997</c:v>
                </c:pt>
                <c:pt idx="24">
                  <c:v>3433702.015999997</c:v>
                </c:pt>
                <c:pt idx="25">
                  <c:v>3575514.8749999977</c:v>
                </c:pt>
                <c:pt idx="26">
                  <c:v>3607257.1970000002</c:v>
                </c:pt>
                <c:pt idx="27">
                  <c:v>3729153.4219999998</c:v>
                </c:pt>
                <c:pt idx="28">
                  <c:v>3788633.423</c:v>
                </c:pt>
                <c:pt idx="29">
                  <c:v>3823192.4909999971</c:v>
                </c:pt>
                <c:pt idx="30" formatCode="General">
                  <c:v>3896984</c:v>
                </c:pt>
                <c:pt idx="31">
                  <c:v>4018244.1580912466</c:v>
                </c:pt>
                <c:pt idx="32">
                  <c:v>4084616.0311509366</c:v>
                </c:pt>
                <c:pt idx="33">
                  <c:v>4185393.1130689499</c:v>
                </c:pt>
                <c:pt idx="34">
                  <c:v>4216612.5570765696</c:v>
                </c:pt>
                <c:pt idx="35">
                  <c:v>4207522.0800135005</c:v>
                </c:pt>
                <c:pt idx="36">
                  <c:v>4212537.3750371197</c:v>
                </c:pt>
                <c:pt idx="37">
                  <c:v>4227425.7470362205</c:v>
                </c:pt>
                <c:pt idx="38">
                  <c:v>4221734.4987450214</c:v>
                </c:pt>
                <c:pt idx="39">
                  <c:v>4237693.3248259975</c:v>
                </c:pt>
                <c:pt idx="40">
                  <c:v>4338542.0095037008</c:v>
                </c:pt>
                <c:pt idx="41">
                  <c:v>4335096.3687843196</c:v>
                </c:pt>
                <c:pt idx="42">
                  <c:v>4378227.7362754093</c:v>
                </c:pt>
                <c:pt idx="43">
                  <c:v>4438441.1737243198</c:v>
                </c:pt>
                <c:pt idx="44">
                  <c:v>4496763.1068865536</c:v>
                </c:pt>
                <c:pt idx="45">
                  <c:v>4541767.4522350514</c:v>
                </c:pt>
                <c:pt idx="46">
                  <c:v>4557384.6653281199</c:v>
                </c:pt>
                <c:pt idx="47">
                  <c:v>4592951.1791677782</c:v>
                </c:pt>
                <c:pt idx="48">
                  <c:v>4645103.5715721296</c:v>
                </c:pt>
                <c:pt idx="49">
                  <c:v>4681673.1211489346</c:v>
                </c:pt>
                <c:pt idx="50">
                  <c:v>4712500.3171600904</c:v>
                </c:pt>
                <c:pt idx="51">
                  <c:v>4738745.5935160536</c:v>
                </c:pt>
                <c:pt idx="52">
                  <c:v>4753639.4524141019</c:v>
                </c:pt>
                <c:pt idx="53">
                  <c:v>4793033.7196792606</c:v>
                </c:pt>
                <c:pt idx="54">
                  <c:v>4811645.0272536343</c:v>
                </c:pt>
                <c:pt idx="55">
                  <c:v>4846197.0162744336</c:v>
                </c:pt>
                <c:pt idx="56">
                  <c:v>4865483.5440125996</c:v>
                </c:pt>
                <c:pt idx="57">
                  <c:v>4885174.5699319877</c:v>
                </c:pt>
                <c:pt idx="58">
                  <c:v>4905296.1956068249</c:v>
                </c:pt>
                <c:pt idx="59">
                  <c:v>4925865.2060059002</c:v>
                </c:pt>
                <c:pt idx="60">
                  <c:v>4962903.6155185336</c:v>
                </c:pt>
                <c:pt idx="61">
                  <c:v>4984472.9714870201</c:v>
                </c:pt>
                <c:pt idx="62">
                  <c:v>5006524.3115059389</c:v>
                </c:pt>
                <c:pt idx="63">
                  <c:v>5045289.5632875124</c:v>
                </c:pt>
                <c:pt idx="64">
                  <c:v>5068406.1959671807</c:v>
                </c:pt>
                <c:pt idx="65">
                  <c:v>5108405.8415723192</c:v>
                </c:pt>
                <c:pt idx="66">
                  <c:v>5149078.8920403002</c:v>
                </c:pt>
                <c:pt idx="67">
                  <c:v>5190438.4388770144</c:v>
                </c:pt>
                <c:pt idx="68">
                  <c:v>5215886.4037133632</c:v>
                </c:pt>
                <c:pt idx="69">
                  <c:v>5258575.1902280785</c:v>
                </c:pt>
                <c:pt idx="70">
                  <c:v>5301987.6803536192</c:v>
                </c:pt>
                <c:pt idx="71">
                  <c:v>5346136.8172987904</c:v>
                </c:pt>
                <c:pt idx="72">
                  <c:v>5391035.5659098607</c:v>
                </c:pt>
                <c:pt idx="73">
                  <c:v>5436696.9303382244</c:v>
                </c:pt>
                <c:pt idx="74">
                  <c:v>5483133.9704217212</c:v>
                </c:pt>
                <c:pt idx="75">
                  <c:v>5530359.8168818997</c:v>
                </c:pt>
                <c:pt idx="76">
                  <c:v>5578387.6854262007</c:v>
                </c:pt>
                <c:pt idx="77">
                  <c:v>5627230.8898359006</c:v>
                </c:pt>
                <c:pt idx="78">
                  <c:v>5676902.854116099</c:v>
                </c:pt>
                <c:pt idx="79">
                  <c:v>5709794.3018579325</c:v>
                </c:pt>
                <c:pt idx="80">
                  <c:v>5761061.0346691012</c:v>
                </c:pt>
                <c:pt idx="81">
                  <c:v>5795363.6546067996</c:v>
                </c:pt>
              </c:numCache>
            </c:numRef>
          </c:val>
        </c:ser>
        <c:ser>
          <c:idx val="4"/>
          <c:order val="4"/>
          <c:tx>
            <c:strRef>
              <c:f>Sheet1!$F$1</c:f>
              <c:strCache>
                <c:ptCount val="1"/>
                <c:pt idx="0">
                  <c:v>Real estate</c:v>
                </c:pt>
              </c:strCache>
            </c:strRef>
          </c:tx>
          <c:marker>
            <c:symbol val="none"/>
          </c:marker>
          <c:cat>
            <c:numRef>
              <c:f>Sheet1!$A$2:$A$83</c:f>
              <c:numCache>
                <c:formatCode>General</c:formatCode>
                <c:ptCount val="82"/>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formatCode="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pt idx="57">
                  <c:v>2027</c:v>
                </c:pt>
                <c:pt idx="58">
                  <c:v>2028</c:v>
                </c:pt>
                <c:pt idx="59">
                  <c:v>2029</c:v>
                </c:pt>
                <c:pt idx="60">
                  <c:v>2030</c:v>
                </c:pt>
                <c:pt idx="61">
                  <c:v>2031</c:v>
                </c:pt>
                <c:pt idx="62">
                  <c:v>2032</c:v>
                </c:pt>
                <c:pt idx="63">
                  <c:v>2033</c:v>
                </c:pt>
                <c:pt idx="64">
                  <c:v>2034</c:v>
                </c:pt>
                <c:pt idx="65">
                  <c:v>2035</c:v>
                </c:pt>
                <c:pt idx="66">
                  <c:v>2036</c:v>
                </c:pt>
                <c:pt idx="67">
                  <c:v>2037</c:v>
                </c:pt>
                <c:pt idx="68">
                  <c:v>2038</c:v>
                </c:pt>
                <c:pt idx="69">
                  <c:v>2039</c:v>
                </c:pt>
                <c:pt idx="70">
                  <c:v>2040</c:v>
                </c:pt>
                <c:pt idx="71">
                  <c:v>2041</c:v>
                </c:pt>
                <c:pt idx="72">
                  <c:v>2042</c:v>
                </c:pt>
                <c:pt idx="73">
                  <c:v>2043</c:v>
                </c:pt>
                <c:pt idx="74">
                  <c:v>2044</c:v>
                </c:pt>
                <c:pt idx="75">
                  <c:v>2045</c:v>
                </c:pt>
                <c:pt idx="76">
                  <c:v>2046</c:v>
                </c:pt>
                <c:pt idx="77">
                  <c:v>2047</c:v>
                </c:pt>
                <c:pt idx="78">
                  <c:v>2048</c:v>
                </c:pt>
                <c:pt idx="79">
                  <c:v>2049</c:v>
                </c:pt>
                <c:pt idx="80">
                  <c:v>2050</c:v>
                </c:pt>
                <c:pt idx="81">
                  <c:v>2051</c:v>
                </c:pt>
              </c:numCache>
            </c:numRef>
          </c:cat>
          <c:val>
            <c:numRef>
              <c:f>Sheet1!$F$2:$F$83</c:f>
              <c:numCache>
                <c:formatCode>0</c:formatCode>
                <c:ptCount val="82"/>
                <c:pt idx="0">
                  <c:v>156101.07740000001</c:v>
                </c:pt>
                <c:pt idx="1">
                  <c:v>165164.97030000004</c:v>
                </c:pt>
                <c:pt idx="2">
                  <c:v>165530.55149999965</c:v>
                </c:pt>
                <c:pt idx="3">
                  <c:v>180123.33499999982</c:v>
                </c:pt>
                <c:pt idx="4">
                  <c:v>176943.4087</c:v>
                </c:pt>
                <c:pt idx="5">
                  <c:v>169019.3308</c:v>
                </c:pt>
                <c:pt idx="6">
                  <c:v>167333.24510000017</c:v>
                </c:pt>
                <c:pt idx="7">
                  <c:v>162238.21950000001</c:v>
                </c:pt>
                <c:pt idx="8">
                  <c:v>161884.19399999999</c:v>
                </c:pt>
                <c:pt idx="9">
                  <c:v>178100.03200000001</c:v>
                </c:pt>
                <c:pt idx="10">
                  <c:v>189280.7242</c:v>
                </c:pt>
                <c:pt idx="11">
                  <c:v>202327.14110000001</c:v>
                </c:pt>
                <c:pt idx="12">
                  <c:v>232143.02049999975</c:v>
                </c:pt>
                <c:pt idx="13">
                  <c:v>229455.7885</c:v>
                </c:pt>
                <c:pt idx="14">
                  <c:v>241467.4425</c:v>
                </c:pt>
                <c:pt idx="15">
                  <c:v>233778.6813</c:v>
                </c:pt>
                <c:pt idx="16">
                  <c:v>212822.89369999975</c:v>
                </c:pt>
                <c:pt idx="17">
                  <c:v>230301.4577</c:v>
                </c:pt>
                <c:pt idx="18">
                  <c:v>273743.64139999985</c:v>
                </c:pt>
                <c:pt idx="19">
                  <c:v>278828.16179999959</c:v>
                </c:pt>
                <c:pt idx="20">
                  <c:v>254731.31720000011</c:v>
                </c:pt>
                <c:pt idx="21">
                  <c:v>251450.541</c:v>
                </c:pt>
                <c:pt idx="22">
                  <c:v>278324.96230000001</c:v>
                </c:pt>
                <c:pt idx="23">
                  <c:v>276998.15460000001</c:v>
                </c:pt>
                <c:pt idx="24">
                  <c:v>295084.97010000021</c:v>
                </c:pt>
                <c:pt idx="25">
                  <c:v>333590.75689999986</c:v>
                </c:pt>
                <c:pt idx="26">
                  <c:v>332408.92110000021</c:v>
                </c:pt>
                <c:pt idx="27">
                  <c:v>340949.65460000001</c:v>
                </c:pt>
                <c:pt idx="28">
                  <c:v>343382.6606</c:v>
                </c:pt>
                <c:pt idx="29">
                  <c:v>352570.51490000001</c:v>
                </c:pt>
                <c:pt idx="30" formatCode="General">
                  <c:v>372210</c:v>
                </c:pt>
                <c:pt idx="31">
                  <c:v>399682.16760907695</c:v>
                </c:pt>
                <c:pt idx="32">
                  <c:v>419040.11311548529</c:v>
                </c:pt>
                <c:pt idx="33">
                  <c:v>433159.11170713551</c:v>
                </c:pt>
                <c:pt idx="34">
                  <c:v>474578.2919086176</c:v>
                </c:pt>
                <c:pt idx="35">
                  <c:v>464539.10200148984</c:v>
                </c:pt>
                <c:pt idx="36">
                  <c:v>463978.61630408763</c:v>
                </c:pt>
                <c:pt idx="37">
                  <c:v>484632.17480415141</c:v>
                </c:pt>
                <c:pt idx="38">
                  <c:v>481575.83673146216</c:v>
                </c:pt>
                <c:pt idx="39">
                  <c:v>487293.04630759859</c:v>
                </c:pt>
                <c:pt idx="40">
                  <c:v>507899.90368901292</c:v>
                </c:pt>
                <c:pt idx="41">
                  <c:v>511538.76218521001</c:v>
                </c:pt>
                <c:pt idx="42">
                  <c:v>521057.70747632062</c:v>
                </c:pt>
                <c:pt idx="43">
                  <c:v>534031.84473416652</c:v>
                </c:pt>
                <c:pt idx="44">
                  <c:v>546673.39437855827</c:v>
                </c:pt>
                <c:pt idx="45">
                  <c:v>560356.72843506781</c:v>
                </c:pt>
                <c:pt idx="46">
                  <c:v>578822.8303759892</c:v>
                </c:pt>
                <c:pt idx="47">
                  <c:v>590165.21276830812</c:v>
                </c:pt>
                <c:pt idx="48">
                  <c:v>599101.48922442005</c:v>
                </c:pt>
                <c:pt idx="49">
                  <c:v>614503.64753343305</c:v>
                </c:pt>
                <c:pt idx="50">
                  <c:v>622338.50524985336</c:v>
                </c:pt>
                <c:pt idx="51">
                  <c:v>628886.50521191233</c:v>
                </c:pt>
                <c:pt idx="52">
                  <c:v>633720.32076350204</c:v>
                </c:pt>
                <c:pt idx="53">
                  <c:v>639139.49529862427</c:v>
                </c:pt>
                <c:pt idx="54">
                  <c:v>643888.67082939332</c:v>
                </c:pt>
                <c:pt idx="55">
                  <c:v>651538.87669743795</c:v>
                </c:pt>
                <c:pt idx="56">
                  <c:v>657345.85671633296</c:v>
                </c:pt>
                <c:pt idx="57">
                  <c:v>663173.52647734981</c:v>
                </c:pt>
                <c:pt idx="58">
                  <c:v>668929.13144551043</c:v>
                </c:pt>
                <c:pt idx="59">
                  <c:v>674575.68941955955</c:v>
                </c:pt>
                <c:pt idx="60">
                  <c:v>682300.3835772475</c:v>
                </c:pt>
                <c:pt idx="61">
                  <c:v>687714.56677685946</c:v>
                </c:pt>
                <c:pt idx="62">
                  <c:v>693001.10433757189</c:v>
                </c:pt>
                <c:pt idx="63">
                  <c:v>700413.4944097253</c:v>
                </c:pt>
                <c:pt idx="64">
                  <c:v>705465.68646175647</c:v>
                </c:pt>
                <c:pt idx="65">
                  <c:v>712679.5731524491</c:v>
                </c:pt>
                <c:pt idx="66">
                  <c:v>719804.05803508696</c:v>
                </c:pt>
                <c:pt idx="67">
                  <c:v>726840.16647472442</c:v>
                </c:pt>
                <c:pt idx="68">
                  <c:v>731459.39607278933</c:v>
                </c:pt>
                <c:pt idx="69">
                  <c:v>738307.31609465205</c:v>
                </c:pt>
                <c:pt idx="70">
                  <c:v>745070.02618617215</c:v>
                </c:pt>
                <c:pt idx="71">
                  <c:v>751748.35059459344</c:v>
                </c:pt>
                <c:pt idx="72">
                  <c:v>758343.06146329921</c:v>
                </c:pt>
                <c:pt idx="73">
                  <c:v>764854.88018768001</c:v>
                </c:pt>
                <c:pt idx="74">
                  <c:v>771284.47892143542</c:v>
                </c:pt>
                <c:pt idx="75">
                  <c:v>777632.48210269189</c:v>
                </c:pt>
                <c:pt idx="76">
                  <c:v>783899.46794552403</c:v>
                </c:pt>
                <c:pt idx="77">
                  <c:v>790085.96987466852</c:v>
                </c:pt>
                <c:pt idx="78">
                  <c:v>796192.47789527767</c:v>
                </c:pt>
                <c:pt idx="79">
                  <c:v>799751.07238818204</c:v>
                </c:pt>
                <c:pt idx="80">
                  <c:v>805688.22219921136</c:v>
                </c:pt>
                <c:pt idx="81">
                  <c:v>809057.49877849629</c:v>
                </c:pt>
              </c:numCache>
            </c:numRef>
          </c:val>
        </c:ser>
        <c:ser>
          <c:idx val="5"/>
          <c:order val="5"/>
          <c:tx>
            <c:strRef>
              <c:f>Sheet1!$G$1</c:f>
              <c:strCache>
                <c:ptCount val="1"/>
                <c:pt idx="0">
                  <c:v>Services</c:v>
                </c:pt>
              </c:strCache>
            </c:strRef>
          </c:tx>
          <c:marker>
            <c:symbol val="none"/>
          </c:marker>
          <c:cat>
            <c:numRef>
              <c:f>Sheet1!$A$2:$A$83</c:f>
              <c:numCache>
                <c:formatCode>General</c:formatCode>
                <c:ptCount val="82"/>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formatCode="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pt idx="57">
                  <c:v>2027</c:v>
                </c:pt>
                <c:pt idx="58">
                  <c:v>2028</c:v>
                </c:pt>
                <c:pt idx="59">
                  <c:v>2029</c:v>
                </c:pt>
                <c:pt idx="60">
                  <c:v>2030</c:v>
                </c:pt>
                <c:pt idx="61">
                  <c:v>2031</c:v>
                </c:pt>
                <c:pt idx="62">
                  <c:v>2032</c:v>
                </c:pt>
                <c:pt idx="63">
                  <c:v>2033</c:v>
                </c:pt>
                <c:pt idx="64">
                  <c:v>2034</c:v>
                </c:pt>
                <c:pt idx="65">
                  <c:v>2035</c:v>
                </c:pt>
                <c:pt idx="66">
                  <c:v>2036</c:v>
                </c:pt>
                <c:pt idx="67">
                  <c:v>2037</c:v>
                </c:pt>
                <c:pt idx="68">
                  <c:v>2038</c:v>
                </c:pt>
                <c:pt idx="69">
                  <c:v>2039</c:v>
                </c:pt>
                <c:pt idx="70">
                  <c:v>2040</c:v>
                </c:pt>
                <c:pt idx="71">
                  <c:v>2041</c:v>
                </c:pt>
                <c:pt idx="72">
                  <c:v>2042</c:v>
                </c:pt>
                <c:pt idx="73">
                  <c:v>2043</c:v>
                </c:pt>
                <c:pt idx="74">
                  <c:v>2044</c:v>
                </c:pt>
                <c:pt idx="75">
                  <c:v>2045</c:v>
                </c:pt>
                <c:pt idx="76">
                  <c:v>2046</c:v>
                </c:pt>
                <c:pt idx="77">
                  <c:v>2047</c:v>
                </c:pt>
                <c:pt idx="78">
                  <c:v>2048</c:v>
                </c:pt>
                <c:pt idx="79">
                  <c:v>2049</c:v>
                </c:pt>
                <c:pt idx="80">
                  <c:v>2050</c:v>
                </c:pt>
                <c:pt idx="81">
                  <c:v>2051</c:v>
                </c:pt>
              </c:numCache>
            </c:numRef>
          </c:cat>
          <c:val>
            <c:numRef>
              <c:f>Sheet1!$G$2:$G$83</c:f>
              <c:numCache>
                <c:formatCode>0</c:formatCode>
                <c:ptCount val="82"/>
                <c:pt idx="0">
                  <c:v>3403668.9519999987</c:v>
                </c:pt>
                <c:pt idx="1">
                  <c:v>3518610.6059999997</c:v>
                </c:pt>
                <c:pt idx="2">
                  <c:v>3561313.3480000007</c:v>
                </c:pt>
                <c:pt idx="3">
                  <c:v>3639267.753</c:v>
                </c:pt>
                <c:pt idx="4">
                  <c:v>3699960.890999997</c:v>
                </c:pt>
                <c:pt idx="5">
                  <c:v>3723686.0650000004</c:v>
                </c:pt>
                <c:pt idx="6">
                  <c:v>3701504.5519999997</c:v>
                </c:pt>
                <c:pt idx="7">
                  <c:v>3741666.36</c:v>
                </c:pt>
                <c:pt idx="8">
                  <c:v>3792646.6499999994</c:v>
                </c:pt>
                <c:pt idx="9">
                  <c:v>3877831.7420000006</c:v>
                </c:pt>
                <c:pt idx="10">
                  <c:v>3966642.2779999995</c:v>
                </c:pt>
                <c:pt idx="11">
                  <c:v>3884409.5179999997</c:v>
                </c:pt>
                <c:pt idx="12">
                  <c:v>3879376.3209999977</c:v>
                </c:pt>
                <c:pt idx="13">
                  <c:v>3938087.7689999999</c:v>
                </c:pt>
                <c:pt idx="14">
                  <c:v>4090593.3640000001</c:v>
                </c:pt>
                <c:pt idx="15">
                  <c:v>4235497.279000001</c:v>
                </c:pt>
                <c:pt idx="16">
                  <c:v>4350228.642</c:v>
                </c:pt>
                <c:pt idx="17">
                  <c:v>4463597.25</c:v>
                </c:pt>
                <c:pt idx="18">
                  <c:v>4729670.722000001</c:v>
                </c:pt>
                <c:pt idx="19">
                  <c:v>4984933.9790000012</c:v>
                </c:pt>
                <c:pt idx="20">
                  <c:v>5183824.6939999992</c:v>
                </c:pt>
                <c:pt idx="21">
                  <c:v>5080038.5370000014</c:v>
                </c:pt>
                <c:pt idx="22">
                  <c:v>5040936.4460000014</c:v>
                </c:pt>
                <c:pt idx="23">
                  <c:v>5030253.8730000006</c:v>
                </c:pt>
                <c:pt idx="24">
                  <c:v>5044360.7830000008</c:v>
                </c:pt>
                <c:pt idx="25">
                  <c:v>5171830.79</c:v>
                </c:pt>
                <c:pt idx="26">
                  <c:v>5286005.6639999999</c:v>
                </c:pt>
                <c:pt idx="27">
                  <c:v>5511152.3860000009</c:v>
                </c:pt>
                <c:pt idx="28">
                  <c:v>5641474.629999999</c:v>
                </c:pt>
                <c:pt idx="29">
                  <c:v>5875037.5620000008</c:v>
                </c:pt>
                <c:pt idx="30" formatCode="General">
                  <c:v>6092196</c:v>
                </c:pt>
                <c:pt idx="31">
                  <c:v>6336451.6061438993</c:v>
                </c:pt>
                <c:pt idx="32">
                  <c:v>6348524.4832345992</c:v>
                </c:pt>
                <c:pt idx="33">
                  <c:v>6456474.2081063697</c:v>
                </c:pt>
                <c:pt idx="34">
                  <c:v>6498212.7651179824</c:v>
                </c:pt>
                <c:pt idx="35">
                  <c:v>6721930.3050215608</c:v>
                </c:pt>
                <c:pt idx="36">
                  <c:v>6736761.6750593605</c:v>
                </c:pt>
                <c:pt idx="37">
                  <c:v>6936872.8410594305</c:v>
                </c:pt>
                <c:pt idx="38">
                  <c:v>6966400.8451475091</c:v>
                </c:pt>
                <c:pt idx="39">
                  <c:v>7030180.9221843593</c:v>
                </c:pt>
                <c:pt idx="40">
                  <c:v>7234170.5371571593</c:v>
                </c:pt>
                <c:pt idx="41">
                  <c:v>7263391.5643108897</c:v>
                </c:pt>
                <c:pt idx="42">
                  <c:v>7369232.3357498804</c:v>
                </c:pt>
                <c:pt idx="43">
                  <c:v>7502826.8671711199</c:v>
                </c:pt>
                <c:pt idx="44">
                  <c:v>7632249.3150326749</c:v>
                </c:pt>
                <c:pt idx="45">
                  <c:v>7737905.6096207192</c:v>
                </c:pt>
                <c:pt idx="46">
                  <c:v>7791995.4857287034</c:v>
                </c:pt>
                <c:pt idx="47">
                  <c:v>7878589.9842979899</c:v>
                </c:pt>
                <c:pt idx="48">
                  <c:v>7992189.5115375696</c:v>
                </c:pt>
                <c:pt idx="49">
                  <c:v>8077484.6819307311</c:v>
                </c:pt>
                <c:pt idx="50">
                  <c:v>8151229.9936992694</c:v>
                </c:pt>
                <c:pt idx="51">
                  <c:v>8215329.0668332595</c:v>
                </c:pt>
                <c:pt idx="52">
                  <c:v>8257943.2835559687</c:v>
                </c:pt>
                <c:pt idx="53">
                  <c:v>8341337.5410552556</c:v>
                </c:pt>
                <c:pt idx="54">
                  <c:v>8386775.9616794102</c:v>
                </c:pt>
                <c:pt idx="55">
                  <c:v>8458176.0780148078</c:v>
                </c:pt>
                <c:pt idx="56">
                  <c:v>8501098.8409039993</c:v>
                </c:pt>
                <c:pt idx="57">
                  <c:v>8542854.769060187</c:v>
                </c:pt>
                <c:pt idx="58">
                  <c:v>8583487.8358737268</c:v>
                </c:pt>
                <c:pt idx="59">
                  <c:v>8623026.4513283297</c:v>
                </c:pt>
                <c:pt idx="60">
                  <c:v>8689523.040064536</c:v>
                </c:pt>
                <c:pt idx="61">
                  <c:v>8727055.9284219183</c:v>
                </c:pt>
                <c:pt idx="62">
                  <c:v>8763548.6136198007</c:v>
                </c:pt>
                <c:pt idx="63">
                  <c:v>8827401.4259862229</c:v>
                </c:pt>
                <c:pt idx="64">
                  <c:v>8861973.4717326183</c:v>
                </c:pt>
                <c:pt idx="65">
                  <c:v>8924152.6556086317</c:v>
                </c:pt>
                <c:pt idx="66">
                  <c:v>8985560.4078707416</c:v>
                </c:pt>
                <c:pt idx="67">
                  <c:v>9046201.8154924829</c:v>
                </c:pt>
                <c:pt idx="68">
                  <c:v>9077173.4963090885</c:v>
                </c:pt>
                <c:pt idx="69">
                  <c:v>9136200.7614750471</c:v>
                </c:pt>
                <c:pt idx="70">
                  <c:v>9194478.2617468294</c:v>
                </c:pt>
                <c:pt idx="71">
                  <c:v>9252009.9224966504</c:v>
                </c:pt>
                <c:pt idx="72">
                  <c:v>9308799.3809879068</c:v>
                </c:pt>
                <c:pt idx="73">
                  <c:v>9364849.9845865313</c:v>
                </c:pt>
                <c:pt idx="74">
                  <c:v>9420164.789862087</c:v>
                </c:pt>
                <c:pt idx="75">
                  <c:v>9474746.5624406524</c:v>
                </c:pt>
                <c:pt idx="76">
                  <c:v>9528597.7774827071</c:v>
                </c:pt>
                <c:pt idx="77">
                  <c:v>9581720.6206745151</c:v>
                </c:pt>
                <c:pt idx="78">
                  <c:v>9634116.9896377809</c:v>
                </c:pt>
                <c:pt idx="79">
                  <c:v>9655986.0695379395</c:v>
                </c:pt>
                <c:pt idx="80">
                  <c:v>9706869.1760357916</c:v>
                </c:pt>
                <c:pt idx="81">
                  <c:v>9727102.8505174685</c:v>
                </c:pt>
              </c:numCache>
            </c:numRef>
          </c:val>
        </c:ser>
        <c:ser>
          <c:idx val="6"/>
          <c:order val="6"/>
          <c:tx>
            <c:strRef>
              <c:f>Sheet1!$H$1</c:f>
              <c:strCache>
                <c:ptCount val="1"/>
                <c:pt idx="0">
                  <c:v>Defence, Edu and Health</c:v>
                </c:pt>
              </c:strCache>
            </c:strRef>
          </c:tx>
          <c:marker>
            <c:symbol val="none"/>
          </c:marker>
          <c:cat>
            <c:numRef>
              <c:f>Sheet1!$A$2:$A$83</c:f>
              <c:numCache>
                <c:formatCode>General</c:formatCode>
                <c:ptCount val="82"/>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formatCode="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pt idx="57">
                  <c:v>2027</c:v>
                </c:pt>
                <c:pt idx="58">
                  <c:v>2028</c:v>
                </c:pt>
                <c:pt idx="59">
                  <c:v>2029</c:v>
                </c:pt>
                <c:pt idx="60">
                  <c:v>2030</c:v>
                </c:pt>
                <c:pt idx="61">
                  <c:v>2031</c:v>
                </c:pt>
                <c:pt idx="62">
                  <c:v>2032</c:v>
                </c:pt>
                <c:pt idx="63">
                  <c:v>2033</c:v>
                </c:pt>
                <c:pt idx="64">
                  <c:v>2034</c:v>
                </c:pt>
                <c:pt idx="65">
                  <c:v>2035</c:v>
                </c:pt>
                <c:pt idx="66">
                  <c:v>2036</c:v>
                </c:pt>
                <c:pt idx="67">
                  <c:v>2037</c:v>
                </c:pt>
                <c:pt idx="68">
                  <c:v>2038</c:v>
                </c:pt>
                <c:pt idx="69">
                  <c:v>2039</c:v>
                </c:pt>
                <c:pt idx="70">
                  <c:v>2040</c:v>
                </c:pt>
                <c:pt idx="71">
                  <c:v>2041</c:v>
                </c:pt>
                <c:pt idx="72">
                  <c:v>2042</c:v>
                </c:pt>
                <c:pt idx="73">
                  <c:v>2043</c:v>
                </c:pt>
                <c:pt idx="74">
                  <c:v>2044</c:v>
                </c:pt>
                <c:pt idx="75">
                  <c:v>2045</c:v>
                </c:pt>
                <c:pt idx="76">
                  <c:v>2046</c:v>
                </c:pt>
                <c:pt idx="77">
                  <c:v>2047</c:v>
                </c:pt>
                <c:pt idx="78">
                  <c:v>2048</c:v>
                </c:pt>
                <c:pt idx="79">
                  <c:v>2049</c:v>
                </c:pt>
                <c:pt idx="80">
                  <c:v>2050</c:v>
                </c:pt>
                <c:pt idx="81">
                  <c:v>2051</c:v>
                </c:pt>
              </c:numCache>
            </c:numRef>
          </c:cat>
          <c:val>
            <c:numRef>
              <c:f>Sheet1!$H$2:$H$83</c:f>
              <c:numCache>
                <c:formatCode>0</c:formatCode>
                <c:ptCount val="82"/>
                <c:pt idx="0">
                  <c:v>5132831.875</c:v>
                </c:pt>
                <c:pt idx="1">
                  <c:v>5259667.2170000002</c:v>
                </c:pt>
                <c:pt idx="2">
                  <c:v>5441190.4960000012</c:v>
                </c:pt>
                <c:pt idx="3">
                  <c:v>5614496.3850000007</c:v>
                </c:pt>
                <c:pt idx="4">
                  <c:v>5705949.0940000005</c:v>
                </c:pt>
                <c:pt idx="5">
                  <c:v>5977139.8160000006</c:v>
                </c:pt>
                <c:pt idx="6">
                  <c:v>6117980.2660000008</c:v>
                </c:pt>
                <c:pt idx="7">
                  <c:v>6114862.5040000007</c:v>
                </c:pt>
                <c:pt idx="8">
                  <c:v>6010261.574</c:v>
                </c:pt>
                <c:pt idx="9">
                  <c:v>6126165.8820000002</c:v>
                </c:pt>
                <c:pt idx="10">
                  <c:v>6133349.6429999992</c:v>
                </c:pt>
                <c:pt idx="11">
                  <c:v>6124853.2440000009</c:v>
                </c:pt>
                <c:pt idx="12">
                  <c:v>6140879.9330000002</c:v>
                </c:pt>
                <c:pt idx="13">
                  <c:v>6159170.4750000024</c:v>
                </c:pt>
                <c:pt idx="14">
                  <c:v>6300853.9130000016</c:v>
                </c:pt>
                <c:pt idx="15">
                  <c:v>6436737.7160000009</c:v>
                </c:pt>
                <c:pt idx="16">
                  <c:v>6519736.7220000001</c:v>
                </c:pt>
                <c:pt idx="17">
                  <c:v>6727721.2639999995</c:v>
                </c:pt>
                <c:pt idx="18">
                  <c:v>6949523.2530000005</c:v>
                </c:pt>
                <c:pt idx="19">
                  <c:v>6915970.5689999992</c:v>
                </c:pt>
                <c:pt idx="20">
                  <c:v>6997231.9690000005</c:v>
                </c:pt>
                <c:pt idx="21">
                  <c:v>7015274.2810000014</c:v>
                </c:pt>
                <c:pt idx="22">
                  <c:v>7158312.0589999994</c:v>
                </c:pt>
                <c:pt idx="23">
                  <c:v>7115644.3880000003</c:v>
                </c:pt>
                <c:pt idx="24">
                  <c:v>7251483.5100000007</c:v>
                </c:pt>
                <c:pt idx="25">
                  <c:v>7297244.1199999992</c:v>
                </c:pt>
                <c:pt idx="26">
                  <c:v>7366755.3290000008</c:v>
                </c:pt>
                <c:pt idx="27">
                  <c:v>7417499.3950000005</c:v>
                </c:pt>
                <c:pt idx="28">
                  <c:v>7376327.0580000002</c:v>
                </c:pt>
                <c:pt idx="29">
                  <c:v>7593861.4850000013</c:v>
                </c:pt>
                <c:pt idx="30" formatCode="General">
                  <c:v>7864240</c:v>
                </c:pt>
                <c:pt idx="31">
                  <c:v>7970688.7501810193</c:v>
                </c:pt>
                <c:pt idx="32">
                  <c:v>8215449.9813036034</c:v>
                </c:pt>
                <c:pt idx="33">
                  <c:v>8480355.5321397111</c:v>
                </c:pt>
                <c:pt idx="34">
                  <c:v>8739909.7861586865</c:v>
                </c:pt>
                <c:pt idx="35">
                  <c:v>8833438.4630283415</c:v>
                </c:pt>
                <c:pt idx="36">
                  <c:v>9104323.2490802016</c:v>
                </c:pt>
                <c:pt idx="37">
                  <c:v>9078486.4580777809</c:v>
                </c:pt>
                <c:pt idx="38">
                  <c:v>9028182.7479859982</c:v>
                </c:pt>
                <c:pt idx="39">
                  <c:v>9050215.8951746207</c:v>
                </c:pt>
                <c:pt idx="40">
                  <c:v>9252924.3041621149</c:v>
                </c:pt>
                <c:pt idx="41">
                  <c:v>9232510.2670403291</c:v>
                </c:pt>
                <c:pt idx="42">
                  <c:v>9310654.3004500829</c:v>
                </c:pt>
                <c:pt idx="43">
                  <c:v>9424180.8282674886</c:v>
                </c:pt>
                <c:pt idx="44">
                  <c:v>9532590.8950280249</c:v>
                </c:pt>
                <c:pt idx="45">
                  <c:v>9611621.7040799782</c:v>
                </c:pt>
                <c:pt idx="46">
                  <c:v>9627383.1160810068</c:v>
                </c:pt>
                <c:pt idx="47">
                  <c:v>9684171.386129573</c:v>
                </c:pt>
                <c:pt idx="48">
                  <c:v>9774601.0469020568</c:v>
                </c:pt>
                <c:pt idx="49">
                  <c:v>9830839.6993366256</c:v>
                </c:pt>
                <c:pt idx="50">
                  <c:v>9873654.3686589338</c:v>
                </c:pt>
                <c:pt idx="51">
                  <c:v>9905502.2434421815</c:v>
                </c:pt>
                <c:pt idx="52">
                  <c:v>9912294.1608432699</c:v>
                </c:pt>
                <c:pt idx="53">
                  <c:v>9968742.7463382073</c:v>
                </c:pt>
                <c:pt idx="54">
                  <c:v>9980484.143029673</c:v>
                </c:pt>
                <c:pt idx="55">
                  <c:v>10023804.052802213</c:v>
                </c:pt>
                <c:pt idx="56">
                  <c:v>10034035.9697657</c:v>
                </c:pt>
                <c:pt idx="57">
                  <c:v>10043659.528229088</c:v>
                </c:pt>
                <c:pt idx="58">
                  <c:v>10052707.032973697</c:v>
                </c:pt>
                <c:pt idx="59">
                  <c:v>10061193.155499797</c:v>
                </c:pt>
                <c:pt idx="60">
                  <c:v>10101711.6832806</c:v>
                </c:pt>
                <c:pt idx="61">
                  <c:v>10109119.100573393</c:v>
                </c:pt>
                <c:pt idx="62">
                  <c:v>10115979.902382599</c:v>
                </c:pt>
                <c:pt idx="63">
                  <c:v>10154950.412927199</c:v>
                </c:pt>
                <c:pt idx="64">
                  <c:v>10160747.876285993</c:v>
                </c:pt>
                <c:pt idx="65">
                  <c:v>10198696.447088093</c:v>
                </c:pt>
                <c:pt idx="66">
                  <c:v>10236142.298320876</c:v>
                </c:pt>
                <c:pt idx="67">
                  <c:v>10273084.2731885</c:v>
                </c:pt>
                <c:pt idx="68">
                  <c:v>10276792.642014287</c:v>
                </c:pt>
                <c:pt idx="69">
                  <c:v>10312713.493551999</c:v>
                </c:pt>
                <c:pt idx="70">
                  <c:v>10348128.938298987</c:v>
                </c:pt>
                <c:pt idx="71">
                  <c:v>10383037.897746895</c:v>
                </c:pt>
                <c:pt idx="72">
                  <c:v>10417439.2533301</c:v>
                </c:pt>
                <c:pt idx="73">
                  <c:v>10451331.827086499</c:v>
                </c:pt>
                <c:pt idx="74">
                  <c:v>10484714.364838611</c:v>
                </c:pt>
                <c:pt idx="75">
                  <c:v>10517585.521597583</c:v>
                </c:pt>
                <c:pt idx="76">
                  <c:v>10549943.848920586</c:v>
                </c:pt>
                <c:pt idx="77">
                  <c:v>10581787.783976199</c:v>
                </c:pt>
                <c:pt idx="78">
                  <c:v>10613115.640110701</c:v>
                </c:pt>
                <c:pt idx="79">
                  <c:v>10611175.058423601</c:v>
                </c:pt>
                <c:pt idx="80">
                  <c:v>10641472.709368091</c:v>
                </c:pt>
                <c:pt idx="81">
                  <c:v>10638516.057395881</c:v>
                </c:pt>
              </c:numCache>
            </c:numRef>
          </c:val>
        </c:ser>
        <c:marker val="1"/>
        <c:axId val="93288320"/>
        <c:axId val="93289856"/>
      </c:lineChart>
      <c:catAx>
        <c:axId val="93288320"/>
        <c:scaling>
          <c:orientation val="minMax"/>
        </c:scaling>
        <c:axPos val="b"/>
        <c:numFmt formatCode="General" sourceLinked="1"/>
        <c:tickLblPos val="nextTo"/>
        <c:txPr>
          <a:bodyPr/>
          <a:lstStyle/>
          <a:p>
            <a:pPr>
              <a:defRPr lang="en-GB"/>
            </a:pPr>
            <a:endParaRPr lang="en-US"/>
          </a:p>
        </c:txPr>
        <c:crossAx val="93289856"/>
        <c:crosses val="autoZero"/>
        <c:auto val="1"/>
        <c:lblAlgn val="ctr"/>
        <c:lblOffset val="100"/>
      </c:catAx>
      <c:valAx>
        <c:axId val="93289856"/>
        <c:scaling>
          <c:orientation val="minMax"/>
        </c:scaling>
        <c:axPos val="l"/>
        <c:majorGridlines/>
        <c:numFmt formatCode="0" sourceLinked="1"/>
        <c:tickLblPos val="nextTo"/>
        <c:txPr>
          <a:bodyPr/>
          <a:lstStyle/>
          <a:p>
            <a:pPr>
              <a:defRPr lang="en-GB"/>
            </a:pPr>
            <a:endParaRPr lang="en-US"/>
          </a:p>
        </c:txPr>
        <c:crossAx val="93288320"/>
        <c:crosses val="autoZero"/>
        <c:crossBetween val="between"/>
      </c:valAx>
    </c:plotArea>
    <c:legend>
      <c:legendPos val="b"/>
      <c:txPr>
        <a:bodyPr/>
        <a:lstStyle/>
        <a:p>
          <a:pPr>
            <a:defRPr lang="en-GB"/>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740861213807314"/>
          <c:y val="3.3348225509327804E-2"/>
          <c:w val="0.79921523534426231"/>
          <c:h val="0.83433546088840771"/>
        </c:manualLayout>
      </c:layout>
      <c:barChart>
        <c:barDir val="col"/>
        <c:grouping val="clustered"/>
        <c:ser>
          <c:idx val="0"/>
          <c:order val="0"/>
          <c:tx>
            <c:strRef>
              <c:f>Sheet1!$A$3</c:f>
              <c:strCache>
                <c:ptCount val="1"/>
                <c:pt idx="0">
                  <c:v>Existing 2001</c:v>
                </c:pt>
              </c:strCache>
            </c:strRef>
          </c:tx>
          <c:spPr>
            <a:solidFill>
              <a:srgbClr val="C00000"/>
            </a:solidFill>
          </c:spPr>
          <c:cat>
            <c:strRef>
              <c:f>Sheet1!$B$2:$E$2</c:f>
              <c:strCache>
                <c:ptCount val="4"/>
                <c:pt idx="0">
                  <c:v>detached</c:v>
                </c:pt>
                <c:pt idx="1">
                  <c:v>semi- detached</c:v>
                </c:pt>
                <c:pt idx="2">
                  <c:v>terraced</c:v>
                </c:pt>
                <c:pt idx="3">
                  <c:v>flats</c:v>
                </c:pt>
              </c:strCache>
            </c:strRef>
          </c:cat>
          <c:val>
            <c:numRef>
              <c:f>Sheet1!$B$3:$E$3</c:f>
              <c:numCache>
                <c:formatCode>_-* #,##0_-;\-* #,##0_-;_-* "-"??_-;_-@_-</c:formatCode>
                <c:ptCount val="4"/>
                <c:pt idx="0">
                  <c:v>28743</c:v>
                </c:pt>
                <c:pt idx="1">
                  <c:v>15893</c:v>
                </c:pt>
                <c:pt idx="2">
                  <c:v>5661</c:v>
                </c:pt>
                <c:pt idx="3">
                  <c:v>1529</c:v>
                </c:pt>
              </c:numCache>
            </c:numRef>
          </c:val>
        </c:ser>
        <c:ser>
          <c:idx val="1"/>
          <c:order val="1"/>
          <c:tx>
            <c:strRef>
              <c:f>Sheet1!$A$4</c:f>
              <c:strCache>
                <c:ptCount val="1"/>
                <c:pt idx="0">
                  <c:v>Compact</c:v>
                </c:pt>
              </c:strCache>
            </c:strRef>
          </c:tx>
          <c:spPr>
            <a:solidFill>
              <a:schemeClr val="tx2">
                <a:lumMod val="75000"/>
              </a:schemeClr>
            </a:solidFill>
          </c:spPr>
          <c:cat>
            <c:strRef>
              <c:f>Sheet1!$B$2:$E$2</c:f>
              <c:strCache>
                <c:ptCount val="4"/>
                <c:pt idx="0">
                  <c:v>detached</c:v>
                </c:pt>
                <c:pt idx="1">
                  <c:v>semi- detached</c:v>
                </c:pt>
                <c:pt idx="2">
                  <c:v>terraced</c:v>
                </c:pt>
                <c:pt idx="3">
                  <c:v>flats</c:v>
                </c:pt>
              </c:strCache>
            </c:strRef>
          </c:cat>
          <c:val>
            <c:numRef>
              <c:f>Sheet1!$B$4:$E$4</c:f>
              <c:numCache>
                <c:formatCode>_-* #,##0_-;\-* #,##0_-;_-* "-"??_-;_-@_-</c:formatCode>
                <c:ptCount val="4"/>
                <c:pt idx="0">
                  <c:v>28757</c:v>
                </c:pt>
                <c:pt idx="1">
                  <c:v>16215</c:v>
                </c:pt>
                <c:pt idx="2">
                  <c:v>6365</c:v>
                </c:pt>
                <c:pt idx="3">
                  <c:v>5346</c:v>
                </c:pt>
              </c:numCache>
            </c:numRef>
          </c:val>
        </c:ser>
        <c:ser>
          <c:idx val="2"/>
          <c:order val="2"/>
          <c:tx>
            <c:strRef>
              <c:f>Sheet1!$A$5</c:f>
              <c:strCache>
                <c:ptCount val="1"/>
                <c:pt idx="0">
                  <c:v>Free Market</c:v>
                </c:pt>
              </c:strCache>
            </c:strRef>
          </c:tx>
          <c:spPr>
            <a:solidFill>
              <a:schemeClr val="accent1">
                <a:lumMod val="40000"/>
                <a:lumOff val="60000"/>
              </a:schemeClr>
            </a:solidFill>
          </c:spPr>
          <c:cat>
            <c:strRef>
              <c:f>Sheet1!$B$2:$E$2</c:f>
              <c:strCache>
                <c:ptCount val="4"/>
                <c:pt idx="0">
                  <c:v>detached</c:v>
                </c:pt>
                <c:pt idx="1">
                  <c:v>semi- detached</c:v>
                </c:pt>
                <c:pt idx="2">
                  <c:v>terraced</c:v>
                </c:pt>
                <c:pt idx="3">
                  <c:v>flats</c:v>
                </c:pt>
              </c:strCache>
            </c:strRef>
          </c:cat>
          <c:val>
            <c:numRef>
              <c:f>Sheet1!$B$5:$E$5</c:f>
              <c:numCache>
                <c:formatCode>_-* #,##0_-;\-* #,##0_-;_-* "-"??_-;_-@_-</c:formatCode>
                <c:ptCount val="4"/>
                <c:pt idx="0">
                  <c:v>31323</c:v>
                </c:pt>
                <c:pt idx="1">
                  <c:v>22786</c:v>
                </c:pt>
                <c:pt idx="2">
                  <c:v>12412</c:v>
                </c:pt>
                <c:pt idx="3">
                  <c:v>3332</c:v>
                </c:pt>
              </c:numCache>
            </c:numRef>
          </c:val>
        </c:ser>
        <c:ser>
          <c:idx val="3"/>
          <c:order val="3"/>
          <c:tx>
            <c:strRef>
              <c:f>Sheet1!$A$6</c:f>
              <c:strCache>
                <c:ptCount val="1"/>
                <c:pt idx="0">
                  <c:v>Planned</c:v>
                </c:pt>
              </c:strCache>
            </c:strRef>
          </c:tx>
          <c:cat>
            <c:strRef>
              <c:f>Sheet1!$B$2:$E$2</c:f>
              <c:strCache>
                <c:ptCount val="4"/>
                <c:pt idx="0">
                  <c:v>detached</c:v>
                </c:pt>
                <c:pt idx="1">
                  <c:v>semi- detached</c:v>
                </c:pt>
                <c:pt idx="2">
                  <c:v>terraced</c:v>
                </c:pt>
                <c:pt idx="3">
                  <c:v>flats</c:v>
                </c:pt>
              </c:strCache>
            </c:strRef>
          </c:cat>
          <c:val>
            <c:numRef>
              <c:f>Sheet1!$B$6:$E$6</c:f>
              <c:numCache>
                <c:formatCode>_-* #,##0_-;\-* #,##0_-;_-* "-"??_-;_-@_-</c:formatCode>
                <c:ptCount val="4"/>
                <c:pt idx="0">
                  <c:v>29698</c:v>
                </c:pt>
                <c:pt idx="1">
                  <c:v>18791</c:v>
                </c:pt>
                <c:pt idx="2">
                  <c:v>10212</c:v>
                </c:pt>
                <c:pt idx="3">
                  <c:v>4128</c:v>
                </c:pt>
              </c:numCache>
            </c:numRef>
          </c:val>
        </c:ser>
        <c:axId val="102091776"/>
        <c:axId val="102097664"/>
      </c:barChart>
      <c:catAx>
        <c:axId val="102091776"/>
        <c:scaling>
          <c:orientation val="minMax"/>
        </c:scaling>
        <c:axPos val="b"/>
        <c:tickLblPos val="nextTo"/>
        <c:txPr>
          <a:bodyPr/>
          <a:lstStyle/>
          <a:p>
            <a:pPr>
              <a:defRPr lang="en-GB" sz="1000"/>
            </a:pPr>
            <a:endParaRPr lang="en-US"/>
          </a:p>
        </c:txPr>
        <c:crossAx val="102097664"/>
        <c:crosses val="autoZero"/>
        <c:auto val="1"/>
        <c:lblAlgn val="ctr"/>
        <c:lblOffset val="100"/>
      </c:catAx>
      <c:valAx>
        <c:axId val="102097664"/>
        <c:scaling>
          <c:orientation val="minMax"/>
        </c:scaling>
        <c:axPos val="l"/>
        <c:majorGridlines/>
        <c:title>
          <c:tx>
            <c:rich>
              <a:bodyPr rot="-5400000" vert="horz"/>
              <a:lstStyle/>
              <a:p>
                <a:pPr>
                  <a:defRPr lang="en-GB" sz="1000"/>
                </a:pPr>
                <a:r>
                  <a:rPr lang="en-US" sz="1000" dirty="0"/>
                  <a:t>25x25 m cells</a:t>
                </a:r>
              </a:p>
            </c:rich>
          </c:tx>
          <c:layout>
            <c:manualLayout>
              <c:xMode val="edge"/>
              <c:yMode val="edge"/>
              <c:x val="3.563890169924444E-3"/>
              <c:y val="0.36523512129439628"/>
            </c:manualLayout>
          </c:layout>
        </c:title>
        <c:numFmt formatCode="_-* #,##0_-;\-* #,##0_-;_-* &quot;-&quot;??_-;_-@_-" sourceLinked="1"/>
        <c:tickLblPos val="nextTo"/>
        <c:txPr>
          <a:bodyPr/>
          <a:lstStyle/>
          <a:p>
            <a:pPr>
              <a:defRPr lang="en-GB" sz="1000"/>
            </a:pPr>
            <a:endParaRPr lang="en-US"/>
          </a:p>
        </c:txPr>
        <c:crossAx val="102091776"/>
        <c:crosses val="autoZero"/>
        <c:crossBetween val="between"/>
      </c:valAx>
    </c:plotArea>
    <c:legend>
      <c:legendPos val="r"/>
      <c:layout>
        <c:manualLayout>
          <c:xMode val="edge"/>
          <c:yMode val="edge"/>
          <c:x val="0.75839652511378974"/>
          <c:y val="0.11202929115213174"/>
          <c:w val="0.19512165236593432"/>
          <c:h val="0.30136245672183082"/>
        </c:manualLayout>
      </c:layout>
      <c:spPr>
        <a:solidFill>
          <a:schemeClr val="bg1">
            <a:lumMod val="95000"/>
          </a:schemeClr>
        </a:solidFill>
      </c:spPr>
      <c:txPr>
        <a:bodyPr/>
        <a:lstStyle/>
        <a:p>
          <a:pPr>
            <a:defRPr lang="en-GB" sz="1000"/>
          </a:pPr>
          <a:endParaRPr lang="en-US"/>
        </a:p>
      </c:txPr>
    </c:legend>
    <c:plotVisOnly val="1"/>
  </c:chart>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21.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54.png"/><Relationship Id="rId1" Type="http://schemas.openxmlformats.org/officeDocument/2006/relationships/image" Target="../media/image5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61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100" y="0"/>
            <a:ext cx="2944813" cy="495617"/>
          </a:xfrm>
          <a:prstGeom prst="rect">
            <a:avLst/>
          </a:prstGeom>
        </p:spPr>
        <p:txBody>
          <a:bodyPr vert="horz" lIns="91440" tIns="45720" rIns="91440" bIns="45720" rtlCol="0"/>
          <a:lstStyle>
            <a:lvl1pPr algn="r">
              <a:defRPr sz="1200"/>
            </a:lvl1pPr>
          </a:lstStyle>
          <a:p>
            <a:fld id="{A9A7B7DD-834E-4EC5-A506-5774D4271900}" type="datetimeFigureOut">
              <a:rPr lang="en-GB" smtClean="0"/>
              <a:pPr/>
              <a:t>2012-07-05</a:t>
            </a:fld>
            <a:endParaRPr lang="en-GB"/>
          </a:p>
        </p:txBody>
      </p:sp>
      <p:sp>
        <p:nvSpPr>
          <p:cNvPr id="4" name="Footer Placeholder 3"/>
          <p:cNvSpPr>
            <a:spLocks noGrp="1"/>
          </p:cNvSpPr>
          <p:nvPr>
            <p:ph type="ftr" sz="quarter" idx="2"/>
          </p:nvPr>
        </p:nvSpPr>
        <p:spPr>
          <a:xfrm>
            <a:off x="0" y="9408800"/>
            <a:ext cx="2944813" cy="49561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100" y="9408800"/>
            <a:ext cx="2944813" cy="495617"/>
          </a:xfrm>
          <a:prstGeom prst="rect">
            <a:avLst/>
          </a:prstGeom>
        </p:spPr>
        <p:txBody>
          <a:bodyPr vert="horz" lIns="91440" tIns="45720" rIns="91440" bIns="45720" rtlCol="0" anchor="b"/>
          <a:lstStyle>
            <a:lvl1pPr algn="r">
              <a:defRPr sz="1200"/>
            </a:lvl1pPr>
          </a:lstStyle>
          <a:p>
            <a:fld id="{664F96B7-C330-48BC-9697-D0E470182077}" type="slidenum">
              <a:rPr lang="en-GB" smtClean="0"/>
              <a:pPr/>
              <a:t>‹#›</a:t>
            </a:fld>
            <a:endParaRPr lang="en-GB"/>
          </a:p>
        </p:txBody>
      </p:sp>
    </p:spTree>
    <p:extLst>
      <p:ext uri="{BB962C8B-B14F-4D97-AF65-F5344CB8AC3E}">
        <p14:creationId xmlns="" xmlns:p14="http://schemas.microsoft.com/office/powerpoint/2010/main" val="3737740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6" y="0"/>
            <a:ext cx="2944283" cy="495300"/>
          </a:xfrm>
          <a:prstGeom prst="rect">
            <a:avLst/>
          </a:prstGeom>
        </p:spPr>
        <p:txBody>
          <a:bodyPr vert="horz" lIns="91440" tIns="45720" rIns="91440" bIns="45720" rtlCol="0"/>
          <a:lstStyle>
            <a:lvl1pPr algn="r">
              <a:defRPr sz="1200"/>
            </a:lvl1pPr>
          </a:lstStyle>
          <a:p>
            <a:fld id="{293101A6-E41F-3C4C-BAE3-52619B9E32D6}" type="datetimeFigureOut">
              <a:rPr lang="en-US" smtClean="0"/>
              <a:pPr/>
              <a:t>7/5/2012</a:t>
            </a:fld>
            <a:endParaRPr lang="en-US"/>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8980"/>
            <a:ext cx="2944283"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6" y="9408980"/>
            <a:ext cx="2944283" cy="495300"/>
          </a:xfrm>
          <a:prstGeom prst="rect">
            <a:avLst/>
          </a:prstGeom>
        </p:spPr>
        <p:txBody>
          <a:bodyPr vert="horz" lIns="91440" tIns="45720" rIns="91440" bIns="45720" rtlCol="0" anchor="b"/>
          <a:lstStyle>
            <a:lvl1pPr algn="r">
              <a:defRPr sz="1200"/>
            </a:lvl1pPr>
          </a:lstStyle>
          <a:p>
            <a:fld id="{AC9A6908-F85F-D34E-82E7-E1A17B2839A5}" type="slidenum">
              <a:rPr lang="en-US" smtClean="0"/>
              <a:pPr/>
              <a:t>‹#›</a:t>
            </a:fld>
            <a:endParaRPr lang="en-US"/>
          </a:p>
        </p:txBody>
      </p:sp>
    </p:spTree>
    <p:extLst>
      <p:ext uri="{BB962C8B-B14F-4D97-AF65-F5344CB8AC3E}">
        <p14:creationId xmlns="" xmlns:p14="http://schemas.microsoft.com/office/powerpoint/2010/main" val="11003908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8ECF54-791C-41E0-8160-0A37526B2A3A}" type="slidenum">
              <a:rPr lang="en-GB" smtClean="0">
                <a:cs typeface="Arial" pitchFamily="34" charset="0"/>
              </a:rPr>
              <a:pPr fontAlgn="base">
                <a:spcBef>
                  <a:spcPct val="0"/>
                </a:spcBef>
                <a:spcAft>
                  <a:spcPct val="0"/>
                </a:spcAft>
                <a:defRPr/>
              </a:pPr>
              <a:t>1</a:t>
            </a:fld>
            <a:endParaRPr lang="en-GB"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0BF657-AA9B-4E8D-9CE4-FBF5998479B1}"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B8B094-F955-41F2-A9DF-FBBF42BEB16A}"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D72752C6-6AF8-422E-B92C-E843D493ED7D}"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5CAA07D2-6AE4-4A9D-A53E-EE757AF39BDF}" type="slidenum">
              <a:rPr lang="en-GB" smtClean="0"/>
              <a:pPr/>
              <a:t>7</a:t>
            </a:fld>
            <a:endParaRPr lang="en-GB"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TextEdit="1"/>
          </p:cNvSpPr>
          <p:nvPr>
            <p:ph type="sldImg"/>
          </p:nvPr>
        </p:nvSpPr>
        <p:spPr>
          <a:ln/>
        </p:spPr>
      </p:sp>
      <p:sp>
        <p:nvSpPr>
          <p:cNvPr id="69635" name="Rectangle 3"/>
          <p:cNvSpPr>
            <a:spLocks noGrp="1"/>
          </p:cNvSpPr>
          <p:nvPr>
            <p:ph type="body" idx="1"/>
          </p:nvPr>
        </p:nvSpPr>
        <p:spPr>
          <a:xfrm>
            <a:off x="922338" y="4672013"/>
            <a:ext cx="5000625" cy="277812"/>
          </a:xfrm>
          <a:noFill/>
          <a:ln/>
        </p:spPr>
        <p:txBody>
          <a:bodyPr/>
          <a:lstStyle/>
          <a:p>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83C66FC-6356-4B69-B16A-093316FA8201}" type="slidenum">
              <a:rPr lang="en-GB" smtClean="0"/>
              <a:pPr/>
              <a:t>10</a:t>
            </a:fld>
            <a:endParaRPr lang="en-GB"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22338" y="4672013"/>
            <a:ext cx="5000625" cy="274637"/>
          </a:xfrm>
          <a:noFill/>
          <a:ln/>
        </p:spPr>
        <p:txBody>
          <a:bodyPr/>
          <a:lstStyle/>
          <a:p>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5DAE1AFD-FA55-43C4-A6D6-2A59E84C4487}" type="slidenum">
              <a:rPr lang="en-GB" smtClean="0"/>
              <a:pPr/>
              <a:t>11</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6E2368-F0F5-472E-82F1-479AFDE344DC}" type="slidenum">
              <a:rPr lang="en-US" smtClean="0">
                <a:cs typeface="Arial" pitchFamily="34" charset="0"/>
              </a:rPr>
              <a:pPr fontAlgn="base">
                <a:spcBef>
                  <a:spcPct val="0"/>
                </a:spcBef>
                <a:spcAft>
                  <a:spcPct val="0"/>
                </a:spcAft>
                <a:defRPr/>
              </a:pPr>
              <a:t>13</a:t>
            </a:fld>
            <a:endParaRPr lang="en-US" smtClean="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94D41C78-7EA5-4835-8824-B95ED38EDEDC}" type="slidenum">
              <a:rPr lang="en-GB" smtClean="0"/>
              <a:pPr/>
              <a:t>15</a:t>
            </a:fld>
            <a:endParaRPr lang="en-GB"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22338" y="4672013"/>
            <a:ext cx="5000625" cy="274637"/>
          </a:xfrm>
          <a:noFill/>
          <a:ln/>
        </p:spPr>
        <p:txBody>
          <a:bodyPr/>
          <a:lstStyle/>
          <a:p>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xfrm>
            <a:off x="922338" y="4672015"/>
            <a:ext cx="5000625" cy="278562"/>
          </a:xfrm>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86E16AEC-D2E4-4BB4-BE57-D2A64D8E7204}" type="slidenum">
              <a:rPr lang="en-GB" smtClean="0"/>
              <a:pPr/>
              <a:t>21</a:t>
            </a:fld>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2B7159-31F6-485D-9C52-95B5EF1AA2E5}"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CE959437-9FDA-4256-94D2-89C2B668F664}" type="slidenum">
              <a:rPr lang="en-GB" smtClean="0"/>
              <a:pPr/>
              <a:t>34</a:t>
            </a:fld>
            <a:endParaRPr lang="en-GB" smtClean="0"/>
          </a:p>
        </p:txBody>
      </p:sp>
      <p:sp>
        <p:nvSpPr>
          <p:cNvPr id="39939" name="Rectangle 2"/>
          <p:cNvSpPr>
            <a:spLocks noGrp="1" noRot="1" noChangeAspect="1" noChangeArrowheads="1" noTextEdit="1"/>
          </p:cNvSpPr>
          <p:nvPr>
            <p:ph type="sldImg"/>
          </p:nvPr>
        </p:nvSpPr>
        <p:spPr>
          <a:xfrm>
            <a:off x="922338" y="744538"/>
            <a:ext cx="4949825" cy="3713162"/>
          </a:xfrm>
          <a:ln/>
        </p:spPr>
      </p:sp>
      <p:sp>
        <p:nvSpPr>
          <p:cNvPr id="39940" name="Rectangle 3"/>
          <p:cNvSpPr>
            <a:spLocks noGrp="1" noChangeArrowheads="1"/>
          </p:cNvSpPr>
          <p:nvPr>
            <p:ph type="body" idx="1"/>
          </p:nvPr>
        </p:nvSpPr>
        <p:spPr>
          <a:xfrm>
            <a:off x="679450" y="4705350"/>
            <a:ext cx="5435600" cy="277813"/>
          </a:xfrm>
          <a:noFill/>
          <a:ln/>
        </p:spPr>
        <p:txBody>
          <a:bodyPr/>
          <a:lstStyle/>
          <a:p>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71BC9353-DA43-4EB1-9C78-A838D9DA44B0}" type="slidenum">
              <a:rPr lang="en-GB" smtClean="0"/>
              <a:pPr/>
              <a:t>35</a:t>
            </a:fld>
            <a:endParaRPr lang="en-GB" smtClean="0"/>
          </a:p>
        </p:txBody>
      </p:sp>
      <p:sp>
        <p:nvSpPr>
          <p:cNvPr id="40963" name="Rectangle 2"/>
          <p:cNvSpPr>
            <a:spLocks noGrp="1" noRot="1" noChangeAspect="1" noChangeArrowheads="1" noTextEdit="1"/>
          </p:cNvSpPr>
          <p:nvPr>
            <p:ph type="sldImg"/>
          </p:nvPr>
        </p:nvSpPr>
        <p:spPr>
          <a:xfrm>
            <a:off x="922338" y="744538"/>
            <a:ext cx="4949825" cy="3713162"/>
          </a:xfrm>
          <a:ln/>
        </p:spPr>
      </p:sp>
      <p:sp>
        <p:nvSpPr>
          <p:cNvPr id="40964" name="Rectangle 3"/>
          <p:cNvSpPr>
            <a:spLocks noGrp="1" noChangeArrowheads="1"/>
          </p:cNvSpPr>
          <p:nvPr>
            <p:ph type="body" idx="1"/>
          </p:nvPr>
        </p:nvSpPr>
        <p:spPr>
          <a:xfrm>
            <a:off x="679450" y="4705350"/>
            <a:ext cx="5435600" cy="277813"/>
          </a:xfrm>
          <a:noFill/>
          <a:ln/>
        </p:spPr>
        <p:txBody>
          <a:bodyPr/>
          <a:lstStyle/>
          <a:p>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7E5D490F-B3C2-475E-9B8C-402091B3821F}" type="slidenum">
              <a:rPr lang="es-CL" smtClean="0"/>
              <a:pPr/>
              <a:t>36</a:t>
            </a:fld>
            <a:endParaRPr lang="es-CL"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06463" y="4705350"/>
            <a:ext cx="4981575" cy="277813"/>
          </a:xfrm>
          <a:noFill/>
          <a:ln/>
        </p:spPr>
        <p:txBody>
          <a:bodyPr/>
          <a:lstStyle/>
          <a:p>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FA35CC-FD88-41E1-9028-992577B34570}" type="slidenum">
              <a:rPr lang="es-CL"/>
              <a:pPr/>
              <a:t>37</a:t>
            </a:fld>
            <a:endParaRPr lang="es-CL"/>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xfrm>
            <a:off x="922339" y="4672015"/>
            <a:ext cx="5000625" cy="277625"/>
          </a:xfrm>
        </p:spPr>
        <p:txBody>
          <a:bodyPr/>
          <a:lstStyle/>
          <a:p>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B8B094-F955-41F2-A9DF-FBBF42BEB16A}" type="slidenum">
              <a:rPr lang="en-US" smtClean="0"/>
              <a:pPr fontAlgn="base">
                <a:spcBef>
                  <a:spcPct val="0"/>
                </a:spcBef>
                <a:spcAft>
                  <a:spcPct val="0"/>
                </a:spcAft>
                <a:defRPr/>
              </a:pPr>
              <a:t>38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8ECF54-791C-41E0-8160-0A37526B2A3A}" type="slidenum">
              <a:rPr lang="en-GB" smtClean="0">
                <a:cs typeface="Arial" pitchFamily="34" charset="0"/>
              </a:rPr>
              <a:pPr fontAlgn="base">
                <a:spcBef>
                  <a:spcPct val="0"/>
                </a:spcBef>
                <a:spcAft>
                  <a:spcPct val="0"/>
                </a:spcAft>
                <a:defRPr/>
              </a:pPr>
              <a:t>39</a:t>
            </a:fld>
            <a:endParaRPr lang="en-GB"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7D7AE903-61A6-3B47-BDD5-E413DB6EAF0C}" type="datetimeFigureOut">
              <a:rPr lang="en-US" smtClean="0"/>
              <a:pPr/>
              <a:t>7/5/2012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216575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D7AE903-61A6-3B47-BDD5-E413DB6EAF0C}" type="datetimeFigureOut">
              <a:rPr lang="en-US" smtClean="0"/>
              <a:pPr/>
              <a:t>7/5/2012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316699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D7AE903-61A6-3B47-BDD5-E413DB6EAF0C}" type="datetimeFigureOut">
              <a:rPr lang="en-US" smtClean="0"/>
              <a:pPr/>
              <a:t>7/5/2012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1714134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7D7AE903-61A6-3B47-BDD5-E413DB6EAF0C}" type="datetimeFigureOut">
              <a:rPr lang="en-US" smtClean="0"/>
              <a:pPr/>
              <a:t>7/5/2012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3122491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7D7AE903-61A6-3B47-BDD5-E413DB6EAF0C}" type="datetimeFigureOut">
              <a:rPr lang="en-US" smtClean="0"/>
              <a:pPr/>
              <a:t>7/5/2012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1022162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D7AE903-61A6-3B47-BDD5-E413DB6EAF0C}" type="datetimeFigureOut">
              <a:rPr lang="en-US" smtClean="0"/>
              <a:pPr/>
              <a:t>7/5/2012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2121852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7AE903-61A6-3B47-BDD5-E413DB6EAF0C}" type="datetimeFigureOut">
              <a:rPr lang="en-US" smtClean="0"/>
              <a:pPr/>
              <a:t>7/5/2012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252663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D7AE903-61A6-3B47-BDD5-E413DB6EAF0C}" type="datetimeFigureOut">
              <a:rPr lang="en-US" smtClean="0"/>
              <a:pPr/>
              <a:t>7/5/2012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2210749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D7AE903-61A6-3B47-BDD5-E413DB6EAF0C}" type="datetimeFigureOut">
              <a:rPr lang="en-US" smtClean="0"/>
              <a:pPr/>
              <a:t>7/5/2012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635681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D7AE903-61A6-3B47-BDD5-E413DB6EAF0C}" type="datetimeFigureOut">
              <a:rPr lang="en-US" smtClean="0"/>
              <a:pPr/>
              <a:t>7/5/2012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3033257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D7AE903-61A6-3B47-BDD5-E413DB6EAF0C}" type="datetimeFigureOut">
              <a:rPr lang="en-US" smtClean="0"/>
              <a:pPr/>
              <a:t>7/5/2012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169262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7AE903-61A6-3B47-BDD5-E413DB6EAF0C}" type="datetimeFigureOut">
              <a:rPr lang="en-US" smtClean="0"/>
              <a:pPr/>
              <a:t>7/5/2012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04E6F-0552-A245-8060-00988D7E6396}" type="slidenum">
              <a:rPr lang="en-US" smtClean="0"/>
              <a:pPr/>
              <a:t>‹#›</a:t>
            </a:fld>
            <a:endParaRPr lang="en-US"/>
          </a:p>
        </p:txBody>
      </p:sp>
    </p:spTree>
    <p:extLst>
      <p:ext uri="{BB962C8B-B14F-4D97-AF65-F5344CB8AC3E}">
        <p14:creationId xmlns="" xmlns:p14="http://schemas.microsoft.com/office/powerpoint/2010/main" val="2205910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Microsoft_Office_Word_97_-_2003_Document2.doc"/><Relationship Id="rId13" Type="http://schemas.openxmlformats.org/officeDocument/2006/relationships/oleObject" Target="../embeddings/oleObject4.bin"/><Relationship Id="rId3" Type="http://schemas.openxmlformats.org/officeDocument/2006/relationships/notesSlide" Target="../notesSlides/notesSlide9.xml"/><Relationship Id="rId7" Type="http://schemas.openxmlformats.org/officeDocument/2006/relationships/image" Target="../media/image34.jpeg"/><Relationship Id="rId12" Type="http://schemas.openxmlformats.org/officeDocument/2006/relationships/oleObject" Target="../embeddings/Microsoft_Office_Word_97_-_2003_Document6.doc"/><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3.jpeg"/><Relationship Id="rId11" Type="http://schemas.openxmlformats.org/officeDocument/2006/relationships/oleObject" Target="../embeddings/Microsoft_Office_Word_97_-_2003_Document5.doc"/><Relationship Id="rId5" Type="http://schemas.openxmlformats.org/officeDocument/2006/relationships/image" Target="../media/image6.jpeg"/><Relationship Id="rId10" Type="http://schemas.openxmlformats.org/officeDocument/2006/relationships/oleObject" Target="../embeddings/Microsoft_Office_Word_97_-_2003_Document4.doc"/><Relationship Id="rId4" Type="http://schemas.openxmlformats.org/officeDocument/2006/relationships/oleObject" Target="../embeddings/Microsoft_Office_Word_97_-_2003_Document1.doc"/><Relationship Id="rId9" Type="http://schemas.openxmlformats.org/officeDocument/2006/relationships/oleObject" Target="../embeddings/Microsoft_Office_Word_97_-_2003_Document3.doc"/><Relationship Id="rId1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41.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40.png"/><Relationship Id="rId5" Type="http://schemas.openxmlformats.org/officeDocument/2006/relationships/oleObject" Target="../embeddings/oleObject5.bin"/><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43.png"/><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49.jpeg"/><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oleObject" Target="../embeddings/oleObject10.bin"/></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55.png"/><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11" Type="http://schemas.openxmlformats.org/officeDocument/2006/relationships/image" Target="../media/image35.png"/><Relationship Id="rId5" Type="http://schemas.openxmlformats.org/officeDocument/2006/relationships/image" Target="../media/image62.png"/><Relationship Id="rId10" Type="http://schemas.openxmlformats.org/officeDocument/2006/relationships/image" Target="../media/image6.jpeg"/><Relationship Id="rId4" Type="http://schemas.openxmlformats.org/officeDocument/2006/relationships/image" Target="../media/image61.png"/><Relationship Id="rId9"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chart" Target="../charts/chart4.xml"/></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2.jpeg"/><Relationship Id="rId4" Type="http://schemas.openxmlformats.org/officeDocument/2006/relationships/image" Target="../media/image71.jpeg"/></Relationships>
</file>

<file path=ppt/slides/_rels/slide3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jpeg"/></Relationships>
</file>

<file path=ppt/slides/_rels/slide3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www.regionalvisions.ac.uk/"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5"/>
          <p:cNvSpPr>
            <a:spLocks noChangeArrowheads="1"/>
          </p:cNvSpPr>
          <p:nvPr/>
        </p:nvSpPr>
        <p:spPr bwMode="auto">
          <a:xfrm>
            <a:off x="4562475" y="6215063"/>
            <a:ext cx="4581525" cy="642937"/>
          </a:xfrm>
          <a:prstGeom prst="rect">
            <a:avLst/>
          </a:prstGeom>
          <a:solidFill>
            <a:schemeClr val="bg1"/>
          </a:solidFill>
          <a:ln w="9525" algn="ctr">
            <a:noFill/>
            <a:round/>
            <a:headEnd/>
            <a:tailEnd/>
          </a:ln>
        </p:spPr>
        <p:txBody>
          <a:bodyPr wrap="none" anchor="ctr"/>
          <a:lstStyle/>
          <a:p>
            <a:endParaRPr lang="en-GB" dirty="0">
              <a:latin typeface="Calibri" pitchFamily="34" charset="0"/>
            </a:endParaRPr>
          </a:p>
        </p:txBody>
      </p:sp>
      <p:pic>
        <p:nvPicPr>
          <p:cNvPr id="3076" name="Picture 7" descr="R:\Co-ordination\Brochures\Pictures\Phasing Diagram.tif"/>
          <p:cNvPicPr>
            <a:picLocks noChangeAspect="1" noChangeArrowheads="1"/>
          </p:cNvPicPr>
          <p:nvPr/>
        </p:nvPicPr>
        <p:blipFill>
          <a:blip r:embed="rId3"/>
          <a:srcRect/>
          <a:stretch>
            <a:fillRect/>
          </a:stretch>
        </p:blipFill>
        <p:spPr bwMode="auto">
          <a:xfrm>
            <a:off x="0" y="0"/>
            <a:ext cx="5191125" cy="6838950"/>
          </a:xfrm>
          <a:prstGeom prst="rect">
            <a:avLst/>
          </a:prstGeom>
          <a:noFill/>
          <a:ln w="9525">
            <a:noFill/>
            <a:miter lim="800000"/>
            <a:headEnd/>
            <a:tailEnd/>
          </a:ln>
        </p:spPr>
      </p:pic>
      <p:pic>
        <p:nvPicPr>
          <p:cNvPr id="3077" name="Picture 56" descr="EPSRC%20Large"/>
          <p:cNvPicPr>
            <a:picLocks noChangeAspect="1" noChangeArrowheads="1"/>
          </p:cNvPicPr>
          <p:nvPr/>
        </p:nvPicPr>
        <p:blipFill>
          <a:blip r:embed="rId4"/>
          <a:srcRect/>
          <a:stretch>
            <a:fillRect/>
          </a:stretch>
        </p:blipFill>
        <p:spPr bwMode="auto">
          <a:xfrm>
            <a:off x="142875" y="0"/>
            <a:ext cx="1062038" cy="571500"/>
          </a:xfrm>
          <a:prstGeom prst="rect">
            <a:avLst/>
          </a:prstGeom>
          <a:solidFill>
            <a:srgbClr val="FFFFFF">
              <a:alpha val="50195"/>
            </a:srgbClr>
          </a:solidFill>
          <a:ln w="9525">
            <a:noFill/>
            <a:miter lim="800000"/>
            <a:headEnd/>
            <a:tailEnd/>
          </a:ln>
        </p:spPr>
      </p:pic>
      <p:sp>
        <p:nvSpPr>
          <p:cNvPr id="3078" name="Rectangle 3"/>
          <p:cNvSpPr txBox="1">
            <a:spLocks noChangeArrowheads="1"/>
          </p:cNvSpPr>
          <p:nvPr/>
        </p:nvSpPr>
        <p:spPr bwMode="auto">
          <a:xfrm>
            <a:off x="4876800" y="2954338"/>
            <a:ext cx="4267200" cy="2659062"/>
          </a:xfrm>
          <a:prstGeom prst="rect">
            <a:avLst/>
          </a:prstGeom>
          <a:noFill/>
          <a:ln w="9525">
            <a:noFill/>
            <a:miter lim="800000"/>
            <a:headEnd/>
            <a:tailEnd/>
          </a:ln>
        </p:spPr>
        <p:txBody>
          <a:bodyPr/>
          <a:lstStyle/>
          <a:p>
            <a:pPr marL="342900" indent="-342900"/>
            <a:endParaRPr lang="en-GB" sz="2000" dirty="0">
              <a:solidFill>
                <a:srgbClr val="006666"/>
              </a:solidFill>
              <a:latin typeface="Calibri" pitchFamily="34" charset="0"/>
            </a:endParaRPr>
          </a:p>
          <a:p>
            <a:pPr marL="342900" indent="-342900"/>
            <a:r>
              <a:rPr lang="en-GB" sz="3200" dirty="0">
                <a:solidFill>
                  <a:srgbClr val="993366"/>
                </a:solidFill>
                <a:latin typeface="Calibri" pitchFamily="34" charset="0"/>
              </a:rPr>
              <a:t>	</a:t>
            </a:r>
            <a:r>
              <a:rPr lang="en-GB" sz="2800" dirty="0" smtClean="0">
                <a:solidFill>
                  <a:srgbClr val="993366"/>
                </a:solidFill>
                <a:latin typeface="Calibri" pitchFamily="34" charset="0"/>
              </a:rPr>
              <a:t>Project overview </a:t>
            </a:r>
          </a:p>
          <a:p>
            <a:pPr marL="342900" indent="-342900"/>
            <a:r>
              <a:rPr lang="en-GB" sz="1400" b="1" dirty="0">
                <a:solidFill>
                  <a:srgbClr val="993366"/>
                </a:solidFill>
                <a:latin typeface="Calibri" pitchFamily="34" charset="0"/>
              </a:rPr>
              <a:t>	</a:t>
            </a:r>
            <a:r>
              <a:rPr lang="en-GB" sz="2200" dirty="0" smtClean="0">
                <a:solidFill>
                  <a:srgbClr val="993366"/>
                </a:solidFill>
                <a:latin typeface="Calibri" pitchFamily="34" charset="0"/>
              </a:rPr>
              <a:t>Marcial Echenique</a:t>
            </a:r>
            <a:endParaRPr lang="en-GB" sz="2200" dirty="0">
              <a:solidFill>
                <a:srgbClr val="993366"/>
              </a:solidFill>
              <a:latin typeface="Calibri" pitchFamily="34" charset="0"/>
            </a:endParaRPr>
          </a:p>
        </p:txBody>
      </p:sp>
      <p:sp>
        <p:nvSpPr>
          <p:cNvPr id="12" name="Rectangle 11"/>
          <p:cNvSpPr/>
          <p:nvPr/>
        </p:nvSpPr>
        <p:spPr>
          <a:xfrm>
            <a:off x="0" y="6043613"/>
            <a:ext cx="1724025" cy="600075"/>
          </a:xfrm>
          <a:prstGeom prst="rect">
            <a:avLst/>
          </a:prstGeom>
          <a:solidFill>
            <a:srgbClr val="33CCCC"/>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400">
              <a:solidFill>
                <a:srgbClr val="FFFFFF"/>
              </a:solidFill>
            </a:endParaRPr>
          </a:p>
        </p:txBody>
      </p:sp>
      <p:pic>
        <p:nvPicPr>
          <p:cNvPr id="3080" name="Picture 8" descr="logos"/>
          <p:cNvPicPr>
            <a:picLocks noChangeArrowheads="1"/>
          </p:cNvPicPr>
          <p:nvPr/>
        </p:nvPicPr>
        <p:blipFill>
          <a:blip r:embed="rId5"/>
          <a:srcRect l="7874" t="47244" r="11810" b="26247"/>
          <a:stretch>
            <a:fillRect/>
          </a:stretch>
        </p:blipFill>
        <p:spPr bwMode="auto">
          <a:xfrm>
            <a:off x="36000" y="6120000"/>
            <a:ext cx="1620000" cy="468000"/>
          </a:xfrm>
          <a:prstGeom prst="rect">
            <a:avLst/>
          </a:prstGeom>
          <a:noFill/>
          <a:ln w="9525">
            <a:noFill/>
            <a:miter lim="800000"/>
            <a:headEnd/>
            <a:tailEnd/>
          </a:ln>
        </p:spPr>
      </p:pic>
      <p:sp>
        <p:nvSpPr>
          <p:cNvPr id="13" name="Rectangle 12"/>
          <p:cNvSpPr/>
          <p:nvPr/>
        </p:nvSpPr>
        <p:spPr>
          <a:xfrm>
            <a:off x="1924050" y="6048375"/>
            <a:ext cx="7219950" cy="593725"/>
          </a:xfrm>
          <a:prstGeom prst="rect">
            <a:avLst/>
          </a:prstGeom>
          <a:solidFill>
            <a:srgbClr val="99336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342900" indent="-342900" algn="r" fontAlgn="auto">
              <a:lnSpc>
                <a:spcPct val="90000"/>
              </a:lnSpc>
              <a:spcBef>
                <a:spcPct val="20000"/>
              </a:spcBef>
              <a:spcAft>
                <a:spcPts val="0"/>
              </a:spcAft>
              <a:defRPr/>
            </a:pPr>
            <a:r>
              <a:rPr lang="en-GB" sz="2200" kern="0" dirty="0" smtClean="0">
                <a:solidFill>
                  <a:schemeClr val="bg1"/>
                </a:solidFill>
                <a:effectLst>
                  <a:outerShdw blurRad="38100" dist="38100" dir="2700000" algn="tl">
                    <a:srgbClr val="000000">
                      <a:alpha val="43137"/>
                    </a:srgbClr>
                  </a:outerShdw>
                </a:effectLst>
              </a:rPr>
              <a:t>Sao Paulo International Symposium</a:t>
            </a:r>
            <a:r>
              <a:rPr lang="en-GB" sz="2200" kern="0" dirty="0">
                <a:solidFill>
                  <a:schemeClr val="bg1"/>
                </a:solidFill>
                <a:effectLst>
                  <a:outerShdw blurRad="38100" dist="38100" dir="2700000" algn="tl">
                    <a:srgbClr val="000000">
                      <a:alpha val="43137"/>
                    </a:srgbClr>
                  </a:outerShdw>
                </a:effectLst>
              </a:rPr>
              <a:t>, </a:t>
            </a:r>
            <a:r>
              <a:rPr lang="en-GB" sz="2200" kern="0" dirty="0" smtClean="0">
                <a:solidFill>
                  <a:schemeClr val="bg1"/>
                </a:solidFill>
                <a:effectLst>
                  <a:outerShdw blurRad="38100" dist="38100" dir="2700000" algn="tl">
                    <a:srgbClr val="000000">
                      <a:alpha val="43137"/>
                    </a:srgbClr>
                  </a:outerShdw>
                </a:effectLst>
              </a:rPr>
              <a:t>USP, June 2012</a:t>
            </a:r>
            <a:endParaRPr lang="en-GB" sz="2200" kern="0" dirty="0">
              <a:solidFill>
                <a:schemeClr val="bg1"/>
              </a:solidFill>
              <a:effectLst>
                <a:outerShdw blurRad="38100" dist="38100" dir="2700000" algn="tl">
                  <a:srgbClr val="000000">
                    <a:alpha val="43137"/>
                  </a:srgbClr>
                </a:outerShdw>
              </a:effectLst>
            </a:endParaRPr>
          </a:p>
        </p:txBody>
      </p:sp>
      <p:sp>
        <p:nvSpPr>
          <p:cNvPr id="3082" name="AutoShape 11"/>
          <p:cNvSpPr>
            <a:spLocks noChangeAspect="1" noChangeArrowheads="1" noTextEdit="1"/>
          </p:cNvSpPr>
          <p:nvPr/>
        </p:nvSpPr>
        <p:spPr bwMode="auto">
          <a:xfrm>
            <a:off x="4357688" y="357188"/>
            <a:ext cx="4229100" cy="592137"/>
          </a:xfrm>
          <a:prstGeom prst="rect">
            <a:avLst/>
          </a:prstGeom>
          <a:noFill/>
          <a:ln w="9525">
            <a:noFill/>
            <a:miter lim="800000"/>
            <a:headEnd/>
            <a:tailEnd/>
          </a:ln>
        </p:spPr>
        <p:txBody>
          <a:bodyPr/>
          <a:lstStyle/>
          <a:p>
            <a:endParaRPr lang="en-GB"/>
          </a:p>
        </p:txBody>
      </p:sp>
      <p:sp>
        <p:nvSpPr>
          <p:cNvPr id="3083" name="AutoShape 11"/>
          <p:cNvSpPr>
            <a:spLocks noChangeAspect="1" noChangeArrowheads="1" noTextEdit="1"/>
          </p:cNvSpPr>
          <p:nvPr/>
        </p:nvSpPr>
        <p:spPr bwMode="auto">
          <a:xfrm>
            <a:off x="4357688" y="357188"/>
            <a:ext cx="4229100" cy="592137"/>
          </a:xfrm>
          <a:prstGeom prst="rect">
            <a:avLst/>
          </a:prstGeom>
          <a:noFill/>
          <a:ln w="9525">
            <a:noFill/>
            <a:miter lim="800000"/>
            <a:headEnd/>
            <a:tailEnd/>
          </a:ln>
        </p:spPr>
        <p:txBody>
          <a:bodyPr/>
          <a:lstStyle/>
          <a:p>
            <a:endParaRPr lang="en-GB"/>
          </a:p>
        </p:txBody>
      </p:sp>
      <p:sp>
        <p:nvSpPr>
          <p:cNvPr id="3084" name="Rectangle 14"/>
          <p:cNvSpPr>
            <a:spLocks noChangeArrowheads="1"/>
          </p:cNvSpPr>
          <p:nvPr/>
        </p:nvSpPr>
        <p:spPr bwMode="auto">
          <a:xfrm>
            <a:off x="5829903" y="714375"/>
            <a:ext cx="3787775" cy="107950"/>
          </a:xfrm>
          <a:prstGeom prst="rect">
            <a:avLst/>
          </a:prstGeom>
          <a:noFill/>
          <a:ln w="9525">
            <a:noFill/>
            <a:miter lim="800000"/>
            <a:headEnd/>
            <a:tailEnd/>
          </a:ln>
        </p:spPr>
        <p:txBody>
          <a:bodyPr wrap="none" lIns="0" tIns="0" rIns="0" bIns="0">
            <a:spAutoFit/>
          </a:bodyPr>
          <a:lstStyle/>
          <a:p>
            <a:r>
              <a:rPr lang="en-US" sz="700" b="1" dirty="0">
                <a:solidFill>
                  <a:srgbClr val="993366"/>
                </a:solidFill>
              </a:rPr>
              <a:t>Regional Visions of Integrated Sustainable Infrastructure </a:t>
            </a:r>
            <a:r>
              <a:rPr lang="en-US" sz="700" b="1" dirty="0" err="1">
                <a:solidFill>
                  <a:srgbClr val="993366"/>
                </a:solidFill>
              </a:rPr>
              <a:t>Optimised</a:t>
            </a:r>
            <a:r>
              <a:rPr lang="en-US" sz="700" b="1" dirty="0">
                <a:solidFill>
                  <a:srgbClr val="993366"/>
                </a:solidFill>
              </a:rPr>
              <a:t> for </a:t>
            </a:r>
            <a:r>
              <a:rPr lang="en-US" sz="700" b="1" dirty="0" err="1">
                <a:solidFill>
                  <a:srgbClr val="993366"/>
                </a:solidFill>
              </a:rPr>
              <a:t>Neighbourhoods</a:t>
            </a:r>
            <a:endParaRPr lang="en-US" dirty="0">
              <a:latin typeface="Calibri" pitchFamily="34" charset="0"/>
            </a:endParaRPr>
          </a:p>
        </p:txBody>
      </p:sp>
      <p:sp>
        <p:nvSpPr>
          <p:cNvPr id="14" name="WordArt 27"/>
          <p:cNvSpPr>
            <a:spLocks noChangeArrowheads="1" noChangeShapeType="1" noTextEdit="1"/>
          </p:cNvSpPr>
          <p:nvPr/>
        </p:nvSpPr>
        <p:spPr bwMode="auto">
          <a:xfrm>
            <a:off x="5829903" y="157654"/>
            <a:ext cx="3202971" cy="506167"/>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cs typeface="+mn-cs"/>
              </a:rPr>
              <a:t>ReVISIONS</a:t>
            </a:r>
          </a:p>
        </p:txBody>
      </p:sp>
      <p:pic>
        <p:nvPicPr>
          <p:cNvPr id="3086" name="Picture 14" descr="Cambridge Logo.gif"/>
          <p:cNvPicPr>
            <a:picLocks noChangeAspect="1"/>
          </p:cNvPicPr>
          <p:nvPr/>
        </p:nvPicPr>
        <p:blipFill>
          <a:blip r:embed="rId6"/>
          <a:srcRect/>
          <a:stretch>
            <a:fillRect/>
          </a:stretch>
        </p:blipFill>
        <p:spPr bwMode="auto">
          <a:xfrm>
            <a:off x="6818313" y="5481638"/>
            <a:ext cx="2214562" cy="457200"/>
          </a:xfrm>
          <a:prstGeom prst="rect">
            <a:avLst/>
          </a:prstGeom>
          <a:noFill/>
          <a:ln w="9525">
            <a:noFill/>
            <a:miter lim="800000"/>
            <a:headEnd/>
            <a:tailEnd/>
          </a:ln>
        </p:spPr>
      </p:pic>
      <p:pic>
        <p:nvPicPr>
          <p:cNvPr id="17" name="Picture 16" descr="download.jpeg"/>
          <p:cNvPicPr>
            <a:picLocks noChangeAspect="1"/>
          </p:cNvPicPr>
          <p:nvPr/>
        </p:nvPicPr>
        <p:blipFill>
          <a:blip r:embed="rId7">
            <a:extLst>
              <a:ext uri="{28A0092B-C50C-407E-A947-70E740481C1C}">
                <a14:useLocalDpi xmlns="" xmlns:a14="http://schemas.microsoft.com/office/drawing/2010/main" val="0"/>
              </a:ext>
            </a:extLst>
          </a:blip>
          <a:srcRect t="33526" b="35199"/>
          <a:stretch>
            <a:fillRect/>
          </a:stretch>
        </p:blipFill>
        <p:spPr>
          <a:xfrm>
            <a:off x="180000" y="628256"/>
            <a:ext cx="1008000" cy="40724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0" y="1143000"/>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5123" name="Picture 61" descr="EPSRC%20Large"/>
          <p:cNvPicPr>
            <a:picLocks noChangeAspect="1" noChangeArrowheads="1"/>
          </p:cNvPicPr>
          <p:nvPr/>
        </p:nvPicPr>
        <p:blipFill>
          <a:blip r:embed="rId3"/>
          <a:srcRect/>
          <a:stretch>
            <a:fillRect/>
          </a:stretch>
        </p:blipFill>
        <p:spPr bwMode="auto">
          <a:xfrm>
            <a:off x="142875" y="6357938"/>
            <a:ext cx="857250" cy="428625"/>
          </a:xfrm>
          <a:prstGeom prst="rect">
            <a:avLst/>
          </a:prstGeom>
          <a:solidFill>
            <a:srgbClr val="FFFFFF">
              <a:alpha val="50195"/>
            </a:srgbClr>
          </a:solidFill>
          <a:ln w="9525">
            <a:noFill/>
            <a:miter lim="800000"/>
            <a:headEnd/>
            <a:tailEnd/>
          </a:ln>
        </p:spPr>
      </p:pic>
      <p:grpSp>
        <p:nvGrpSpPr>
          <p:cNvPr id="2" name="Group 12"/>
          <p:cNvGrpSpPr>
            <a:grpSpLocks/>
          </p:cNvGrpSpPr>
          <p:nvPr/>
        </p:nvGrpSpPr>
        <p:grpSpPr bwMode="auto">
          <a:xfrm>
            <a:off x="5921375" y="6357938"/>
            <a:ext cx="3222625" cy="371475"/>
            <a:chOff x="5921407" y="6357958"/>
            <a:chExt cx="3222625" cy="371455"/>
          </a:xfrm>
        </p:grpSpPr>
        <p:sp>
          <p:nvSpPr>
            <p:cNvPr id="5135"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r>
                <a:rPr lang="en-US" sz="600" b="1">
                  <a:solidFill>
                    <a:srgbClr val="993366"/>
                  </a:solidFill>
                </a:rPr>
                <a:t>Regional Visions of Integrated Sustainable Infrastructure Optimised for Neighbourhoods</a:t>
              </a:r>
              <a:endParaRPr lang="en-US" sz="600">
                <a:latin typeface="Calibri" pitchFamily="34" charset="0"/>
              </a:endParaRPr>
            </a:p>
          </p:txBody>
        </p:sp>
        <p:sp>
          <p:nvSpPr>
            <p:cNvPr id="8"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rPr>
                <a:t>ReVISIONS</a:t>
              </a:r>
            </a:p>
          </p:txBody>
        </p:sp>
      </p:grpSp>
      <p:sp>
        <p:nvSpPr>
          <p:cNvPr id="5125" name="Rectangle 7"/>
          <p:cNvSpPr>
            <a:spLocks noChangeArrowheads="1"/>
          </p:cNvSpPr>
          <p:nvPr/>
        </p:nvSpPr>
        <p:spPr bwMode="auto">
          <a:xfrm>
            <a:off x="1143000" y="1114425"/>
            <a:ext cx="4264025" cy="5743575"/>
          </a:xfrm>
          <a:prstGeom prst="rect">
            <a:avLst/>
          </a:prstGeom>
          <a:noFill/>
          <a:ln w="9525">
            <a:noFill/>
            <a:miter lim="800000"/>
            <a:headEnd/>
            <a:tailEnd/>
          </a:ln>
        </p:spPr>
        <p:txBody>
          <a:bodyPr wrap="none">
            <a:spAutoFit/>
          </a:bodyPr>
          <a:lstStyle/>
          <a:p>
            <a:r>
              <a:rPr lang="en-GB" sz="1200" b="1">
                <a:solidFill>
                  <a:srgbClr val="800000"/>
                </a:solidFill>
                <a:latin typeface="Calibri" pitchFamily="34" charset="0"/>
              </a:rPr>
              <a:t>Academic Partners</a:t>
            </a:r>
          </a:p>
          <a:p>
            <a:endParaRPr lang="en-GB" sz="1200" b="1">
              <a:solidFill>
                <a:srgbClr val="800000"/>
              </a:solidFill>
              <a:latin typeface="Calibri" pitchFamily="34" charset="0"/>
            </a:endParaRPr>
          </a:p>
          <a:p>
            <a:r>
              <a:rPr lang="en-GB" sz="1200" b="1">
                <a:solidFill>
                  <a:srgbClr val="800000"/>
                </a:solidFill>
                <a:latin typeface="Calibri" pitchFamily="34" charset="0"/>
              </a:rPr>
              <a:t>Prof. Marcial Echenique </a:t>
            </a:r>
            <a:r>
              <a:rPr lang="en-GB" sz="1200">
                <a:solidFill>
                  <a:srgbClr val="800000"/>
                </a:solidFill>
                <a:latin typeface="Calibri" pitchFamily="34" charset="0"/>
              </a:rPr>
              <a:t>(Principal Investigator)</a:t>
            </a:r>
          </a:p>
          <a:p>
            <a:r>
              <a:rPr lang="en-GB" sz="1200">
                <a:solidFill>
                  <a:srgbClr val="800000"/>
                </a:solidFill>
                <a:latin typeface="Calibri" pitchFamily="34" charset="0"/>
              </a:rPr>
              <a:t>Prof. Koen Steemers and </a:t>
            </a:r>
            <a:r>
              <a:rPr lang="en-GB" sz="1200" b="1">
                <a:solidFill>
                  <a:srgbClr val="800000"/>
                </a:solidFill>
                <a:latin typeface="Calibri" pitchFamily="34" charset="0"/>
              </a:rPr>
              <a:t>Dr. Tony Hargreaves</a:t>
            </a:r>
            <a:r>
              <a:rPr lang="en-GB" sz="1200">
                <a:solidFill>
                  <a:srgbClr val="800000"/>
                </a:solidFill>
                <a:latin typeface="Calibri" pitchFamily="34" charset="0"/>
              </a:rPr>
              <a:t>, The Martin Centre </a:t>
            </a:r>
          </a:p>
          <a:p>
            <a:r>
              <a:rPr lang="en-GB" sz="1200">
                <a:solidFill>
                  <a:srgbClr val="800000"/>
                </a:solidFill>
                <a:latin typeface="Calibri" pitchFamily="34" charset="0"/>
              </a:rPr>
              <a:t>and Mr Michael Kitson, Judge Institute,</a:t>
            </a:r>
          </a:p>
          <a:p>
            <a:r>
              <a:rPr lang="en-GB" sz="1200">
                <a:solidFill>
                  <a:srgbClr val="800000"/>
                </a:solidFill>
                <a:latin typeface="Calibri" pitchFamily="34" charset="0"/>
              </a:rPr>
              <a:t>University of Cambridge </a:t>
            </a:r>
          </a:p>
          <a:p>
            <a:pPr>
              <a:spcAft>
                <a:spcPct val="30000"/>
              </a:spcAft>
            </a:pPr>
            <a:endParaRPr lang="en-GB" sz="1200">
              <a:solidFill>
                <a:srgbClr val="800000"/>
              </a:solidFill>
              <a:latin typeface="Calibri" pitchFamily="34" charset="0"/>
            </a:endParaRPr>
          </a:p>
          <a:p>
            <a:pPr>
              <a:lnSpc>
                <a:spcPct val="70000"/>
              </a:lnSpc>
              <a:spcAft>
                <a:spcPct val="30000"/>
              </a:spcAft>
            </a:pPr>
            <a:r>
              <a:rPr lang="en-GB" sz="1200" b="1">
                <a:solidFill>
                  <a:srgbClr val="800000"/>
                </a:solidFill>
                <a:latin typeface="Calibri" pitchFamily="34" charset="0"/>
              </a:rPr>
              <a:t>Prof. David Butler </a:t>
            </a:r>
          </a:p>
          <a:p>
            <a:pPr>
              <a:lnSpc>
                <a:spcPct val="70000"/>
              </a:lnSpc>
              <a:spcAft>
                <a:spcPct val="30000"/>
              </a:spcAft>
            </a:pPr>
            <a:r>
              <a:rPr lang="en-GB" sz="1200">
                <a:solidFill>
                  <a:srgbClr val="800000"/>
                </a:solidFill>
                <a:latin typeface="Calibri" pitchFamily="34" charset="0"/>
              </a:rPr>
              <a:t>Centre for Water Systems</a:t>
            </a:r>
          </a:p>
          <a:p>
            <a:pPr>
              <a:lnSpc>
                <a:spcPct val="70000"/>
              </a:lnSpc>
              <a:spcAft>
                <a:spcPct val="30000"/>
              </a:spcAft>
            </a:pPr>
            <a:r>
              <a:rPr lang="en-GB" sz="1200">
                <a:solidFill>
                  <a:srgbClr val="800000"/>
                </a:solidFill>
                <a:latin typeface="Calibri" pitchFamily="34" charset="0"/>
              </a:rPr>
              <a:t>University of Exeter</a:t>
            </a:r>
          </a:p>
          <a:p>
            <a:pPr>
              <a:spcAft>
                <a:spcPct val="30000"/>
              </a:spcAft>
            </a:pPr>
            <a:endParaRPr lang="en-GB" sz="1200">
              <a:solidFill>
                <a:srgbClr val="800000"/>
              </a:solidFill>
              <a:latin typeface="Calibri" pitchFamily="34" charset="0"/>
            </a:endParaRPr>
          </a:p>
          <a:p>
            <a:r>
              <a:rPr lang="en-GB" sz="1200" b="1">
                <a:solidFill>
                  <a:srgbClr val="800000"/>
                </a:solidFill>
                <a:latin typeface="Calibri" pitchFamily="34" charset="0"/>
              </a:rPr>
              <a:t>Prof. Mathew Leach</a:t>
            </a:r>
            <a:endParaRPr lang="en-GB" sz="1200" b="1">
              <a:solidFill>
                <a:srgbClr val="800000"/>
              </a:solidFill>
              <a:latin typeface="Calibri" pitchFamily="34" charset="0"/>
              <a:cs typeface="Arial" pitchFamily="34" charset="0"/>
            </a:endParaRPr>
          </a:p>
          <a:p>
            <a:r>
              <a:rPr lang="en-GB" sz="1200">
                <a:solidFill>
                  <a:srgbClr val="800000"/>
                </a:solidFill>
                <a:latin typeface="Calibri" pitchFamily="34" charset="0"/>
                <a:cs typeface="Arial" pitchFamily="34" charset="0"/>
              </a:rPr>
              <a:t>Centre for Environmental Strategy</a:t>
            </a:r>
          </a:p>
          <a:p>
            <a:r>
              <a:rPr lang="en-GB" sz="1200">
                <a:solidFill>
                  <a:srgbClr val="800000"/>
                </a:solidFill>
                <a:latin typeface="Calibri" pitchFamily="34" charset="0"/>
                <a:cs typeface="Arial" pitchFamily="34" charset="0"/>
              </a:rPr>
              <a:t>University of Surrey</a:t>
            </a:r>
          </a:p>
          <a:p>
            <a:pPr>
              <a:spcAft>
                <a:spcPct val="10000"/>
              </a:spcAft>
            </a:pPr>
            <a:endParaRPr lang="en-GB" sz="1200">
              <a:solidFill>
                <a:srgbClr val="800000"/>
              </a:solidFill>
              <a:latin typeface="Calibri" pitchFamily="34" charset="0"/>
            </a:endParaRPr>
          </a:p>
          <a:p>
            <a:pPr>
              <a:lnSpc>
                <a:spcPct val="70000"/>
              </a:lnSpc>
              <a:spcAft>
                <a:spcPct val="30000"/>
              </a:spcAft>
            </a:pPr>
            <a:r>
              <a:rPr lang="en-GB" sz="1200" b="1">
                <a:solidFill>
                  <a:srgbClr val="800000"/>
                </a:solidFill>
                <a:latin typeface="Calibri" pitchFamily="34" charset="0"/>
              </a:rPr>
              <a:t>Prof. Adrian McDonald, </a:t>
            </a:r>
            <a:r>
              <a:rPr lang="en-GB" sz="1200">
                <a:solidFill>
                  <a:srgbClr val="800000"/>
                </a:solidFill>
                <a:latin typeface="Calibri" pitchFamily="34" charset="0"/>
              </a:rPr>
              <a:t>Prof. Philip Rees, </a:t>
            </a:r>
            <a:r>
              <a:rPr lang="en-GB" sz="1200" b="1">
                <a:solidFill>
                  <a:srgbClr val="800000"/>
                </a:solidFill>
                <a:latin typeface="Calibri" pitchFamily="34" charset="0"/>
              </a:rPr>
              <a:t>Dr Gordon Mitchell </a:t>
            </a:r>
          </a:p>
          <a:p>
            <a:pPr>
              <a:lnSpc>
                <a:spcPct val="70000"/>
              </a:lnSpc>
              <a:spcAft>
                <a:spcPct val="30000"/>
              </a:spcAft>
            </a:pPr>
            <a:r>
              <a:rPr lang="en-GB" sz="1200">
                <a:solidFill>
                  <a:srgbClr val="800000"/>
                </a:solidFill>
                <a:latin typeface="Calibri" pitchFamily="34" charset="0"/>
              </a:rPr>
              <a:t>and John Barton, Geography,  Institute for Transport Studies </a:t>
            </a:r>
          </a:p>
          <a:p>
            <a:pPr>
              <a:lnSpc>
                <a:spcPct val="70000"/>
              </a:lnSpc>
              <a:spcAft>
                <a:spcPct val="30000"/>
              </a:spcAft>
            </a:pPr>
            <a:r>
              <a:rPr lang="en-GB" sz="1200">
                <a:solidFill>
                  <a:srgbClr val="800000"/>
                </a:solidFill>
                <a:latin typeface="Calibri" pitchFamily="34" charset="0"/>
              </a:rPr>
              <a:t>and Civil Engineering, University of Leeds</a:t>
            </a:r>
          </a:p>
          <a:p>
            <a:pPr>
              <a:spcAft>
                <a:spcPct val="10000"/>
              </a:spcAft>
            </a:pPr>
            <a:endParaRPr lang="en-GB" sz="1200">
              <a:solidFill>
                <a:srgbClr val="800000"/>
              </a:solidFill>
              <a:latin typeface="Calibri" pitchFamily="34" charset="0"/>
            </a:endParaRPr>
          </a:p>
          <a:p>
            <a:pPr>
              <a:spcAft>
                <a:spcPct val="10000"/>
              </a:spcAft>
            </a:pPr>
            <a:r>
              <a:rPr lang="en-GB" sz="1200">
                <a:solidFill>
                  <a:srgbClr val="800000"/>
                </a:solidFill>
                <a:latin typeface="Calibri" pitchFamily="34" charset="0"/>
              </a:rPr>
              <a:t>Dr Neil Thorpe</a:t>
            </a:r>
          </a:p>
          <a:p>
            <a:pPr>
              <a:spcAft>
                <a:spcPct val="10000"/>
              </a:spcAft>
            </a:pPr>
            <a:r>
              <a:rPr lang="en-GB" sz="1200">
                <a:solidFill>
                  <a:srgbClr val="800000"/>
                </a:solidFill>
                <a:latin typeface="Calibri" pitchFamily="34" charset="0"/>
              </a:rPr>
              <a:t>Transport Operations Research Group,</a:t>
            </a:r>
          </a:p>
          <a:p>
            <a:pPr>
              <a:spcAft>
                <a:spcPct val="10000"/>
              </a:spcAft>
            </a:pPr>
            <a:r>
              <a:rPr lang="en-GB" sz="1200">
                <a:solidFill>
                  <a:srgbClr val="800000"/>
                </a:solidFill>
                <a:latin typeface="Calibri" pitchFamily="34" charset="0"/>
              </a:rPr>
              <a:t>University of Newcastle</a:t>
            </a:r>
          </a:p>
          <a:p>
            <a:pPr>
              <a:spcAft>
                <a:spcPct val="10000"/>
              </a:spcAft>
            </a:pPr>
            <a:r>
              <a:rPr lang="en-GB" sz="1200" b="1">
                <a:solidFill>
                  <a:srgbClr val="800000"/>
                </a:solidFill>
                <a:latin typeface="Calibri" pitchFamily="34" charset="0"/>
              </a:rPr>
              <a:t>Prof. John Nelson </a:t>
            </a:r>
          </a:p>
          <a:p>
            <a:pPr>
              <a:spcAft>
                <a:spcPct val="10000"/>
              </a:spcAft>
            </a:pPr>
            <a:r>
              <a:rPr lang="en-GB" sz="1200">
                <a:solidFill>
                  <a:srgbClr val="800000"/>
                </a:solidFill>
                <a:latin typeface="Calibri" pitchFamily="34" charset="0"/>
              </a:rPr>
              <a:t>University of Aberdeen </a:t>
            </a:r>
          </a:p>
          <a:p>
            <a:pPr>
              <a:spcAft>
                <a:spcPct val="10000"/>
              </a:spcAft>
            </a:pPr>
            <a:endParaRPr lang="en-GB" sz="1200">
              <a:solidFill>
                <a:srgbClr val="800000"/>
              </a:solidFill>
              <a:latin typeface="Calibri" pitchFamily="34" charset="0"/>
            </a:endParaRPr>
          </a:p>
          <a:p>
            <a:pPr>
              <a:spcAft>
                <a:spcPct val="10000"/>
              </a:spcAft>
            </a:pPr>
            <a:r>
              <a:rPr lang="en-GB" sz="1200">
                <a:solidFill>
                  <a:srgbClr val="800000"/>
                </a:solidFill>
                <a:latin typeface="Calibri" pitchFamily="34" charset="0"/>
              </a:rPr>
              <a:t>Prof. David Kay and Dr. Lorna Fewtrell, </a:t>
            </a:r>
          </a:p>
          <a:p>
            <a:pPr>
              <a:spcAft>
                <a:spcPct val="10000"/>
              </a:spcAft>
            </a:pPr>
            <a:r>
              <a:rPr lang="en-GB" sz="1200">
                <a:solidFill>
                  <a:srgbClr val="800000"/>
                </a:solidFill>
                <a:latin typeface="Calibri" pitchFamily="34" charset="0"/>
              </a:rPr>
              <a:t>Centre for Research into Environment and Health,</a:t>
            </a:r>
          </a:p>
          <a:p>
            <a:r>
              <a:rPr lang="en-GB" sz="1200">
                <a:solidFill>
                  <a:srgbClr val="800000"/>
                </a:solidFill>
                <a:latin typeface="Calibri" pitchFamily="34" charset="0"/>
                <a:cs typeface="Arial" pitchFamily="34" charset="0"/>
              </a:rPr>
              <a:t>Aberystwyth University</a:t>
            </a:r>
          </a:p>
          <a:p>
            <a:endParaRPr lang="en-GB" sz="1200">
              <a:solidFill>
                <a:srgbClr val="800000"/>
              </a:solidFill>
              <a:latin typeface="Calibri" pitchFamily="34" charset="0"/>
            </a:endParaRPr>
          </a:p>
        </p:txBody>
      </p:sp>
      <p:sp>
        <p:nvSpPr>
          <p:cNvPr id="5126" name="Rectangle 9"/>
          <p:cNvSpPr>
            <a:spLocks noChangeArrowheads="1"/>
          </p:cNvSpPr>
          <p:nvPr/>
        </p:nvSpPr>
        <p:spPr bwMode="auto">
          <a:xfrm>
            <a:off x="5607050" y="1268413"/>
            <a:ext cx="3429000" cy="3446462"/>
          </a:xfrm>
          <a:prstGeom prst="rect">
            <a:avLst/>
          </a:prstGeom>
          <a:noFill/>
          <a:ln w="9525">
            <a:noFill/>
            <a:miter lim="800000"/>
            <a:headEnd/>
            <a:tailEnd/>
          </a:ln>
        </p:spPr>
        <p:txBody>
          <a:bodyPr>
            <a:spAutoFit/>
          </a:bodyPr>
          <a:lstStyle/>
          <a:p>
            <a:r>
              <a:rPr lang="en-GB" sz="1200" b="1">
                <a:solidFill>
                  <a:srgbClr val="800000"/>
                </a:solidFill>
                <a:latin typeface="Calibri" pitchFamily="34" charset="0"/>
              </a:rPr>
              <a:t>Non-academic Partners:</a:t>
            </a:r>
            <a:r>
              <a:rPr lang="en-GB" sz="1000" b="1">
                <a:solidFill>
                  <a:srgbClr val="800000"/>
                </a:solidFill>
                <a:latin typeface="Calibri" pitchFamily="34" charset="0"/>
              </a:rPr>
              <a:t>  </a:t>
            </a:r>
          </a:p>
          <a:p>
            <a:endParaRPr lang="en-GB" sz="1000" b="1">
              <a:solidFill>
                <a:srgbClr val="800000"/>
              </a:solidFill>
              <a:latin typeface="Calibri" pitchFamily="34" charset="0"/>
            </a:endParaRPr>
          </a:p>
          <a:p>
            <a:r>
              <a:rPr lang="en-GB" sz="1000">
                <a:solidFill>
                  <a:srgbClr val="800000"/>
                </a:solidFill>
                <a:latin typeface="Calibri" pitchFamily="34" charset="0"/>
              </a:rPr>
              <a:t>East of England Regional Development Agency</a:t>
            </a:r>
          </a:p>
          <a:p>
            <a:r>
              <a:rPr lang="en-GB" sz="1000">
                <a:solidFill>
                  <a:srgbClr val="800000"/>
                </a:solidFill>
                <a:latin typeface="Calibri" pitchFamily="34" charset="0"/>
              </a:rPr>
              <a:t>ONE Northeast Regional Development Agency</a:t>
            </a:r>
          </a:p>
          <a:p>
            <a:endParaRPr lang="en-GB" sz="1000">
              <a:solidFill>
                <a:srgbClr val="800000"/>
              </a:solidFill>
              <a:latin typeface="Calibri" pitchFamily="34" charset="0"/>
            </a:endParaRPr>
          </a:p>
          <a:p>
            <a:r>
              <a:rPr lang="en-GB" sz="1000">
                <a:solidFill>
                  <a:srgbClr val="800000"/>
                </a:solidFill>
                <a:latin typeface="Calibri" pitchFamily="34" charset="0"/>
              </a:rPr>
              <a:t>Department for Transport</a:t>
            </a:r>
          </a:p>
          <a:p>
            <a:r>
              <a:rPr lang="en-GB" sz="1000">
                <a:solidFill>
                  <a:srgbClr val="800000"/>
                </a:solidFill>
                <a:latin typeface="Calibri" pitchFamily="34" charset="0"/>
              </a:rPr>
              <a:t>Department for Communities and Local Government</a:t>
            </a:r>
          </a:p>
          <a:p>
            <a:endParaRPr lang="en-GB" sz="1000">
              <a:solidFill>
                <a:srgbClr val="800000"/>
              </a:solidFill>
              <a:latin typeface="Calibri" pitchFamily="34" charset="0"/>
            </a:endParaRPr>
          </a:p>
          <a:p>
            <a:r>
              <a:rPr lang="en-GB" sz="1000">
                <a:solidFill>
                  <a:srgbClr val="800000"/>
                </a:solidFill>
                <a:latin typeface="Calibri" pitchFamily="34" charset="0"/>
              </a:rPr>
              <a:t>Arup, Biffa Water Services, Environmental Agency, Northumbrian Water Ltd., Yorkshire Water Services Ltd. and others. </a:t>
            </a:r>
          </a:p>
          <a:p>
            <a:endParaRPr lang="en-GB" sz="1000">
              <a:solidFill>
                <a:srgbClr val="800000"/>
              </a:solidFill>
              <a:latin typeface="Calibri" pitchFamily="34" charset="0"/>
            </a:endParaRPr>
          </a:p>
          <a:p>
            <a:r>
              <a:rPr lang="en-GB" sz="1200" b="1">
                <a:solidFill>
                  <a:srgbClr val="800000"/>
                </a:solidFill>
                <a:latin typeface="Calibri" pitchFamily="34" charset="0"/>
              </a:rPr>
              <a:t>International Collaborators:</a:t>
            </a:r>
          </a:p>
          <a:p>
            <a:r>
              <a:rPr lang="en-GB" sz="1000" b="1">
                <a:solidFill>
                  <a:srgbClr val="800000"/>
                </a:solidFill>
                <a:latin typeface="Calibri" pitchFamily="34" charset="0"/>
              </a:rPr>
              <a:t>University of Tsinghua, China</a:t>
            </a:r>
          </a:p>
          <a:p>
            <a:r>
              <a:rPr lang="en-GB" sz="1000" b="1">
                <a:solidFill>
                  <a:srgbClr val="800000"/>
                </a:solidFill>
                <a:latin typeface="Calibri" pitchFamily="34" charset="0"/>
              </a:rPr>
              <a:t>University of Sao Paulo, Brazil</a:t>
            </a:r>
          </a:p>
          <a:p>
            <a:r>
              <a:rPr lang="en-GB" sz="1000">
                <a:solidFill>
                  <a:srgbClr val="800000"/>
                </a:solidFill>
                <a:latin typeface="Calibri" pitchFamily="34" charset="0"/>
              </a:rPr>
              <a:t>University of Southern California, USA</a:t>
            </a:r>
          </a:p>
          <a:p>
            <a:endParaRPr lang="en-GB" sz="1000">
              <a:solidFill>
                <a:srgbClr val="800000"/>
              </a:solidFill>
              <a:latin typeface="Calibri" pitchFamily="34" charset="0"/>
            </a:endParaRPr>
          </a:p>
          <a:p>
            <a:r>
              <a:rPr lang="en-GB" sz="1200" b="1">
                <a:solidFill>
                  <a:srgbClr val="800000"/>
                </a:solidFill>
                <a:latin typeface="Calibri" pitchFamily="34" charset="0"/>
              </a:rPr>
              <a:t>Associated Research in Cambridge:</a:t>
            </a:r>
          </a:p>
          <a:p>
            <a:r>
              <a:rPr lang="en-GB" sz="1000">
                <a:solidFill>
                  <a:srgbClr val="800000"/>
                </a:solidFill>
                <a:latin typeface="Calibri" pitchFamily="34" charset="0"/>
              </a:rPr>
              <a:t>Energy Efficient Cities initiative (EECi)</a:t>
            </a:r>
          </a:p>
          <a:p>
            <a:r>
              <a:rPr lang="en-GB" sz="1000" b="1">
                <a:solidFill>
                  <a:srgbClr val="800000"/>
                </a:solidFill>
                <a:latin typeface="Calibri" pitchFamily="34" charset="0"/>
              </a:rPr>
              <a:t>Dr. Ying JIN </a:t>
            </a:r>
          </a:p>
          <a:p>
            <a:endParaRPr lang="en-GB" sz="1200" b="1"/>
          </a:p>
        </p:txBody>
      </p:sp>
      <p:pic>
        <p:nvPicPr>
          <p:cNvPr id="5127" name="Picture 10" descr="Graphic1"/>
          <p:cNvPicPr>
            <a:picLocks noChangeAspect="1" noChangeArrowheads="1"/>
          </p:cNvPicPr>
          <p:nvPr/>
        </p:nvPicPr>
        <p:blipFill>
          <a:blip r:embed="rId4"/>
          <a:srcRect/>
          <a:stretch>
            <a:fillRect/>
          </a:stretch>
        </p:blipFill>
        <p:spPr bwMode="auto">
          <a:xfrm>
            <a:off x="323850" y="5000625"/>
            <a:ext cx="481013" cy="576263"/>
          </a:xfrm>
          <a:prstGeom prst="rect">
            <a:avLst/>
          </a:prstGeom>
          <a:noFill/>
          <a:ln w="9525">
            <a:noFill/>
            <a:miter lim="800000"/>
            <a:headEnd/>
            <a:tailEnd/>
          </a:ln>
        </p:spPr>
      </p:pic>
      <p:pic>
        <p:nvPicPr>
          <p:cNvPr id="5128" name="Picture 11"/>
          <p:cNvPicPr>
            <a:picLocks noChangeAspect="1" noChangeArrowheads="1"/>
          </p:cNvPicPr>
          <p:nvPr/>
        </p:nvPicPr>
        <p:blipFill>
          <a:blip r:embed="rId5"/>
          <a:srcRect/>
          <a:stretch>
            <a:fillRect/>
          </a:stretch>
        </p:blipFill>
        <p:spPr bwMode="auto">
          <a:xfrm>
            <a:off x="381000" y="1714500"/>
            <a:ext cx="546100" cy="609600"/>
          </a:xfrm>
          <a:prstGeom prst="rect">
            <a:avLst/>
          </a:prstGeom>
          <a:noFill/>
          <a:ln w="9525">
            <a:noFill/>
            <a:miter lim="800000"/>
            <a:headEnd/>
            <a:tailEnd/>
          </a:ln>
        </p:spPr>
      </p:pic>
      <p:pic>
        <p:nvPicPr>
          <p:cNvPr id="5129" name="Picture 15"/>
          <p:cNvPicPr>
            <a:picLocks noChangeAspect="1" noChangeArrowheads="1"/>
          </p:cNvPicPr>
          <p:nvPr/>
        </p:nvPicPr>
        <p:blipFill>
          <a:blip r:embed="rId6"/>
          <a:srcRect t="14087" r="32321"/>
          <a:stretch>
            <a:fillRect/>
          </a:stretch>
        </p:blipFill>
        <p:spPr bwMode="auto">
          <a:xfrm>
            <a:off x="34925" y="2571750"/>
            <a:ext cx="1081088" cy="539750"/>
          </a:xfrm>
          <a:prstGeom prst="rect">
            <a:avLst/>
          </a:prstGeom>
          <a:noFill/>
          <a:ln w="9525">
            <a:noFill/>
            <a:miter lim="800000"/>
            <a:headEnd/>
            <a:tailEnd/>
          </a:ln>
        </p:spPr>
      </p:pic>
      <p:pic>
        <p:nvPicPr>
          <p:cNvPr id="5130" name="Picture 16"/>
          <p:cNvPicPr>
            <a:picLocks noChangeAspect="1" noChangeArrowheads="1"/>
          </p:cNvPicPr>
          <p:nvPr/>
        </p:nvPicPr>
        <p:blipFill>
          <a:blip r:embed="rId7"/>
          <a:srcRect/>
          <a:stretch>
            <a:fillRect/>
          </a:stretch>
        </p:blipFill>
        <p:spPr bwMode="auto">
          <a:xfrm>
            <a:off x="255588" y="5932488"/>
            <a:ext cx="571500" cy="736600"/>
          </a:xfrm>
          <a:prstGeom prst="rect">
            <a:avLst/>
          </a:prstGeom>
          <a:noFill/>
          <a:ln w="9525">
            <a:noFill/>
            <a:miter lim="800000"/>
            <a:headEnd/>
            <a:tailEnd/>
          </a:ln>
        </p:spPr>
      </p:pic>
      <p:pic>
        <p:nvPicPr>
          <p:cNvPr id="5131" name="Picture 17" descr="logo_small2_parkinson"/>
          <p:cNvPicPr>
            <a:picLocks noChangeAspect="1" noChangeArrowheads="1"/>
          </p:cNvPicPr>
          <p:nvPr/>
        </p:nvPicPr>
        <p:blipFill>
          <a:blip r:embed="rId8"/>
          <a:srcRect/>
          <a:stretch>
            <a:fillRect/>
          </a:stretch>
        </p:blipFill>
        <p:spPr bwMode="auto">
          <a:xfrm>
            <a:off x="323850" y="4071938"/>
            <a:ext cx="423863" cy="812800"/>
          </a:xfrm>
          <a:prstGeom prst="rect">
            <a:avLst/>
          </a:prstGeom>
          <a:noFill/>
          <a:ln w="9525">
            <a:noFill/>
            <a:miter lim="800000"/>
            <a:headEnd/>
            <a:tailEnd/>
          </a:ln>
        </p:spPr>
      </p:pic>
      <p:pic>
        <p:nvPicPr>
          <p:cNvPr id="5132" name="Picture 2" descr="2 Colour Surrey Logo"/>
          <p:cNvPicPr>
            <a:picLocks noChangeAspect="1" noChangeArrowheads="1"/>
          </p:cNvPicPr>
          <p:nvPr/>
        </p:nvPicPr>
        <p:blipFill>
          <a:blip r:embed="rId9"/>
          <a:srcRect/>
          <a:stretch>
            <a:fillRect/>
          </a:stretch>
        </p:blipFill>
        <p:spPr bwMode="auto">
          <a:xfrm>
            <a:off x="71438" y="3429000"/>
            <a:ext cx="1036637" cy="357188"/>
          </a:xfrm>
          <a:prstGeom prst="rect">
            <a:avLst/>
          </a:prstGeom>
          <a:noFill/>
          <a:ln w="9525">
            <a:noFill/>
            <a:miter lim="800000"/>
            <a:headEnd/>
            <a:tailEnd/>
          </a:ln>
        </p:spPr>
      </p:pic>
      <p:pic>
        <p:nvPicPr>
          <p:cNvPr id="5133" name="Picture 16" descr="CUnibig"/>
          <p:cNvPicPr>
            <a:picLocks noChangeAspect="1" noChangeArrowheads="1"/>
          </p:cNvPicPr>
          <p:nvPr/>
        </p:nvPicPr>
        <p:blipFill>
          <a:blip r:embed="rId10"/>
          <a:srcRect/>
          <a:stretch>
            <a:fillRect/>
          </a:stretch>
        </p:blipFill>
        <p:spPr bwMode="auto">
          <a:xfrm>
            <a:off x="214313" y="357188"/>
            <a:ext cx="2247900" cy="457200"/>
          </a:xfrm>
          <a:prstGeom prst="rect">
            <a:avLst/>
          </a:prstGeom>
          <a:noFill/>
          <a:ln w="9525">
            <a:noFill/>
            <a:miter lim="800000"/>
            <a:headEnd/>
            <a:tailEnd/>
          </a:ln>
        </p:spPr>
      </p:pic>
      <p:sp>
        <p:nvSpPr>
          <p:cNvPr id="5134" name="TextBox 17"/>
          <p:cNvSpPr txBox="1">
            <a:spLocks noChangeArrowheads="1"/>
          </p:cNvSpPr>
          <p:nvPr/>
        </p:nvSpPr>
        <p:spPr bwMode="auto">
          <a:xfrm>
            <a:off x="6708775" y="428625"/>
            <a:ext cx="2292350" cy="369888"/>
          </a:xfrm>
          <a:prstGeom prst="rect">
            <a:avLst/>
          </a:prstGeom>
          <a:noFill/>
          <a:ln w="9525">
            <a:noFill/>
            <a:miter lim="800000"/>
            <a:headEnd/>
            <a:tailEnd/>
          </a:ln>
        </p:spPr>
        <p:txBody>
          <a:bodyPr wrap="none">
            <a:spAutoFit/>
          </a:bodyPr>
          <a:lstStyle/>
          <a:p>
            <a:r>
              <a:rPr lang="en-GB">
                <a:solidFill>
                  <a:srgbClr val="800000"/>
                </a:solidFill>
                <a:latin typeface="Calibri" pitchFamily="34" charset="0"/>
              </a:rPr>
              <a:t>Overview: Participants</a:t>
            </a:r>
            <a:endParaRPr lang="en-US">
              <a:solidFill>
                <a:srgbClr val="80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checkerboard(across)">
                                      <p:cBhvr>
                                        <p:cTn id="7"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0" y="1143000"/>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6147" name="Picture 61" descr="EPSRC%20Large"/>
          <p:cNvPicPr>
            <a:picLocks noChangeAspect="1" noChangeArrowheads="1"/>
          </p:cNvPicPr>
          <p:nvPr/>
        </p:nvPicPr>
        <p:blipFill>
          <a:blip r:embed="rId3"/>
          <a:srcRect/>
          <a:stretch>
            <a:fillRect/>
          </a:stretch>
        </p:blipFill>
        <p:spPr bwMode="auto">
          <a:xfrm>
            <a:off x="142875" y="6357938"/>
            <a:ext cx="857250" cy="428625"/>
          </a:xfrm>
          <a:prstGeom prst="rect">
            <a:avLst/>
          </a:prstGeom>
          <a:solidFill>
            <a:srgbClr val="FFFFFF">
              <a:alpha val="50195"/>
            </a:srgbClr>
          </a:solidFill>
          <a:ln w="9525">
            <a:noFill/>
            <a:miter lim="800000"/>
            <a:headEnd/>
            <a:tailEnd/>
          </a:ln>
        </p:spPr>
      </p:pic>
      <p:grpSp>
        <p:nvGrpSpPr>
          <p:cNvPr id="2" name="Group 12"/>
          <p:cNvGrpSpPr>
            <a:grpSpLocks/>
          </p:cNvGrpSpPr>
          <p:nvPr/>
        </p:nvGrpSpPr>
        <p:grpSpPr bwMode="auto">
          <a:xfrm>
            <a:off x="5921375" y="6357938"/>
            <a:ext cx="3222625" cy="371475"/>
            <a:chOff x="5921407" y="6357958"/>
            <a:chExt cx="3222625" cy="371455"/>
          </a:xfrm>
        </p:grpSpPr>
        <p:sp>
          <p:nvSpPr>
            <p:cNvPr id="6152"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r>
                <a:rPr lang="en-US" sz="600" b="1">
                  <a:solidFill>
                    <a:srgbClr val="993366"/>
                  </a:solidFill>
                </a:rPr>
                <a:t>Regional Visions of Integrated Sustainable Infrastructure Optimised for Neighbourhoods</a:t>
              </a:r>
              <a:endParaRPr lang="en-US" sz="600">
                <a:latin typeface="Calibri" pitchFamily="34" charset="0"/>
              </a:endParaRPr>
            </a:p>
          </p:txBody>
        </p:sp>
        <p:sp>
          <p:nvSpPr>
            <p:cNvPr id="8"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rPr>
                <a:t>ReVISIONS</a:t>
              </a:r>
            </a:p>
          </p:txBody>
        </p:sp>
      </p:grpSp>
      <p:pic>
        <p:nvPicPr>
          <p:cNvPr id="6149" name="Picture 16" descr="CUnibig"/>
          <p:cNvPicPr>
            <a:picLocks noChangeAspect="1" noChangeArrowheads="1"/>
          </p:cNvPicPr>
          <p:nvPr/>
        </p:nvPicPr>
        <p:blipFill>
          <a:blip r:embed="rId4"/>
          <a:srcRect/>
          <a:stretch>
            <a:fillRect/>
          </a:stretch>
        </p:blipFill>
        <p:spPr bwMode="auto">
          <a:xfrm>
            <a:off x="214313" y="357188"/>
            <a:ext cx="2247900" cy="457200"/>
          </a:xfrm>
          <a:prstGeom prst="rect">
            <a:avLst/>
          </a:prstGeom>
          <a:noFill/>
          <a:ln w="9525">
            <a:noFill/>
            <a:miter lim="800000"/>
            <a:headEnd/>
            <a:tailEnd/>
          </a:ln>
        </p:spPr>
      </p:pic>
      <p:sp>
        <p:nvSpPr>
          <p:cNvPr id="6150" name="TextBox 17"/>
          <p:cNvSpPr txBox="1">
            <a:spLocks noChangeArrowheads="1"/>
          </p:cNvSpPr>
          <p:nvPr/>
        </p:nvSpPr>
        <p:spPr bwMode="auto">
          <a:xfrm>
            <a:off x="6708775" y="428625"/>
            <a:ext cx="2166938" cy="369888"/>
          </a:xfrm>
          <a:prstGeom prst="rect">
            <a:avLst/>
          </a:prstGeom>
          <a:noFill/>
          <a:ln w="9525">
            <a:noFill/>
            <a:miter lim="800000"/>
            <a:headEnd/>
            <a:tailEnd/>
          </a:ln>
        </p:spPr>
        <p:txBody>
          <a:bodyPr wrap="none">
            <a:spAutoFit/>
          </a:bodyPr>
          <a:lstStyle/>
          <a:p>
            <a:r>
              <a:rPr lang="en-GB">
                <a:solidFill>
                  <a:srgbClr val="800000"/>
                </a:solidFill>
                <a:latin typeface="Calibri" pitchFamily="34" charset="0"/>
              </a:rPr>
              <a:t>Overview: Objectives</a:t>
            </a:r>
            <a:endParaRPr lang="en-US">
              <a:solidFill>
                <a:srgbClr val="800000"/>
              </a:solidFill>
              <a:latin typeface="Calibri" pitchFamily="34" charset="0"/>
            </a:endParaRPr>
          </a:p>
        </p:txBody>
      </p:sp>
      <p:sp>
        <p:nvSpPr>
          <p:cNvPr id="19" name="Rectangle 3"/>
          <p:cNvSpPr txBox="1">
            <a:spLocks noChangeArrowheads="1"/>
          </p:cNvSpPr>
          <p:nvPr/>
        </p:nvSpPr>
        <p:spPr bwMode="auto">
          <a:xfrm>
            <a:off x="684213" y="1628775"/>
            <a:ext cx="7772400" cy="4114800"/>
          </a:xfrm>
          <a:prstGeom prst="rect">
            <a:avLst/>
          </a:prstGeom>
          <a:noFill/>
          <a:ln w="9525">
            <a:noFill/>
            <a:miter lim="800000"/>
            <a:headEnd/>
            <a:tailEnd/>
          </a:ln>
        </p:spPr>
        <p:txBody>
          <a:bodyPr/>
          <a:lstStyle/>
          <a:p>
            <a:pPr marL="609600" indent="-609600">
              <a:spcBef>
                <a:spcPct val="20000"/>
              </a:spcBef>
              <a:buFontTx/>
              <a:buAutoNum type="arabicPeriod"/>
            </a:pPr>
            <a:r>
              <a:rPr lang="en-GB" dirty="0">
                <a:solidFill>
                  <a:srgbClr val="800000"/>
                </a:solidFill>
                <a:latin typeface="Calibri" pitchFamily="34" charset="0"/>
              </a:rPr>
              <a:t>Develop a practical Integrated Framework for analysing </a:t>
            </a:r>
            <a:r>
              <a:rPr lang="en-GB" dirty="0" smtClean="0">
                <a:solidFill>
                  <a:srgbClr val="800000"/>
                </a:solidFill>
                <a:latin typeface="Calibri" pitchFamily="34" charset="0"/>
              </a:rPr>
              <a:t>spatial </a:t>
            </a:r>
            <a:r>
              <a:rPr lang="en-GB" dirty="0">
                <a:solidFill>
                  <a:srgbClr val="800000"/>
                </a:solidFill>
                <a:latin typeface="Calibri" pitchFamily="34" charset="0"/>
              </a:rPr>
              <a:t>sustainability based on </a:t>
            </a:r>
            <a:r>
              <a:rPr lang="en-GB" dirty="0" smtClean="0">
                <a:solidFill>
                  <a:srgbClr val="800000"/>
                </a:solidFill>
                <a:latin typeface="Calibri" pitchFamily="34" charset="0"/>
              </a:rPr>
              <a:t> previous research work (SOLUTIONS)</a:t>
            </a:r>
            <a:endParaRPr lang="en-GB" dirty="0">
              <a:solidFill>
                <a:srgbClr val="800000"/>
              </a:solidFill>
              <a:latin typeface="Calibri" pitchFamily="34" charset="0"/>
            </a:endParaRPr>
          </a:p>
          <a:p>
            <a:pPr marL="609600" indent="-609600">
              <a:spcBef>
                <a:spcPct val="20000"/>
              </a:spcBef>
              <a:buFontTx/>
              <a:buAutoNum type="arabicPeriod"/>
            </a:pPr>
            <a:endParaRPr lang="en-GB" dirty="0">
              <a:solidFill>
                <a:srgbClr val="800000"/>
              </a:solidFill>
              <a:latin typeface="Calibri" pitchFamily="34" charset="0"/>
            </a:endParaRPr>
          </a:p>
          <a:p>
            <a:pPr marL="609600" indent="-609600">
              <a:spcBef>
                <a:spcPct val="20000"/>
              </a:spcBef>
              <a:buFontTx/>
              <a:buAutoNum type="arabicPeriod"/>
            </a:pPr>
            <a:r>
              <a:rPr lang="en-GB" dirty="0">
                <a:solidFill>
                  <a:srgbClr val="800000"/>
                </a:solidFill>
                <a:latin typeface="Calibri" pitchFamily="34" charset="0"/>
              </a:rPr>
              <a:t>Design and test options to forecast and assess their long term sustainability</a:t>
            </a:r>
          </a:p>
          <a:p>
            <a:pPr marL="609600" indent="-609600">
              <a:spcBef>
                <a:spcPct val="20000"/>
              </a:spcBef>
              <a:buFontTx/>
              <a:buAutoNum type="arabicPeriod"/>
            </a:pPr>
            <a:endParaRPr lang="en-GB" dirty="0">
              <a:solidFill>
                <a:srgbClr val="800000"/>
              </a:solidFill>
              <a:latin typeface="Calibri" pitchFamily="34" charset="0"/>
            </a:endParaRPr>
          </a:p>
          <a:p>
            <a:pPr marL="609600" indent="-609600">
              <a:spcBef>
                <a:spcPct val="20000"/>
              </a:spcBef>
              <a:buFontTx/>
              <a:buAutoNum type="arabicPeriod"/>
            </a:pPr>
            <a:r>
              <a:rPr lang="en-GB" dirty="0">
                <a:solidFill>
                  <a:srgbClr val="800000"/>
                </a:solidFill>
                <a:latin typeface="Calibri" pitchFamily="34" charset="0"/>
              </a:rPr>
              <a:t>Guidance and support tools for use by </a:t>
            </a:r>
            <a:r>
              <a:rPr lang="en-GB" dirty="0" smtClean="0">
                <a:solidFill>
                  <a:srgbClr val="800000"/>
                </a:solidFill>
                <a:latin typeface="Calibri" pitchFamily="34" charset="0"/>
              </a:rPr>
              <a:t>local </a:t>
            </a:r>
            <a:r>
              <a:rPr lang="en-GB" dirty="0">
                <a:solidFill>
                  <a:srgbClr val="800000"/>
                </a:solidFill>
                <a:latin typeface="Calibri" pitchFamily="34" charset="0"/>
              </a:rPr>
              <a:t>and central government and other stakeholders based on case studies including international comparisons</a:t>
            </a:r>
          </a:p>
          <a:p>
            <a:pPr marL="609600" indent="-609600">
              <a:spcBef>
                <a:spcPct val="20000"/>
              </a:spcBef>
              <a:buFontTx/>
              <a:buAutoNum type="arabicPeriod"/>
            </a:pPr>
            <a:endParaRPr lang="en-GB" dirty="0">
              <a:solidFill>
                <a:srgbClr val="800000"/>
              </a:solidFill>
            </a:endParaRPr>
          </a:p>
          <a:p>
            <a:pPr marL="609600" indent="-609600">
              <a:spcBef>
                <a:spcPct val="20000"/>
              </a:spcBef>
            </a:pPr>
            <a:endParaRPr lang="en-GB" dirty="0">
              <a:solidFill>
                <a:srgbClr val="8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blinds(horizontal)">
                                      <p:cBhvr>
                                        <p:cTn id="12" dur="50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xEl>
                                              <p:pRg st="4" end="4"/>
                                            </p:txEl>
                                          </p:spTgt>
                                        </p:tgtEl>
                                        <p:attrNameLst>
                                          <p:attrName>style.visibility</p:attrName>
                                        </p:attrNameLst>
                                      </p:cBhvr>
                                      <p:to>
                                        <p:strVal val="visible"/>
                                      </p:to>
                                    </p:set>
                                    <p:animEffect transition="in" filter="blinds(horizontal)">
                                      <p:cBhvr>
                                        <p:cTn id="17"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0" y="1143000"/>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61443" name="Picture 61" descr="EPSRC%20Large"/>
          <p:cNvPicPr>
            <a:picLocks noChangeAspect="1" noChangeArrowheads="1"/>
          </p:cNvPicPr>
          <p:nvPr/>
        </p:nvPicPr>
        <p:blipFill>
          <a:blip r:embed="rId3"/>
          <a:srcRect/>
          <a:stretch>
            <a:fillRect/>
          </a:stretch>
        </p:blipFill>
        <p:spPr bwMode="auto">
          <a:xfrm>
            <a:off x="142875" y="6357938"/>
            <a:ext cx="857250" cy="428625"/>
          </a:xfrm>
          <a:prstGeom prst="rect">
            <a:avLst/>
          </a:prstGeom>
          <a:solidFill>
            <a:srgbClr val="FFFFFF">
              <a:alpha val="50195"/>
            </a:srgbClr>
          </a:solidFill>
          <a:ln w="9525">
            <a:noFill/>
            <a:miter lim="800000"/>
            <a:headEnd/>
            <a:tailEnd/>
          </a:ln>
        </p:spPr>
      </p:pic>
      <p:pic>
        <p:nvPicPr>
          <p:cNvPr id="61445" name="Picture 16" descr="CUnibig"/>
          <p:cNvPicPr>
            <a:picLocks noChangeAspect="1" noChangeArrowheads="1"/>
          </p:cNvPicPr>
          <p:nvPr/>
        </p:nvPicPr>
        <p:blipFill>
          <a:blip r:embed="rId4"/>
          <a:srcRect/>
          <a:stretch>
            <a:fillRect/>
          </a:stretch>
        </p:blipFill>
        <p:spPr bwMode="auto">
          <a:xfrm>
            <a:off x="47508" y="73606"/>
            <a:ext cx="1776295" cy="361280"/>
          </a:xfrm>
          <a:prstGeom prst="rect">
            <a:avLst/>
          </a:prstGeom>
          <a:noFill/>
          <a:ln w="9525">
            <a:noFill/>
            <a:miter lim="800000"/>
            <a:headEnd/>
            <a:tailEnd/>
          </a:ln>
        </p:spPr>
      </p:pic>
      <p:sp>
        <p:nvSpPr>
          <p:cNvPr id="61446" name="TextBox 17"/>
          <p:cNvSpPr txBox="1">
            <a:spLocks noChangeArrowheads="1"/>
          </p:cNvSpPr>
          <p:nvPr/>
        </p:nvSpPr>
        <p:spPr bwMode="auto">
          <a:xfrm>
            <a:off x="142875" y="580134"/>
            <a:ext cx="2586990" cy="461665"/>
          </a:xfrm>
          <a:prstGeom prst="rect">
            <a:avLst/>
          </a:prstGeom>
          <a:noFill/>
          <a:ln w="9525">
            <a:noFill/>
            <a:miter lim="800000"/>
            <a:headEnd/>
            <a:tailEnd/>
          </a:ln>
        </p:spPr>
        <p:txBody>
          <a:bodyPr wrap="none">
            <a:spAutoFit/>
          </a:bodyPr>
          <a:lstStyle/>
          <a:p>
            <a:r>
              <a:rPr lang="en-GB" sz="2400" b="1" dirty="0">
                <a:solidFill>
                  <a:srgbClr val="800000"/>
                </a:solidFill>
              </a:rPr>
              <a:t>Overview: Method</a:t>
            </a:r>
            <a:endParaRPr lang="en-US" sz="2400" b="1" dirty="0">
              <a:solidFill>
                <a:srgbClr val="800000"/>
              </a:solidFill>
            </a:endParaRPr>
          </a:p>
        </p:txBody>
      </p:sp>
      <p:grpSp>
        <p:nvGrpSpPr>
          <p:cNvPr id="3" name="Group 33"/>
          <p:cNvGrpSpPr>
            <a:grpSpLocks/>
          </p:cNvGrpSpPr>
          <p:nvPr/>
        </p:nvGrpSpPr>
        <p:grpSpPr bwMode="auto">
          <a:xfrm>
            <a:off x="1357313" y="1196975"/>
            <a:ext cx="7000875" cy="5421313"/>
            <a:chOff x="2897219" y="1196975"/>
            <a:chExt cx="6370387" cy="5421313"/>
          </a:xfrm>
        </p:grpSpPr>
        <p:sp>
          <p:nvSpPr>
            <p:cNvPr id="61448" name="AutoShape 10"/>
            <p:cNvSpPr>
              <a:spLocks noChangeArrowheads="1"/>
            </p:cNvSpPr>
            <p:nvPr/>
          </p:nvSpPr>
          <p:spPr bwMode="auto">
            <a:xfrm>
              <a:off x="5867400" y="5734050"/>
              <a:ext cx="485775" cy="503238"/>
            </a:xfrm>
            <a:prstGeom prst="downArrow">
              <a:avLst>
                <a:gd name="adj1" fmla="val 50000"/>
                <a:gd name="adj2" fmla="val 25899"/>
              </a:avLst>
            </a:prstGeom>
            <a:solidFill>
              <a:srgbClr val="993366"/>
            </a:solidFill>
            <a:ln w="9525">
              <a:solidFill>
                <a:schemeClr val="tx1"/>
              </a:solidFill>
              <a:miter lim="800000"/>
              <a:headEnd/>
              <a:tailEnd/>
            </a:ln>
          </p:spPr>
          <p:txBody>
            <a:bodyPr wrap="none" anchor="ctr"/>
            <a:lstStyle/>
            <a:p>
              <a:endParaRPr lang="en-US">
                <a:latin typeface="Calibri" pitchFamily="34" charset="0"/>
              </a:endParaRPr>
            </a:p>
          </p:txBody>
        </p:sp>
        <p:sp>
          <p:nvSpPr>
            <p:cNvPr id="61449" name="Line 14"/>
            <p:cNvSpPr>
              <a:spLocks noChangeShapeType="1"/>
            </p:cNvSpPr>
            <p:nvPr/>
          </p:nvSpPr>
          <p:spPr bwMode="auto">
            <a:xfrm>
              <a:off x="8388350" y="1484313"/>
              <a:ext cx="0" cy="685800"/>
            </a:xfrm>
            <a:prstGeom prst="line">
              <a:avLst/>
            </a:prstGeom>
            <a:noFill/>
            <a:ln w="9525">
              <a:solidFill>
                <a:schemeClr val="tx1"/>
              </a:solidFill>
              <a:round/>
              <a:headEnd/>
              <a:tailEnd/>
            </a:ln>
          </p:spPr>
          <p:txBody>
            <a:bodyPr wrap="none" anchor="ctr"/>
            <a:lstStyle/>
            <a:p>
              <a:endParaRPr lang="en-GB"/>
            </a:p>
          </p:txBody>
        </p:sp>
        <p:grpSp>
          <p:nvGrpSpPr>
            <p:cNvPr id="5" name="Group 32"/>
            <p:cNvGrpSpPr>
              <a:grpSpLocks/>
            </p:cNvGrpSpPr>
            <p:nvPr/>
          </p:nvGrpSpPr>
          <p:grpSpPr bwMode="auto">
            <a:xfrm>
              <a:off x="2897219" y="1196975"/>
              <a:ext cx="6370387" cy="5421313"/>
              <a:chOff x="2897219" y="1196975"/>
              <a:chExt cx="6370387" cy="5421313"/>
            </a:xfrm>
          </p:grpSpPr>
          <p:sp>
            <p:nvSpPr>
              <p:cNvPr id="61451" name="Line 13"/>
              <p:cNvSpPr>
                <a:spLocks noChangeShapeType="1"/>
              </p:cNvSpPr>
              <p:nvPr/>
            </p:nvSpPr>
            <p:spPr bwMode="auto">
              <a:xfrm>
                <a:off x="3779838" y="1484313"/>
                <a:ext cx="0" cy="685800"/>
              </a:xfrm>
              <a:prstGeom prst="line">
                <a:avLst/>
              </a:prstGeom>
              <a:noFill/>
              <a:ln w="9525">
                <a:solidFill>
                  <a:schemeClr val="tx1"/>
                </a:solidFill>
                <a:round/>
                <a:headEnd/>
                <a:tailEnd/>
              </a:ln>
            </p:spPr>
            <p:txBody>
              <a:bodyPr wrap="none" anchor="ctr"/>
              <a:lstStyle/>
              <a:p>
                <a:endParaRPr lang="en-GB"/>
              </a:p>
            </p:txBody>
          </p:sp>
          <p:sp>
            <p:nvSpPr>
              <p:cNvPr id="61452" name="Line 18"/>
              <p:cNvSpPr>
                <a:spLocks noChangeShapeType="1"/>
              </p:cNvSpPr>
              <p:nvPr/>
            </p:nvSpPr>
            <p:spPr bwMode="auto">
              <a:xfrm>
                <a:off x="6084888" y="1773238"/>
                <a:ext cx="0" cy="503237"/>
              </a:xfrm>
              <a:prstGeom prst="line">
                <a:avLst/>
              </a:prstGeom>
              <a:noFill/>
              <a:ln w="9525">
                <a:solidFill>
                  <a:schemeClr val="tx1"/>
                </a:solidFill>
                <a:round/>
                <a:headEnd/>
                <a:tailEnd/>
              </a:ln>
            </p:spPr>
            <p:txBody>
              <a:bodyPr wrap="none" anchor="ctr"/>
              <a:lstStyle/>
              <a:p>
                <a:endParaRPr lang="en-GB"/>
              </a:p>
            </p:txBody>
          </p:sp>
          <p:sp>
            <p:nvSpPr>
              <p:cNvPr id="61453" name="Line 19"/>
              <p:cNvSpPr>
                <a:spLocks noChangeShapeType="1"/>
              </p:cNvSpPr>
              <p:nvPr/>
            </p:nvSpPr>
            <p:spPr bwMode="auto">
              <a:xfrm>
                <a:off x="6084888" y="4581525"/>
                <a:ext cx="0" cy="647700"/>
              </a:xfrm>
              <a:prstGeom prst="line">
                <a:avLst/>
              </a:prstGeom>
              <a:noFill/>
              <a:ln w="9525">
                <a:solidFill>
                  <a:schemeClr val="tx1"/>
                </a:solidFill>
                <a:round/>
                <a:headEnd/>
                <a:tailEnd/>
              </a:ln>
            </p:spPr>
            <p:txBody>
              <a:bodyPr wrap="none" anchor="ctr"/>
              <a:lstStyle/>
              <a:p>
                <a:endParaRPr lang="en-GB"/>
              </a:p>
            </p:txBody>
          </p:sp>
          <p:grpSp>
            <p:nvGrpSpPr>
              <p:cNvPr id="6" name="Group 31"/>
              <p:cNvGrpSpPr>
                <a:grpSpLocks/>
              </p:cNvGrpSpPr>
              <p:nvPr/>
            </p:nvGrpSpPr>
            <p:grpSpPr bwMode="auto">
              <a:xfrm>
                <a:off x="2897219" y="1196975"/>
                <a:ext cx="6370387" cy="5421313"/>
                <a:chOff x="2916238" y="1196975"/>
                <a:chExt cx="6370387" cy="5421313"/>
              </a:xfrm>
            </p:grpSpPr>
            <p:sp>
              <p:nvSpPr>
                <p:cNvPr id="61455" name="Rectangle 5"/>
                <p:cNvSpPr>
                  <a:spLocks noChangeArrowheads="1"/>
                </p:cNvSpPr>
                <p:nvPr/>
              </p:nvSpPr>
              <p:spPr bwMode="auto">
                <a:xfrm>
                  <a:off x="5003800" y="6237288"/>
                  <a:ext cx="2133600" cy="381000"/>
                </a:xfrm>
                <a:prstGeom prst="rect">
                  <a:avLst/>
                </a:prstGeom>
                <a:solidFill>
                  <a:srgbClr val="CCFFFF"/>
                </a:solidFill>
                <a:ln w="9525">
                  <a:solidFill>
                    <a:schemeClr val="tx1"/>
                  </a:solidFill>
                  <a:miter lim="800000"/>
                  <a:headEnd/>
                  <a:tailEnd/>
                </a:ln>
              </p:spPr>
              <p:txBody>
                <a:bodyPr wrap="none" anchor="ctr"/>
                <a:lstStyle/>
                <a:p>
                  <a:pPr algn="ctr"/>
                  <a:r>
                    <a:rPr lang="en-GB" sz="1400" b="1">
                      <a:latin typeface="Calibri" pitchFamily="34" charset="0"/>
                    </a:rPr>
                    <a:t>GUIDANCE</a:t>
                  </a:r>
                </a:p>
              </p:txBody>
            </p:sp>
            <p:sp>
              <p:nvSpPr>
                <p:cNvPr id="61456" name="AutoShape 8"/>
                <p:cNvSpPr>
                  <a:spLocks noChangeArrowheads="1"/>
                </p:cNvSpPr>
                <p:nvPr/>
              </p:nvSpPr>
              <p:spPr bwMode="auto">
                <a:xfrm>
                  <a:off x="4606925" y="3141663"/>
                  <a:ext cx="360363" cy="457200"/>
                </a:xfrm>
                <a:prstGeom prst="rightArrow">
                  <a:avLst>
                    <a:gd name="adj1" fmla="val 50000"/>
                    <a:gd name="adj2" fmla="val 25000"/>
                  </a:avLst>
                </a:prstGeom>
                <a:solidFill>
                  <a:srgbClr val="993366"/>
                </a:solidFill>
                <a:ln w="9525">
                  <a:solidFill>
                    <a:schemeClr val="tx1"/>
                  </a:solidFill>
                  <a:miter lim="800000"/>
                  <a:headEnd/>
                  <a:tailEnd/>
                </a:ln>
              </p:spPr>
              <p:txBody>
                <a:bodyPr wrap="none" anchor="ctr"/>
                <a:lstStyle/>
                <a:p>
                  <a:endParaRPr lang="en-US">
                    <a:latin typeface="Calibri" pitchFamily="34" charset="0"/>
                  </a:endParaRPr>
                </a:p>
              </p:txBody>
            </p:sp>
            <p:sp>
              <p:nvSpPr>
                <p:cNvPr id="61457" name="AutoShape 9"/>
                <p:cNvSpPr>
                  <a:spLocks noChangeArrowheads="1"/>
                </p:cNvSpPr>
                <p:nvPr/>
              </p:nvSpPr>
              <p:spPr bwMode="auto">
                <a:xfrm>
                  <a:off x="7072313" y="3141663"/>
                  <a:ext cx="503237" cy="457200"/>
                </a:xfrm>
                <a:prstGeom prst="rightArrow">
                  <a:avLst>
                    <a:gd name="adj1" fmla="val 50000"/>
                    <a:gd name="adj2" fmla="val 27517"/>
                  </a:avLst>
                </a:prstGeom>
                <a:solidFill>
                  <a:srgbClr val="993366"/>
                </a:solidFill>
                <a:ln w="9525">
                  <a:solidFill>
                    <a:schemeClr val="tx1"/>
                  </a:solidFill>
                  <a:miter lim="800000"/>
                  <a:headEnd/>
                  <a:tailEnd/>
                </a:ln>
              </p:spPr>
              <p:txBody>
                <a:bodyPr wrap="none" anchor="ctr"/>
                <a:lstStyle/>
                <a:p>
                  <a:endParaRPr lang="en-US">
                    <a:latin typeface="Calibri" pitchFamily="34" charset="0"/>
                  </a:endParaRPr>
                </a:p>
              </p:txBody>
            </p:sp>
            <p:sp>
              <p:nvSpPr>
                <p:cNvPr id="61458" name="Line 11"/>
                <p:cNvSpPr>
                  <a:spLocks noChangeShapeType="1"/>
                </p:cNvSpPr>
                <p:nvPr/>
              </p:nvSpPr>
              <p:spPr bwMode="auto">
                <a:xfrm>
                  <a:off x="6732588" y="1484313"/>
                  <a:ext cx="1676400" cy="0"/>
                </a:xfrm>
                <a:prstGeom prst="line">
                  <a:avLst/>
                </a:prstGeom>
                <a:noFill/>
                <a:ln w="9525">
                  <a:solidFill>
                    <a:schemeClr val="tx1"/>
                  </a:solidFill>
                  <a:round/>
                  <a:headEnd/>
                  <a:tailEnd/>
                </a:ln>
              </p:spPr>
              <p:txBody>
                <a:bodyPr wrap="none" anchor="ctr"/>
                <a:lstStyle/>
                <a:p>
                  <a:endParaRPr lang="en-GB"/>
                </a:p>
              </p:txBody>
            </p:sp>
            <p:sp>
              <p:nvSpPr>
                <p:cNvPr id="61459" name="Line 12"/>
                <p:cNvSpPr>
                  <a:spLocks noChangeShapeType="1"/>
                </p:cNvSpPr>
                <p:nvPr/>
              </p:nvSpPr>
              <p:spPr bwMode="auto">
                <a:xfrm flipV="1">
                  <a:off x="3779838" y="1484313"/>
                  <a:ext cx="2235200" cy="1587"/>
                </a:xfrm>
                <a:prstGeom prst="line">
                  <a:avLst/>
                </a:prstGeom>
                <a:noFill/>
                <a:ln w="9525">
                  <a:solidFill>
                    <a:schemeClr val="tx1"/>
                  </a:solidFill>
                  <a:round/>
                  <a:headEnd/>
                  <a:tailEnd/>
                </a:ln>
              </p:spPr>
              <p:txBody>
                <a:bodyPr wrap="none" anchor="ctr"/>
                <a:lstStyle/>
                <a:p>
                  <a:endParaRPr lang="en-GB"/>
                </a:p>
              </p:txBody>
            </p:sp>
            <p:sp>
              <p:nvSpPr>
                <p:cNvPr id="61460" name="AutoShape 22"/>
                <p:cNvSpPr>
                  <a:spLocks noChangeArrowheads="1"/>
                </p:cNvSpPr>
                <p:nvPr/>
              </p:nvSpPr>
              <p:spPr bwMode="auto">
                <a:xfrm rot="10800000">
                  <a:off x="7380288" y="4868863"/>
                  <a:ext cx="1143000" cy="8509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993366"/>
                </a:solidFill>
                <a:ln w="9525">
                  <a:solidFill>
                    <a:schemeClr val="tx1"/>
                  </a:solidFill>
                  <a:miter lim="800000"/>
                  <a:headEnd/>
                  <a:tailEnd/>
                </a:ln>
              </p:spPr>
              <p:txBody>
                <a:bodyPr wrap="none" anchor="ctr"/>
                <a:lstStyle/>
                <a:p>
                  <a:endParaRPr lang="en-GB"/>
                </a:p>
              </p:txBody>
            </p:sp>
            <p:sp>
              <p:nvSpPr>
                <p:cNvPr id="61461" name="AutoShape 23"/>
                <p:cNvSpPr>
                  <a:spLocks noChangeArrowheads="1"/>
                </p:cNvSpPr>
                <p:nvPr/>
              </p:nvSpPr>
              <p:spPr bwMode="auto">
                <a:xfrm rot="-5400000">
                  <a:off x="3568700" y="4648200"/>
                  <a:ext cx="990600" cy="1143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993366"/>
                </a:solidFill>
                <a:ln w="9525">
                  <a:solidFill>
                    <a:schemeClr val="tx1"/>
                  </a:solidFill>
                  <a:miter lim="800000"/>
                  <a:headEnd/>
                  <a:tailEnd/>
                </a:ln>
              </p:spPr>
              <p:txBody>
                <a:bodyPr wrap="none" anchor="ctr"/>
                <a:lstStyle/>
                <a:p>
                  <a:endParaRPr lang="en-GB"/>
                </a:p>
              </p:txBody>
            </p:sp>
            <p:sp>
              <p:nvSpPr>
                <p:cNvPr id="61462" name="Rectangle 2"/>
                <p:cNvSpPr>
                  <a:spLocks noChangeArrowheads="1"/>
                </p:cNvSpPr>
                <p:nvPr/>
              </p:nvSpPr>
              <p:spPr bwMode="auto">
                <a:xfrm>
                  <a:off x="2916238" y="1773238"/>
                  <a:ext cx="1728787" cy="2951162"/>
                </a:xfrm>
                <a:prstGeom prst="rect">
                  <a:avLst/>
                </a:prstGeom>
                <a:solidFill>
                  <a:srgbClr val="FFCCFF"/>
                </a:solidFill>
                <a:ln w="9525">
                  <a:solidFill>
                    <a:schemeClr val="tx1"/>
                  </a:solidFill>
                  <a:miter lim="800000"/>
                  <a:headEnd/>
                  <a:tailEnd/>
                </a:ln>
              </p:spPr>
              <p:txBody>
                <a:bodyPr wrap="none" anchor="ctr"/>
                <a:lstStyle/>
                <a:p>
                  <a:pPr algn="ctr"/>
                  <a:r>
                    <a:rPr lang="en-GB" sz="1400" b="1" dirty="0">
                      <a:latin typeface="Calibri" pitchFamily="34" charset="0"/>
                    </a:rPr>
                    <a:t>SYSTEMATIC </a:t>
                  </a:r>
                </a:p>
                <a:p>
                  <a:pPr algn="ctr"/>
                  <a:r>
                    <a:rPr lang="en-GB" sz="1400" b="1" dirty="0">
                      <a:latin typeface="Calibri" pitchFamily="34" charset="0"/>
                    </a:rPr>
                    <a:t>OPTION DESIGN</a:t>
                  </a:r>
                </a:p>
                <a:p>
                  <a:pPr algn="ctr"/>
                  <a:endParaRPr lang="en-GB" sz="1600" b="1" dirty="0">
                    <a:latin typeface="Calibri" pitchFamily="34" charset="0"/>
                  </a:endParaRPr>
                </a:p>
                <a:p>
                  <a:pPr algn="ctr"/>
                  <a:r>
                    <a:rPr lang="en-GB" sz="1400" b="1" dirty="0">
                      <a:latin typeface="Calibri" pitchFamily="34" charset="0"/>
                    </a:rPr>
                    <a:t>Strategic</a:t>
                  </a:r>
                </a:p>
                <a:p>
                  <a:pPr algn="ctr"/>
                  <a:r>
                    <a:rPr lang="en-GB" sz="1200" b="1" dirty="0">
                      <a:latin typeface="Calibri" pitchFamily="34" charset="0"/>
                    </a:rPr>
                    <a:t>Trend</a:t>
                  </a:r>
                </a:p>
                <a:p>
                  <a:pPr algn="ctr"/>
                  <a:r>
                    <a:rPr lang="en-GB" sz="1200" b="1" dirty="0">
                      <a:latin typeface="Calibri" pitchFamily="34" charset="0"/>
                    </a:rPr>
                    <a:t>Compaction</a:t>
                  </a:r>
                </a:p>
                <a:p>
                  <a:pPr algn="ctr"/>
                  <a:r>
                    <a:rPr lang="en-GB" sz="1200" b="1" dirty="0">
                      <a:latin typeface="Calibri" pitchFamily="34" charset="0"/>
                    </a:rPr>
                    <a:t>Dispersal</a:t>
                  </a:r>
                </a:p>
                <a:p>
                  <a:pPr algn="ctr"/>
                  <a:r>
                    <a:rPr lang="en-GB" sz="1200" b="1" dirty="0" smtClean="0">
                      <a:latin typeface="Calibri" pitchFamily="34" charset="0"/>
                    </a:rPr>
                    <a:t>Expansion</a:t>
                  </a:r>
                </a:p>
                <a:p>
                  <a:pPr algn="ctr"/>
                  <a:endParaRPr lang="en-GB" sz="1200" b="1" dirty="0">
                    <a:latin typeface="Calibri" pitchFamily="34" charset="0"/>
                  </a:endParaRPr>
                </a:p>
                <a:p>
                  <a:pPr algn="ctr"/>
                  <a:endParaRPr lang="en-GB" sz="1200" b="1" dirty="0">
                    <a:latin typeface="Calibri" pitchFamily="34" charset="0"/>
                  </a:endParaRPr>
                </a:p>
                <a:p>
                  <a:pPr algn="ctr"/>
                  <a:r>
                    <a:rPr lang="en-GB" sz="1400" b="1" dirty="0">
                      <a:latin typeface="Calibri" pitchFamily="34" charset="0"/>
                    </a:rPr>
                    <a:t>Local</a:t>
                  </a:r>
                  <a:endParaRPr lang="en-GB" sz="1200" b="1" dirty="0">
                    <a:latin typeface="Calibri" pitchFamily="34" charset="0"/>
                  </a:endParaRPr>
                </a:p>
                <a:p>
                  <a:pPr algn="ctr"/>
                  <a:r>
                    <a:rPr lang="en-GB" sz="1200" b="1" dirty="0">
                      <a:latin typeface="Calibri" pitchFamily="34" charset="0"/>
                    </a:rPr>
                    <a:t>Economies of scale</a:t>
                  </a:r>
                </a:p>
                <a:p>
                  <a:pPr algn="ctr"/>
                  <a:r>
                    <a:rPr lang="en-GB" sz="1200" b="1" dirty="0">
                      <a:latin typeface="Calibri" pitchFamily="34" charset="0"/>
                    </a:rPr>
                    <a:t>Decentralised services</a:t>
                  </a:r>
                </a:p>
                <a:p>
                  <a:pPr algn="ctr"/>
                  <a:r>
                    <a:rPr lang="en-GB" sz="1200" b="1" dirty="0" smtClean="0">
                      <a:latin typeface="Calibri" pitchFamily="34" charset="0"/>
                    </a:rPr>
                    <a:t>Retrofit &amp; </a:t>
                  </a:r>
                  <a:r>
                    <a:rPr lang="en-GB" sz="1200" b="1" dirty="0">
                      <a:latin typeface="Calibri" pitchFamily="34" charset="0"/>
                    </a:rPr>
                    <a:t>new build</a:t>
                  </a:r>
                </a:p>
              </p:txBody>
            </p:sp>
            <p:sp>
              <p:nvSpPr>
                <p:cNvPr id="61463" name="Text Box 7"/>
                <p:cNvSpPr txBox="1">
                  <a:spLocks noChangeArrowheads="1"/>
                </p:cNvSpPr>
                <p:nvPr/>
              </p:nvSpPr>
              <p:spPr bwMode="auto">
                <a:xfrm>
                  <a:off x="7615238" y="1857363"/>
                  <a:ext cx="1671387" cy="3016210"/>
                </a:xfrm>
                <a:prstGeom prst="rect">
                  <a:avLst/>
                </a:prstGeom>
                <a:solidFill>
                  <a:srgbClr val="FFCCFF"/>
                </a:solidFill>
                <a:ln w="9525">
                  <a:solidFill>
                    <a:schemeClr val="tx1"/>
                  </a:solidFill>
                  <a:miter lim="800000"/>
                  <a:headEnd/>
                  <a:tailEnd/>
                </a:ln>
              </p:spPr>
              <p:txBody>
                <a:bodyPr>
                  <a:spAutoFit/>
                </a:bodyPr>
                <a:lstStyle/>
                <a:p>
                  <a:pPr algn="ctr"/>
                  <a:endParaRPr lang="en-GB" sz="1200" b="1">
                    <a:latin typeface="Calibri" pitchFamily="34" charset="0"/>
                  </a:endParaRPr>
                </a:p>
                <a:p>
                  <a:pPr algn="ctr"/>
                  <a:r>
                    <a:rPr lang="en-GB" sz="1400" b="1">
                      <a:latin typeface="Calibri" pitchFamily="34" charset="0"/>
                    </a:rPr>
                    <a:t>ASSESSMENT</a:t>
                  </a:r>
                  <a:endParaRPr lang="en-GB" sz="1400">
                    <a:latin typeface="Calibri" pitchFamily="34" charset="0"/>
                  </a:endParaRPr>
                </a:p>
                <a:p>
                  <a:pPr algn="ctr"/>
                  <a:r>
                    <a:rPr lang="en-GB" sz="1200" b="1">
                      <a:latin typeface="Calibri" pitchFamily="34" charset="0"/>
                    </a:rPr>
                    <a:t>(Indicators)</a:t>
                  </a:r>
                </a:p>
                <a:p>
                  <a:pPr algn="ctr"/>
                  <a:endParaRPr lang="en-GB" sz="1200" b="1">
                    <a:latin typeface="Calibri" pitchFamily="34" charset="0"/>
                  </a:endParaRPr>
                </a:p>
                <a:p>
                  <a:pPr algn="ctr"/>
                  <a:r>
                    <a:rPr lang="en-GB" sz="1400" b="1">
                      <a:latin typeface="Calibri" pitchFamily="34" charset="0"/>
                    </a:rPr>
                    <a:t>Economic</a:t>
                  </a:r>
                </a:p>
                <a:p>
                  <a:pPr algn="ctr"/>
                  <a:r>
                    <a:rPr lang="en-GB" sz="1200" b="1">
                      <a:latin typeface="Calibri" pitchFamily="34" charset="0"/>
                    </a:rPr>
                    <a:t>(Net benefit &amp; feasibility)</a:t>
                  </a:r>
                </a:p>
                <a:p>
                  <a:pPr algn="ctr"/>
                  <a:endParaRPr lang="en-GB" sz="1200" b="1">
                    <a:latin typeface="Calibri" pitchFamily="34" charset="0"/>
                  </a:endParaRPr>
                </a:p>
                <a:p>
                  <a:pPr algn="ctr"/>
                  <a:r>
                    <a:rPr lang="en-GB" sz="1400" b="1">
                      <a:latin typeface="Calibri" pitchFamily="34" charset="0"/>
                    </a:rPr>
                    <a:t>Social Equity</a:t>
                  </a:r>
                </a:p>
                <a:p>
                  <a:pPr algn="ctr"/>
                  <a:r>
                    <a:rPr lang="en-GB" sz="1200" b="1">
                      <a:latin typeface="Calibri" pitchFamily="34" charset="0"/>
                    </a:rPr>
                    <a:t>(Distribution)</a:t>
                  </a:r>
                </a:p>
                <a:p>
                  <a:pPr algn="ctr"/>
                  <a:endParaRPr lang="en-GB" sz="1200" b="1">
                    <a:latin typeface="Calibri" pitchFamily="34" charset="0"/>
                  </a:endParaRPr>
                </a:p>
                <a:p>
                  <a:pPr algn="ctr"/>
                  <a:r>
                    <a:rPr lang="en-GB" sz="1400" b="1">
                      <a:latin typeface="Calibri" pitchFamily="34" charset="0"/>
                    </a:rPr>
                    <a:t>Environmental</a:t>
                  </a:r>
                </a:p>
                <a:p>
                  <a:pPr algn="ctr"/>
                  <a:r>
                    <a:rPr lang="en-GB" sz="1200" b="1">
                      <a:latin typeface="Calibri" pitchFamily="34" charset="0"/>
                    </a:rPr>
                    <a:t>(Protection)</a:t>
                  </a:r>
                </a:p>
                <a:p>
                  <a:pPr algn="ctr"/>
                  <a:endParaRPr lang="en-GB" sz="1200" b="1">
                    <a:latin typeface="Calibri" pitchFamily="34" charset="0"/>
                  </a:endParaRPr>
                </a:p>
                <a:p>
                  <a:pPr algn="ctr"/>
                  <a:r>
                    <a:rPr lang="en-GB" sz="1400" b="1">
                      <a:latin typeface="Calibri" pitchFamily="34" charset="0"/>
                    </a:rPr>
                    <a:t>Resources</a:t>
                  </a:r>
                </a:p>
                <a:p>
                  <a:pPr algn="ctr"/>
                  <a:r>
                    <a:rPr lang="en-GB" sz="1200" b="1">
                      <a:latin typeface="Calibri" pitchFamily="34" charset="0"/>
                    </a:rPr>
                    <a:t>(use)</a:t>
                  </a:r>
                  <a:endParaRPr lang="en-GB" sz="1200" b="1"/>
                </a:p>
              </p:txBody>
            </p:sp>
            <p:sp>
              <p:nvSpPr>
                <p:cNvPr id="61464" name="Oval 26"/>
                <p:cNvSpPr>
                  <a:spLocks noChangeArrowheads="1"/>
                </p:cNvSpPr>
                <p:nvPr/>
              </p:nvSpPr>
              <p:spPr bwMode="auto">
                <a:xfrm>
                  <a:off x="4984750" y="2205038"/>
                  <a:ext cx="2300288" cy="2376487"/>
                </a:xfrm>
                <a:prstGeom prst="ellipse">
                  <a:avLst/>
                </a:prstGeom>
                <a:solidFill>
                  <a:srgbClr val="FFCCFF"/>
                </a:solidFill>
                <a:ln w="9525">
                  <a:solidFill>
                    <a:schemeClr val="tx1"/>
                  </a:solidFill>
                  <a:round/>
                  <a:headEnd/>
                  <a:tailEnd/>
                </a:ln>
              </p:spPr>
              <p:txBody>
                <a:bodyPr wrap="none" anchor="ctr"/>
                <a:lstStyle/>
                <a:p>
                  <a:pPr algn="ctr"/>
                  <a:endParaRPr lang="en-GB" sz="1400" b="1">
                    <a:latin typeface="Calibri" pitchFamily="34" charset="0"/>
                  </a:endParaRPr>
                </a:p>
                <a:p>
                  <a:pPr algn="ctr"/>
                  <a:endParaRPr lang="en-GB" sz="1400" b="1">
                    <a:latin typeface="Calibri" pitchFamily="34" charset="0"/>
                  </a:endParaRPr>
                </a:p>
                <a:p>
                  <a:pPr algn="ctr"/>
                  <a:endParaRPr lang="en-GB" sz="1400" b="1">
                    <a:latin typeface="Calibri" pitchFamily="34" charset="0"/>
                  </a:endParaRPr>
                </a:p>
                <a:p>
                  <a:pPr algn="ctr"/>
                  <a:endParaRPr lang="en-GB" sz="1400" b="1">
                    <a:latin typeface="Calibri" pitchFamily="34" charset="0"/>
                  </a:endParaRPr>
                </a:p>
                <a:p>
                  <a:pPr algn="ctr"/>
                  <a:endParaRPr lang="en-GB" sz="1400" b="1">
                    <a:latin typeface="Calibri" pitchFamily="34" charset="0"/>
                  </a:endParaRPr>
                </a:p>
                <a:p>
                  <a:pPr algn="ctr"/>
                  <a:r>
                    <a:rPr lang="en-GB" sz="1400" b="1">
                      <a:latin typeface="Calibri" pitchFamily="34" charset="0"/>
                    </a:rPr>
                    <a:t>ANALYTICAL TOOLS</a:t>
                  </a:r>
                </a:p>
                <a:p>
                  <a:pPr algn="ctr"/>
                  <a:endParaRPr lang="en-GB" sz="1400" b="1">
                    <a:latin typeface="Calibri" pitchFamily="34" charset="0"/>
                  </a:endParaRPr>
                </a:p>
                <a:p>
                  <a:pPr algn="ctr"/>
                  <a:r>
                    <a:rPr lang="en-GB" sz="1400" b="1">
                      <a:latin typeface="Calibri" pitchFamily="34" charset="0"/>
                    </a:rPr>
                    <a:t>Integrated quantitative </a:t>
                  </a:r>
                </a:p>
                <a:p>
                  <a:pPr algn="ctr"/>
                  <a:r>
                    <a:rPr lang="en-GB" sz="1400" b="1">
                      <a:latin typeface="Calibri" pitchFamily="34" charset="0"/>
                    </a:rPr>
                    <a:t>Modelling framework </a:t>
                  </a:r>
                </a:p>
                <a:p>
                  <a:pPr algn="ctr"/>
                  <a:r>
                    <a:rPr lang="en-GB" sz="1200" b="1">
                      <a:latin typeface="Calibri" pitchFamily="34" charset="0"/>
                    </a:rPr>
                    <a:t>(Forecasting)</a:t>
                  </a:r>
                </a:p>
                <a:p>
                  <a:pPr algn="ctr"/>
                  <a:endParaRPr lang="en-GB" sz="1200" b="1">
                    <a:latin typeface="Calibri" pitchFamily="34" charset="0"/>
                  </a:endParaRPr>
                </a:p>
                <a:p>
                  <a:pPr algn="ctr"/>
                  <a:endParaRPr lang="en-GB" sz="1400">
                    <a:latin typeface="Calibri" pitchFamily="34" charset="0"/>
                  </a:endParaRPr>
                </a:p>
                <a:p>
                  <a:pPr algn="ctr"/>
                  <a:endParaRPr lang="en-GB" sz="1400">
                    <a:latin typeface="Calibri" pitchFamily="34" charset="0"/>
                  </a:endParaRPr>
                </a:p>
                <a:p>
                  <a:pPr algn="ctr"/>
                  <a:endParaRPr lang="en-US">
                    <a:latin typeface="Calibri" pitchFamily="34" charset="0"/>
                  </a:endParaRPr>
                </a:p>
              </p:txBody>
            </p:sp>
            <p:sp>
              <p:nvSpPr>
                <p:cNvPr id="61465" name="Rectangle 4"/>
                <p:cNvSpPr>
                  <a:spLocks noChangeArrowheads="1"/>
                </p:cNvSpPr>
                <p:nvPr/>
              </p:nvSpPr>
              <p:spPr bwMode="auto">
                <a:xfrm>
                  <a:off x="4572000" y="5229225"/>
                  <a:ext cx="2878138" cy="533400"/>
                </a:xfrm>
                <a:prstGeom prst="rect">
                  <a:avLst/>
                </a:prstGeom>
                <a:solidFill>
                  <a:srgbClr val="FFCCFF"/>
                </a:solidFill>
                <a:ln w="9525">
                  <a:solidFill>
                    <a:schemeClr val="tx1"/>
                  </a:solidFill>
                  <a:miter lim="800000"/>
                  <a:headEnd/>
                  <a:tailEnd/>
                </a:ln>
              </p:spPr>
              <p:txBody>
                <a:bodyPr wrap="none" anchor="ctr"/>
                <a:lstStyle/>
                <a:p>
                  <a:pPr algn="ctr"/>
                  <a:r>
                    <a:rPr lang="en-GB" sz="1400" b="1">
                      <a:latin typeface="Calibri" pitchFamily="34" charset="0"/>
                    </a:rPr>
                    <a:t>Stakeholders/Researchers</a:t>
                  </a:r>
                  <a:endParaRPr lang="en-GB" sz="1400">
                    <a:latin typeface="Calibri" pitchFamily="34" charset="0"/>
                  </a:endParaRPr>
                </a:p>
              </p:txBody>
            </p:sp>
            <p:sp>
              <p:nvSpPr>
                <p:cNvPr id="61466" name="Rectangle 6"/>
                <p:cNvSpPr>
                  <a:spLocks noChangeArrowheads="1"/>
                </p:cNvSpPr>
                <p:nvPr/>
              </p:nvSpPr>
              <p:spPr bwMode="auto">
                <a:xfrm>
                  <a:off x="5076825" y="1196975"/>
                  <a:ext cx="2133600" cy="609600"/>
                </a:xfrm>
                <a:prstGeom prst="rect">
                  <a:avLst/>
                </a:prstGeom>
                <a:solidFill>
                  <a:srgbClr val="CCFFCC"/>
                </a:solidFill>
                <a:ln w="9525">
                  <a:solidFill>
                    <a:schemeClr val="tx1"/>
                  </a:solidFill>
                  <a:miter lim="800000"/>
                  <a:headEnd/>
                  <a:tailEnd/>
                </a:ln>
              </p:spPr>
              <p:txBody>
                <a:bodyPr wrap="none" anchor="ctr"/>
                <a:lstStyle/>
                <a:p>
                  <a:pPr algn="ctr"/>
                  <a:r>
                    <a:rPr lang="en-GB" sz="1400" b="1" dirty="0" smtClean="0">
                      <a:latin typeface="Calibri" pitchFamily="34" charset="0"/>
                    </a:rPr>
                    <a:t>CASE </a:t>
                  </a:r>
                  <a:r>
                    <a:rPr lang="en-GB" sz="1400" b="1" dirty="0">
                      <a:latin typeface="Calibri" pitchFamily="34" charset="0"/>
                    </a:rPr>
                    <a:t>STUDIES</a:t>
                  </a:r>
                </a:p>
              </p:txBody>
            </p:sp>
          </p:grpSp>
        </p:grpSp>
      </p:grpSp>
      <p:sp>
        <p:nvSpPr>
          <p:cNvPr id="29" name="Rectangle 14"/>
          <p:cNvSpPr>
            <a:spLocks noChangeArrowheads="1"/>
          </p:cNvSpPr>
          <p:nvPr/>
        </p:nvSpPr>
        <p:spPr bwMode="auto">
          <a:xfrm>
            <a:off x="5649663" y="810967"/>
            <a:ext cx="3787775" cy="107950"/>
          </a:xfrm>
          <a:prstGeom prst="rect">
            <a:avLst/>
          </a:prstGeom>
          <a:noFill/>
          <a:ln w="9525">
            <a:noFill/>
            <a:miter lim="800000"/>
            <a:headEnd/>
            <a:tailEnd/>
          </a:ln>
        </p:spPr>
        <p:txBody>
          <a:bodyPr wrap="none" lIns="0" tIns="0" rIns="0" bIns="0">
            <a:spAutoFit/>
          </a:bodyPr>
          <a:lstStyle/>
          <a:p>
            <a:r>
              <a:rPr lang="en-US" sz="700" b="1" dirty="0">
                <a:solidFill>
                  <a:srgbClr val="993366"/>
                </a:solidFill>
              </a:rPr>
              <a:t>Regional Visions of Integrated Sustainable Infrastructure </a:t>
            </a:r>
            <a:r>
              <a:rPr lang="en-US" sz="700" b="1" dirty="0" err="1">
                <a:solidFill>
                  <a:srgbClr val="993366"/>
                </a:solidFill>
              </a:rPr>
              <a:t>Optimised</a:t>
            </a:r>
            <a:r>
              <a:rPr lang="en-US" sz="700" b="1" dirty="0">
                <a:solidFill>
                  <a:srgbClr val="993366"/>
                </a:solidFill>
              </a:rPr>
              <a:t> for </a:t>
            </a:r>
            <a:r>
              <a:rPr lang="en-US" sz="700" b="1" dirty="0" err="1">
                <a:solidFill>
                  <a:srgbClr val="993366"/>
                </a:solidFill>
              </a:rPr>
              <a:t>Neighbourhoods</a:t>
            </a:r>
            <a:endParaRPr lang="en-US" dirty="0">
              <a:latin typeface="Calibri" pitchFamily="34" charset="0"/>
            </a:endParaRPr>
          </a:p>
        </p:txBody>
      </p:sp>
      <p:sp>
        <p:nvSpPr>
          <p:cNvPr id="30" name="WordArt 27"/>
          <p:cNvSpPr>
            <a:spLocks noChangeArrowheads="1" noChangeShapeType="1" noTextEdit="1"/>
          </p:cNvSpPr>
          <p:nvPr/>
        </p:nvSpPr>
        <p:spPr bwMode="auto">
          <a:xfrm>
            <a:off x="5649663" y="254246"/>
            <a:ext cx="3202971" cy="506167"/>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cs typeface="+mn-cs"/>
              </a:rPr>
              <a:t>ReVISIONS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1" descr="PresentationWSE.emf"/>
          <p:cNvPicPr>
            <a:picLocks noChangeAspect="1"/>
          </p:cNvPicPr>
          <p:nvPr/>
        </p:nvPicPr>
        <p:blipFill>
          <a:blip r:embed="rId2"/>
          <a:srcRect/>
          <a:stretch>
            <a:fillRect/>
          </a:stretch>
        </p:blipFill>
        <p:spPr bwMode="auto">
          <a:xfrm>
            <a:off x="-666750" y="12700"/>
            <a:ext cx="9525000" cy="7131050"/>
          </a:xfrm>
          <a:prstGeom prst="rect">
            <a:avLst/>
          </a:prstGeom>
          <a:noFill/>
          <a:ln w="9525">
            <a:noFill/>
            <a:miter lim="800000"/>
            <a:headEnd/>
            <a:tailEnd/>
          </a:ln>
        </p:spPr>
      </p:pic>
      <p:sp>
        <p:nvSpPr>
          <p:cNvPr id="2052" name="Text Box 6"/>
          <p:cNvSpPr txBox="1">
            <a:spLocks noChangeArrowheads="1"/>
          </p:cNvSpPr>
          <p:nvPr/>
        </p:nvSpPr>
        <p:spPr bwMode="auto">
          <a:xfrm>
            <a:off x="5000625" y="142875"/>
            <a:ext cx="3570288" cy="461963"/>
          </a:xfrm>
          <a:prstGeom prst="rect">
            <a:avLst/>
          </a:prstGeom>
          <a:noFill/>
          <a:ln w="9525">
            <a:noFill/>
            <a:miter lim="800000"/>
            <a:headEnd/>
            <a:tailEnd/>
          </a:ln>
        </p:spPr>
        <p:txBody>
          <a:bodyPr wrap="none">
            <a:spAutoFit/>
          </a:bodyPr>
          <a:lstStyle/>
          <a:p>
            <a:pPr eaLnBrk="0" hangingPunct="0"/>
            <a:r>
              <a:rPr lang="en-GB"/>
              <a:t>Wider South East (WSE)</a:t>
            </a:r>
          </a:p>
        </p:txBody>
      </p:sp>
      <p:sp>
        <p:nvSpPr>
          <p:cNvPr id="5" name="WordArt 2"/>
          <p:cNvSpPr>
            <a:spLocks noChangeArrowheads="1" noChangeShapeType="1" noTextEdit="1"/>
          </p:cNvSpPr>
          <p:nvPr/>
        </p:nvSpPr>
        <p:spPr bwMode="auto">
          <a:xfrm>
            <a:off x="-32" y="106326"/>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5"/>
          <p:cNvSpPr txBox="1">
            <a:spLocks noChangeArrowheads="1"/>
          </p:cNvSpPr>
          <p:nvPr/>
        </p:nvSpPr>
        <p:spPr bwMode="auto">
          <a:xfrm>
            <a:off x="107950" y="909638"/>
            <a:ext cx="3678238" cy="5724525"/>
          </a:xfrm>
          <a:prstGeom prst="rect">
            <a:avLst/>
          </a:prstGeom>
          <a:noFill/>
          <a:ln w="9525">
            <a:noFill/>
            <a:miter lim="800000"/>
            <a:headEnd/>
            <a:tailEnd/>
          </a:ln>
        </p:spPr>
        <p:txBody>
          <a:bodyPr>
            <a:spAutoFit/>
          </a:bodyPr>
          <a:lstStyle/>
          <a:p>
            <a:r>
              <a:rPr lang="en-GB" sz="2200" b="1" dirty="0"/>
              <a:t>Trend 2031:</a:t>
            </a:r>
          </a:p>
          <a:p>
            <a:endParaRPr lang="en-GB" sz="2200" dirty="0"/>
          </a:p>
          <a:p>
            <a:r>
              <a:rPr lang="en-GB" sz="2200" dirty="0"/>
              <a:t>Disparity between</a:t>
            </a:r>
          </a:p>
          <a:p>
            <a:r>
              <a:rPr lang="en-GB" sz="2200" dirty="0"/>
              <a:t>allocation of dwellings</a:t>
            </a:r>
          </a:p>
          <a:p>
            <a:r>
              <a:rPr lang="en-GB" sz="2200" dirty="0"/>
              <a:t>(to the East)</a:t>
            </a:r>
          </a:p>
          <a:p>
            <a:r>
              <a:rPr lang="en-GB" sz="2200" dirty="0"/>
              <a:t>and employment growth</a:t>
            </a:r>
          </a:p>
          <a:p>
            <a:r>
              <a:rPr lang="en-GB" sz="2200" dirty="0"/>
              <a:t>(to the West)</a:t>
            </a:r>
          </a:p>
          <a:p>
            <a:endParaRPr lang="en-GB" sz="2000" dirty="0"/>
          </a:p>
          <a:p>
            <a:endParaRPr lang="en-GB" sz="2000" dirty="0"/>
          </a:p>
          <a:p>
            <a:endParaRPr lang="en-GB" sz="2000" dirty="0"/>
          </a:p>
          <a:p>
            <a:endParaRPr lang="en-GB" sz="2000" dirty="0"/>
          </a:p>
          <a:p>
            <a:endParaRPr lang="en-GB" sz="2000" dirty="0"/>
          </a:p>
          <a:p>
            <a:endParaRPr lang="en-GB" sz="2000" dirty="0"/>
          </a:p>
          <a:p>
            <a:r>
              <a:rPr lang="en-GB" sz="1800" dirty="0"/>
              <a:t>Corresponds to the East- West</a:t>
            </a:r>
          </a:p>
          <a:p>
            <a:r>
              <a:rPr lang="en-GB" sz="1800" dirty="0"/>
              <a:t>division of incomes in the</a:t>
            </a:r>
          </a:p>
          <a:p>
            <a:r>
              <a:rPr lang="en-GB" sz="1800" dirty="0"/>
              <a:t>Greater South East</a:t>
            </a:r>
          </a:p>
          <a:p>
            <a:r>
              <a:rPr lang="en-GB" sz="1800" dirty="0"/>
              <a:t>(source: Merrick/Cox EEDA)</a:t>
            </a:r>
          </a:p>
          <a:p>
            <a:endParaRPr lang="en-GB" sz="2000" dirty="0"/>
          </a:p>
        </p:txBody>
      </p:sp>
      <p:pic>
        <p:nvPicPr>
          <p:cNvPr id="4101" name="Picture 7" descr="m11"/>
          <p:cNvPicPr>
            <a:picLocks noChangeAspect="1" noChangeArrowheads="1"/>
          </p:cNvPicPr>
          <p:nvPr/>
        </p:nvPicPr>
        <p:blipFill>
          <a:blip r:embed="rId2" cstate="print"/>
          <a:srcRect/>
          <a:stretch>
            <a:fillRect/>
          </a:stretch>
        </p:blipFill>
        <p:spPr bwMode="auto">
          <a:xfrm>
            <a:off x="4716463" y="3779838"/>
            <a:ext cx="4103687" cy="3078162"/>
          </a:xfrm>
          <a:prstGeom prst="rect">
            <a:avLst/>
          </a:prstGeom>
          <a:noFill/>
          <a:ln w="9525">
            <a:noFill/>
            <a:miter lim="800000"/>
            <a:headEnd/>
            <a:tailEnd/>
          </a:ln>
        </p:spPr>
      </p:pic>
      <p:pic>
        <p:nvPicPr>
          <p:cNvPr id="560131" name="Picture 3"/>
          <p:cNvPicPr>
            <a:picLocks noChangeAspect="1" noChangeArrowheads="1"/>
          </p:cNvPicPr>
          <p:nvPr/>
        </p:nvPicPr>
        <p:blipFill>
          <a:blip r:embed="rId3" cstate="print"/>
          <a:srcRect l="6884" r="18378"/>
          <a:stretch>
            <a:fillRect/>
          </a:stretch>
        </p:blipFill>
        <p:spPr bwMode="auto">
          <a:xfrm>
            <a:off x="4429124" y="0"/>
            <a:ext cx="4714876" cy="4185456"/>
          </a:xfrm>
          <a:prstGeom prst="rect">
            <a:avLst/>
          </a:prstGeom>
          <a:noFill/>
          <a:ln w="9525">
            <a:noFill/>
            <a:miter lim="800000"/>
            <a:headEnd/>
            <a:tailEnd/>
          </a:ln>
        </p:spPr>
      </p:pic>
      <p:sp>
        <p:nvSpPr>
          <p:cNvPr id="8"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9"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p:cNvPicPr>
            <a:picLocks noChangeAspect="1" noChangeArrowheads="1"/>
          </p:cNvPicPr>
          <p:nvPr/>
        </p:nvPicPr>
        <p:blipFill>
          <a:blip r:embed="rId3" cstate="print"/>
          <a:srcRect/>
          <a:stretch>
            <a:fillRect/>
          </a:stretch>
        </p:blipFill>
        <p:spPr bwMode="auto">
          <a:xfrm>
            <a:off x="3000364" y="642918"/>
            <a:ext cx="6643734" cy="4645401"/>
          </a:xfrm>
          <a:prstGeom prst="rect">
            <a:avLst/>
          </a:prstGeom>
          <a:noFill/>
          <a:ln w="9525">
            <a:noFill/>
            <a:miter lim="800000"/>
            <a:headEnd/>
            <a:tailEnd/>
          </a:ln>
        </p:spPr>
      </p:pic>
      <p:sp>
        <p:nvSpPr>
          <p:cNvPr id="46084" name="TextBox 3"/>
          <p:cNvSpPr txBox="1">
            <a:spLocks noChangeArrowheads="1"/>
          </p:cNvSpPr>
          <p:nvPr/>
        </p:nvSpPr>
        <p:spPr bwMode="auto">
          <a:xfrm>
            <a:off x="0" y="571480"/>
            <a:ext cx="2928926" cy="954107"/>
          </a:xfrm>
          <a:prstGeom prst="rect">
            <a:avLst/>
          </a:prstGeom>
          <a:noFill/>
          <a:ln w="9525">
            <a:noFill/>
            <a:miter lim="800000"/>
            <a:headEnd/>
            <a:tailEnd/>
          </a:ln>
        </p:spPr>
        <p:txBody>
          <a:bodyPr wrap="square">
            <a:spAutoFit/>
          </a:bodyPr>
          <a:lstStyle/>
          <a:p>
            <a:r>
              <a:rPr lang="en-GB" sz="1400" dirty="0" smtClean="0"/>
              <a:t>Estimated </a:t>
            </a:r>
            <a:r>
              <a:rPr lang="en-GB" sz="1400" dirty="0"/>
              <a:t>Trend investment </a:t>
            </a:r>
            <a:r>
              <a:rPr lang="en-GB" sz="1400" b="1" dirty="0"/>
              <a:t>beyond</a:t>
            </a:r>
            <a:r>
              <a:rPr lang="en-GB" sz="1400" dirty="0"/>
              <a:t> 2016:</a:t>
            </a:r>
          </a:p>
          <a:p>
            <a:pPr>
              <a:buFont typeface="Arial" pitchFamily="34" charset="0"/>
              <a:buChar char="•"/>
            </a:pPr>
            <a:r>
              <a:rPr lang="en-GB" sz="1400" dirty="0"/>
              <a:t>  £1bn/yr in highways and </a:t>
            </a:r>
          </a:p>
          <a:p>
            <a:pPr>
              <a:buFont typeface="Arial" pitchFamily="34" charset="0"/>
              <a:buChar char="•"/>
            </a:pPr>
            <a:r>
              <a:rPr lang="en-GB" sz="1400" dirty="0"/>
              <a:t>  £1bn/yr in rail and underground</a:t>
            </a:r>
          </a:p>
        </p:txBody>
      </p:sp>
      <p:sp>
        <p:nvSpPr>
          <p:cNvPr id="5"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6"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sp>
        <p:nvSpPr>
          <p:cNvPr id="7" name="Rectangle 6"/>
          <p:cNvSpPr/>
          <p:nvPr/>
        </p:nvSpPr>
        <p:spPr>
          <a:xfrm>
            <a:off x="4600574" y="59272"/>
            <a:ext cx="4114829" cy="369332"/>
          </a:xfrm>
          <a:prstGeom prst="rect">
            <a:avLst/>
          </a:prstGeom>
        </p:spPr>
        <p:txBody>
          <a:bodyPr wrap="square">
            <a:spAutoFit/>
          </a:bodyPr>
          <a:lstStyle/>
          <a:p>
            <a:pPr lvl="0"/>
            <a:r>
              <a:rPr lang="en-GB" sz="1800" dirty="0" smtClean="0">
                <a:solidFill>
                  <a:srgbClr val="000000"/>
                </a:solidFill>
              </a:rPr>
              <a:t>Transport schemes to year 2016</a:t>
            </a:r>
            <a:endParaRPr lang="en-GB" sz="1800" dirty="0">
              <a:solidFill>
                <a:srgbClr val="000000"/>
              </a:solidFill>
            </a:endParaRPr>
          </a:p>
        </p:txBody>
      </p:sp>
      <p:pic>
        <p:nvPicPr>
          <p:cNvPr id="8" name="Picture 8"/>
          <p:cNvPicPr>
            <a:picLocks noChangeAspect="1" noChangeArrowheads="1"/>
          </p:cNvPicPr>
          <p:nvPr/>
        </p:nvPicPr>
        <p:blipFill>
          <a:blip r:embed="rId4" cstate="print"/>
          <a:srcRect t="12085" r="18919"/>
          <a:stretch>
            <a:fillRect/>
          </a:stretch>
        </p:blipFill>
        <p:spPr bwMode="auto">
          <a:xfrm>
            <a:off x="0" y="4000504"/>
            <a:ext cx="3870325" cy="2886075"/>
          </a:xfrm>
          <a:prstGeom prst="rect">
            <a:avLst/>
          </a:prstGeom>
          <a:noFill/>
          <a:ln w="9525">
            <a:noFill/>
            <a:miter lim="800000"/>
            <a:headEnd/>
            <a:tailEnd/>
          </a:ln>
        </p:spPr>
      </p:pic>
      <p:sp>
        <p:nvSpPr>
          <p:cNvPr id="9" name="TextBox 3"/>
          <p:cNvSpPr txBox="1">
            <a:spLocks noChangeArrowheads="1"/>
          </p:cNvSpPr>
          <p:nvPr/>
        </p:nvSpPr>
        <p:spPr bwMode="auto">
          <a:xfrm>
            <a:off x="-32" y="3117835"/>
            <a:ext cx="3500462" cy="738664"/>
          </a:xfrm>
          <a:prstGeom prst="rect">
            <a:avLst/>
          </a:prstGeom>
          <a:noFill/>
          <a:ln w="9525">
            <a:noFill/>
            <a:miter lim="800000"/>
            <a:headEnd/>
            <a:tailEnd/>
          </a:ln>
        </p:spPr>
        <p:txBody>
          <a:bodyPr wrap="square">
            <a:spAutoFit/>
          </a:bodyPr>
          <a:lstStyle/>
          <a:p>
            <a:r>
              <a:rPr lang="en-GB" sz="1400" dirty="0" smtClean="0"/>
              <a:t>Road capacity expansion 1985-2015</a:t>
            </a:r>
            <a:endParaRPr lang="en-GB" sz="1400" dirty="0"/>
          </a:p>
          <a:p>
            <a:pPr>
              <a:buFont typeface="Arial" pitchFamily="34" charset="0"/>
              <a:buChar char="•"/>
            </a:pPr>
            <a:r>
              <a:rPr lang="en-GB" sz="1400" dirty="0"/>
              <a:t>  </a:t>
            </a:r>
            <a:r>
              <a:rPr lang="en-GB" sz="1400" dirty="0" smtClean="0"/>
              <a:t>from over 600 lane km per annum </a:t>
            </a:r>
            <a:endParaRPr lang="en-GB" sz="1400" dirty="0"/>
          </a:p>
          <a:p>
            <a:pPr>
              <a:buFont typeface="Arial" pitchFamily="34" charset="0"/>
              <a:buChar char="•"/>
            </a:pPr>
            <a:r>
              <a:rPr lang="en-GB" sz="1400" dirty="0"/>
              <a:t>  </a:t>
            </a:r>
            <a:r>
              <a:rPr lang="en-GB" sz="1400" dirty="0" smtClean="0"/>
              <a:t>to 125 lane km per annum</a:t>
            </a:r>
            <a:endParaRPr lang="en-GB"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5890" name="Object 2"/>
          <p:cNvGraphicFramePr>
            <a:graphicFrameLocks noChangeAspect="1"/>
          </p:cNvGraphicFramePr>
          <p:nvPr/>
        </p:nvGraphicFramePr>
        <p:xfrm>
          <a:off x="106363" y="2533344"/>
          <a:ext cx="8769535" cy="4424670"/>
        </p:xfrm>
        <a:graphic>
          <a:graphicData uri="http://schemas.openxmlformats.org/presentationml/2006/ole">
            <p:oleObj spid="_x0000_s135170" name="Chart" r:id="rId3" imgW="5006257" imgH="2301092" progId="Excel.Sheet.8">
              <p:embed/>
            </p:oleObj>
          </a:graphicData>
        </a:graphic>
      </p:graphicFrame>
      <p:graphicFrame>
        <p:nvGraphicFramePr>
          <p:cNvPr id="165891" name="Object 45"/>
          <p:cNvGraphicFramePr>
            <a:graphicFrameLocks noChangeAspect="1"/>
          </p:cNvGraphicFramePr>
          <p:nvPr/>
        </p:nvGraphicFramePr>
        <p:xfrm>
          <a:off x="0" y="6350"/>
          <a:ext cx="2627313" cy="690563"/>
        </p:xfrm>
        <a:graphic>
          <a:graphicData uri="http://schemas.openxmlformats.org/presentationml/2006/ole">
            <p:oleObj spid="_x0000_s135171" name="Image Document" r:id="rId4" imgW="5410080" imgH="1419120" progId="">
              <p:embed/>
            </p:oleObj>
          </a:graphicData>
        </a:graphic>
      </p:graphicFrame>
      <p:sp>
        <p:nvSpPr>
          <p:cNvPr id="4" name="TextBox 3"/>
          <p:cNvSpPr txBox="1"/>
          <p:nvPr/>
        </p:nvSpPr>
        <p:spPr>
          <a:xfrm>
            <a:off x="500034" y="2071678"/>
            <a:ext cx="2579552" cy="461665"/>
          </a:xfrm>
          <a:prstGeom prst="rect">
            <a:avLst/>
          </a:prstGeom>
          <a:noFill/>
        </p:spPr>
        <p:txBody>
          <a:bodyPr wrap="none" rtlCol="0">
            <a:spAutoFit/>
          </a:bodyPr>
          <a:lstStyle/>
          <a:p>
            <a:r>
              <a:rPr lang="es-CL" dirty="0" err="1" smtClean="0"/>
              <a:t>Wider</a:t>
            </a:r>
            <a:r>
              <a:rPr lang="es-CL" dirty="0" smtClean="0"/>
              <a:t> South East</a:t>
            </a:r>
            <a:endParaRPr lang="es-C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1"/>
          <p:cNvGraphicFramePr>
            <a:graphicFrameLocks noChangeAspect="1"/>
          </p:cNvGraphicFramePr>
          <p:nvPr/>
        </p:nvGraphicFramePr>
        <p:xfrm>
          <a:off x="0" y="0"/>
          <a:ext cx="1643063" cy="431800"/>
        </p:xfrm>
        <a:graphic>
          <a:graphicData uri="http://schemas.openxmlformats.org/presentationml/2006/ole">
            <p:oleObj spid="_x0000_s143362" name="Image Document" r:id="rId4" imgW="5410080" imgH="1419120" progId="">
              <p:embed/>
            </p:oleObj>
          </a:graphicData>
        </a:graphic>
      </p:graphicFrame>
      <p:pic>
        <p:nvPicPr>
          <p:cNvPr id="161797" name="Chart 15"/>
          <p:cNvPicPr>
            <a:picLocks noChangeArrowheads="1"/>
          </p:cNvPicPr>
          <p:nvPr/>
        </p:nvPicPr>
        <p:blipFill>
          <a:blip r:embed="rId5"/>
          <a:srcRect l="22656" t="2885" r="22656" b="2885"/>
          <a:stretch>
            <a:fillRect/>
          </a:stretch>
        </p:blipFill>
        <p:spPr bwMode="auto">
          <a:xfrm>
            <a:off x="3475295" y="1487745"/>
            <a:ext cx="2436407" cy="2257167"/>
          </a:xfrm>
          <a:prstGeom prst="rect">
            <a:avLst/>
          </a:prstGeom>
          <a:noFill/>
          <a:ln w="9525">
            <a:noFill/>
            <a:miter lim="800000"/>
            <a:headEnd/>
            <a:tailEnd/>
          </a:ln>
        </p:spPr>
      </p:pic>
      <p:pic>
        <p:nvPicPr>
          <p:cNvPr id="161798" name="Chart 14"/>
          <p:cNvPicPr>
            <a:picLocks noChangeArrowheads="1"/>
          </p:cNvPicPr>
          <p:nvPr/>
        </p:nvPicPr>
        <p:blipFill>
          <a:blip r:embed="rId6"/>
          <a:srcRect l="7843" t="2609" r="1563" b="2609"/>
          <a:stretch>
            <a:fillRect/>
          </a:stretch>
        </p:blipFill>
        <p:spPr bwMode="auto">
          <a:xfrm>
            <a:off x="5656520" y="1476375"/>
            <a:ext cx="3487479" cy="2308225"/>
          </a:xfrm>
          <a:prstGeom prst="rect">
            <a:avLst/>
          </a:prstGeom>
          <a:noFill/>
          <a:ln w="9525">
            <a:noFill/>
            <a:miter lim="800000"/>
            <a:headEnd/>
            <a:tailEnd/>
          </a:ln>
        </p:spPr>
      </p:pic>
      <p:sp>
        <p:nvSpPr>
          <p:cNvPr id="38920" name="Title 1"/>
          <p:cNvSpPr>
            <a:spLocks/>
          </p:cNvSpPr>
          <p:nvPr/>
        </p:nvSpPr>
        <p:spPr bwMode="auto">
          <a:xfrm>
            <a:off x="733425" y="-152400"/>
            <a:ext cx="7772400" cy="1470025"/>
          </a:xfrm>
          <a:prstGeom prst="rect">
            <a:avLst/>
          </a:prstGeom>
          <a:noFill/>
          <a:ln w="9525">
            <a:noFill/>
            <a:miter lim="800000"/>
            <a:headEnd/>
            <a:tailEnd/>
          </a:ln>
        </p:spPr>
        <p:txBody>
          <a:bodyPr anchor="ctr"/>
          <a:lstStyle/>
          <a:p>
            <a:pPr algn="ctr"/>
            <a:r>
              <a:rPr lang="en-GB" sz="2800" dirty="0">
                <a:latin typeface="Calibri" pitchFamily="34" charset="0"/>
              </a:rPr>
              <a:t>Transport modelling results  </a:t>
            </a:r>
            <a:br>
              <a:rPr lang="en-GB" sz="2800" dirty="0">
                <a:latin typeface="Calibri" pitchFamily="34" charset="0"/>
              </a:rPr>
            </a:br>
            <a:endParaRPr lang="en-GB" sz="2800" dirty="0">
              <a:latin typeface="Calibri" pitchFamily="34" charset="0"/>
            </a:endParaRPr>
          </a:p>
        </p:txBody>
      </p:sp>
      <p:sp>
        <p:nvSpPr>
          <p:cNvPr id="38922" name="Text Box 9"/>
          <p:cNvSpPr txBox="1">
            <a:spLocks noChangeArrowheads="1"/>
          </p:cNvSpPr>
          <p:nvPr/>
        </p:nvSpPr>
        <p:spPr bwMode="auto">
          <a:xfrm>
            <a:off x="160338" y="2588553"/>
            <a:ext cx="1323975" cy="366712"/>
          </a:xfrm>
          <a:prstGeom prst="rect">
            <a:avLst/>
          </a:prstGeom>
          <a:noFill/>
          <a:ln w="9525">
            <a:noFill/>
            <a:miter lim="800000"/>
            <a:headEnd/>
            <a:tailEnd/>
          </a:ln>
        </p:spPr>
        <p:txBody>
          <a:bodyPr>
            <a:spAutoFit/>
          </a:bodyPr>
          <a:lstStyle/>
          <a:p>
            <a:pPr>
              <a:spcBef>
                <a:spcPct val="50000"/>
              </a:spcBef>
            </a:pPr>
            <a:r>
              <a:rPr lang="en-GB" sz="1800" dirty="0"/>
              <a:t>WSE</a:t>
            </a:r>
          </a:p>
        </p:txBody>
      </p:sp>
      <p:sp>
        <p:nvSpPr>
          <p:cNvPr id="38924" name="Rectangle 11"/>
          <p:cNvSpPr>
            <a:spLocks noChangeArrowheads="1"/>
          </p:cNvSpPr>
          <p:nvPr/>
        </p:nvSpPr>
        <p:spPr bwMode="auto">
          <a:xfrm>
            <a:off x="1266825" y="1243013"/>
            <a:ext cx="923925" cy="954107"/>
          </a:xfrm>
          <a:prstGeom prst="rect">
            <a:avLst/>
          </a:prstGeom>
          <a:noFill/>
          <a:ln w="9525">
            <a:noFill/>
            <a:miter lim="800000"/>
            <a:headEnd/>
            <a:tailEnd/>
          </a:ln>
        </p:spPr>
        <p:txBody>
          <a:bodyPr>
            <a:spAutoFit/>
          </a:bodyPr>
          <a:lstStyle/>
          <a:p>
            <a:pPr algn="ctr"/>
            <a:r>
              <a:rPr lang="en-GB" altLang="ja-JP" sz="1400" b="1" dirty="0">
                <a:ea typeface="ＭＳ Ｐゴシック" charset="-128"/>
              </a:rPr>
              <a:t>No. of person </a:t>
            </a:r>
            <a:r>
              <a:rPr lang="en-GB" altLang="ja-JP" sz="1400" b="1" u="sng" dirty="0">
                <a:ea typeface="ＭＳ Ｐゴシック" charset="-128"/>
              </a:rPr>
              <a:t>trips</a:t>
            </a:r>
          </a:p>
          <a:p>
            <a:r>
              <a:rPr lang="en-GB" altLang="ja-JP" sz="1400" dirty="0" smtClean="0">
                <a:ea typeface="ＭＳ Ｐゴシック" charset="-128"/>
              </a:rPr>
              <a:t>  </a:t>
            </a:r>
            <a:endParaRPr lang="en-GB" altLang="ja-JP" sz="1400" dirty="0">
              <a:ea typeface="ＭＳ Ｐゴシック" charset="-128"/>
            </a:endParaRPr>
          </a:p>
        </p:txBody>
      </p:sp>
      <p:sp>
        <p:nvSpPr>
          <p:cNvPr id="38925" name="Rectangle 12"/>
          <p:cNvSpPr>
            <a:spLocks noChangeArrowheads="1"/>
          </p:cNvSpPr>
          <p:nvPr/>
        </p:nvSpPr>
        <p:spPr bwMode="auto">
          <a:xfrm>
            <a:off x="2312988" y="1231900"/>
            <a:ext cx="923925" cy="738664"/>
          </a:xfrm>
          <a:prstGeom prst="rect">
            <a:avLst/>
          </a:prstGeom>
          <a:noFill/>
          <a:ln w="9525">
            <a:noFill/>
            <a:miter lim="800000"/>
            <a:headEnd/>
            <a:tailEnd/>
          </a:ln>
        </p:spPr>
        <p:txBody>
          <a:bodyPr>
            <a:spAutoFit/>
          </a:bodyPr>
          <a:lstStyle/>
          <a:p>
            <a:pPr algn="ctr"/>
            <a:r>
              <a:rPr lang="en-GB" altLang="ja-JP" sz="1400" b="1" dirty="0">
                <a:ea typeface="ＭＳ Ｐゴシック" charset="-128"/>
              </a:rPr>
              <a:t>No. of car </a:t>
            </a:r>
          </a:p>
          <a:p>
            <a:pPr algn="ctr"/>
            <a:r>
              <a:rPr lang="en-GB" altLang="ja-JP" sz="1400" b="1" u="sng" dirty="0">
                <a:ea typeface="ＭＳ Ｐゴシック" charset="-128"/>
              </a:rPr>
              <a:t>trips</a:t>
            </a:r>
          </a:p>
          <a:p>
            <a:endParaRPr lang="en-GB" altLang="ja-JP" sz="1400" b="1" dirty="0">
              <a:ea typeface="ＭＳ Ｐゴシック" charset="-128"/>
            </a:endParaRPr>
          </a:p>
        </p:txBody>
      </p:sp>
      <p:sp>
        <p:nvSpPr>
          <p:cNvPr id="38926" name="Line 13"/>
          <p:cNvSpPr>
            <a:spLocks noChangeShapeType="1"/>
          </p:cNvSpPr>
          <p:nvPr/>
        </p:nvSpPr>
        <p:spPr bwMode="auto">
          <a:xfrm>
            <a:off x="9525" y="1212850"/>
            <a:ext cx="9286875" cy="19050"/>
          </a:xfrm>
          <a:prstGeom prst="line">
            <a:avLst/>
          </a:prstGeom>
          <a:noFill/>
          <a:ln w="9525">
            <a:solidFill>
              <a:schemeClr val="tx1"/>
            </a:solidFill>
            <a:round/>
            <a:headEnd/>
            <a:tailEnd/>
          </a:ln>
        </p:spPr>
        <p:txBody>
          <a:bodyPr/>
          <a:lstStyle/>
          <a:p>
            <a:endParaRPr lang="en-GB"/>
          </a:p>
        </p:txBody>
      </p:sp>
      <p:sp>
        <p:nvSpPr>
          <p:cNvPr id="161808" name="Rectangle 16"/>
          <p:cNvSpPr>
            <a:spLocks noChangeArrowheads="1"/>
          </p:cNvSpPr>
          <p:nvPr/>
        </p:nvSpPr>
        <p:spPr bwMode="auto">
          <a:xfrm>
            <a:off x="4000500" y="4421188"/>
            <a:ext cx="5219700" cy="274637"/>
          </a:xfrm>
          <a:prstGeom prst="rect">
            <a:avLst/>
          </a:prstGeom>
          <a:noFill/>
          <a:ln w="9525">
            <a:noFill/>
            <a:miter lim="800000"/>
            <a:headEnd/>
            <a:tailEnd/>
          </a:ln>
        </p:spPr>
        <p:txBody>
          <a:bodyPr>
            <a:spAutoFit/>
          </a:bodyPr>
          <a:lstStyle/>
          <a:p>
            <a:r>
              <a:rPr lang="en-GB" altLang="ja-JP" sz="1200" b="1">
                <a:ea typeface="ＭＳ Ｐゴシック" charset="-128"/>
              </a:rPr>
              <a:t>Increase in the modal share</a:t>
            </a:r>
            <a:r>
              <a:rPr lang="en-GB" altLang="ja-JP" sz="1200">
                <a:ea typeface="ＭＳ Ｐゴシック" charset="-128"/>
              </a:rPr>
              <a:t> of car trips 55% to 57%</a:t>
            </a:r>
          </a:p>
        </p:txBody>
      </p:sp>
      <p:sp>
        <p:nvSpPr>
          <p:cNvPr id="38928" name="Rectangle 17"/>
          <p:cNvSpPr>
            <a:spLocks noChangeArrowheads="1"/>
          </p:cNvSpPr>
          <p:nvPr/>
        </p:nvSpPr>
        <p:spPr bwMode="auto">
          <a:xfrm>
            <a:off x="1227138" y="2614580"/>
            <a:ext cx="923925" cy="304800"/>
          </a:xfrm>
          <a:prstGeom prst="rect">
            <a:avLst/>
          </a:prstGeom>
          <a:noFill/>
          <a:ln w="9525">
            <a:noFill/>
            <a:miter lim="800000"/>
            <a:headEnd/>
            <a:tailEnd/>
          </a:ln>
        </p:spPr>
        <p:txBody>
          <a:bodyPr>
            <a:spAutoFit/>
          </a:bodyPr>
          <a:lstStyle/>
          <a:p>
            <a:r>
              <a:rPr lang="en-GB" altLang="ja-JP" sz="1400" dirty="0">
                <a:ea typeface="ＭＳ Ｐゴシック" charset="-128"/>
              </a:rPr>
              <a:t>+ 26%   </a:t>
            </a:r>
          </a:p>
        </p:txBody>
      </p:sp>
      <p:sp>
        <p:nvSpPr>
          <p:cNvPr id="38929" name="Rectangle 18"/>
          <p:cNvSpPr>
            <a:spLocks noChangeArrowheads="1"/>
          </p:cNvSpPr>
          <p:nvPr/>
        </p:nvSpPr>
        <p:spPr bwMode="auto">
          <a:xfrm>
            <a:off x="2292350" y="2610778"/>
            <a:ext cx="923925" cy="304800"/>
          </a:xfrm>
          <a:prstGeom prst="rect">
            <a:avLst/>
          </a:prstGeom>
          <a:noFill/>
          <a:ln w="9525">
            <a:noFill/>
            <a:miter lim="800000"/>
            <a:headEnd/>
            <a:tailEnd/>
          </a:ln>
        </p:spPr>
        <p:txBody>
          <a:bodyPr>
            <a:spAutoFit/>
          </a:bodyPr>
          <a:lstStyle/>
          <a:p>
            <a:pPr algn="ctr"/>
            <a:r>
              <a:rPr lang="en-GB" altLang="ja-JP" sz="1400" dirty="0">
                <a:ea typeface="ＭＳ Ｐゴシック" charset="-128"/>
              </a:rPr>
              <a:t>+ 32%  </a:t>
            </a:r>
          </a:p>
        </p:txBody>
      </p:sp>
      <p:sp>
        <p:nvSpPr>
          <p:cNvPr id="161812" name="Text Box 20"/>
          <p:cNvSpPr txBox="1">
            <a:spLocks noChangeArrowheads="1"/>
          </p:cNvSpPr>
          <p:nvPr/>
        </p:nvSpPr>
        <p:spPr bwMode="auto">
          <a:xfrm>
            <a:off x="3475295" y="5017383"/>
            <a:ext cx="4905375" cy="630942"/>
          </a:xfrm>
          <a:prstGeom prst="rect">
            <a:avLst/>
          </a:prstGeom>
          <a:noFill/>
          <a:ln w="9525">
            <a:noFill/>
            <a:miter lim="800000"/>
            <a:headEnd/>
            <a:tailEnd/>
          </a:ln>
        </p:spPr>
        <p:txBody>
          <a:bodyPr>
            <a:spAutoFit/>
          </a:bodyPr>
          <a:lstStyle/>
          <a:p>
            <a:pPr>
              <a:spcBef>
                <a:spcPct val="50000"/>
              </a:spcBef>
            </a:pPr>
            <a:r>
              <a:rPr lang="en-GB" sz="1400" dirty="0">
                <a:latin typeface="Calibri" pitchFamily="34" charset="0"/>
              </a:rPr>
              <a:t>Average trip distances increase from: </a:t>
            </a:r>
          </a:p>
          <a:p>
            <a:pPr>
              <a:spcBef>
                <a:spcPct val="50000"/>
              </a:spcBef>
              <a:buFontTx/>
              <a:buChar char="•"/>
            </a:pPr>
            <a:r>
              <a:rPr lang="en-GB" sz="1400" dirty="0" smtClean="0">
                <a:latin typeface="Calibri" pitchFamily="34" charset="0"/>
              </a:rPr>
              <a:t>9.5 </a:t>
            </a:r>
            <a:r>
              <a:rPr lang="en-GB" sz="1400" dirty="0">
                <a:latin typeface="Calibri" pitchFamily="34" charset="0"/>
              </a:rPr>
              <a:t>to 11.6km in WSE       (12.4 to 13.5km for car trips)</a:t>
            </a:r>
          </a:p>
        </p:txBody>
      </p:sp>
      <p:sp>
        <p:nvSpPr>
          <p:cNvPr id="38931" name="Line 21"/>
          <p:cNvSpPr>
            <a:spLocks noChangeShapeType="1"/>
          </p:cNvSpPr>
          <p:nvPr/>
        </p:nvSpPr>
        <p:spPr bwMode="auto">
          <a:xfrm>
            <a:off x="0" y="4411663"/>
            <a:ext cx="9144000" cy="9525"/>
          </a:xfrm>
          <a:prstGeom prst="line">
            <a:avLst/>
          </a:prstGeom>
          <a:noFill/>
          <a:ln w="38100">
            <a:solidFill>
              <a:schemeClr val="tx1"/>
            </a:solidFill>
            <a:round/>
            <a:headEnd/>
            <a:tailEnd/>
          </a:ln>
        </p:spPr>
        <p:txBody>
          <a:bodyPr/>
          <a:lstStyle/>
          <a:p>
            <a:endParaRPr lang="en-GB"/>
          </a:p>
        </p:txBody>
      </p:sp>
      <p:sp>
        <p:nvSpPr>
          <p:cNvPr id="20" name="TextBox 19"/>
          <p:cNvSpPr txBox="1"/>
          <p:nvPr/>
        </p:nvSpPr>
        <p:spPr>
          <a:xfrm>
            <a:off x="4164622" y="1323623"/>
            <a:ext cx="2961067" cy="369332"/>
          </a:xfrm>
          <a:prstGeom prst="rect">
            <a:avLst/>
          </a:prstGeom>
          <a:noFill/>
        </p:spPr>
        <p:txBody>
          <a:bodyPr wrap="none" rtlCol="0">
            <a:spAutoFit/>
          </a:bodyPr>
          <a:lstStyle/>
          <a:p>
            <a:r>
              <a:rPr lang="en-GB" dirty="0" smtClean="0"/>
              <a:t>1997				2031</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1797"/>
                                        </p:tgtEl>
                                        <p:attrNameLst>
                                          <p:attrName>style.visibility</p:attrName>
                                        </p:attrNameLst>
                                      </p:cBhvr>
                                      <p:to>
                                        <p:strVal val="visible"/>
                                      </p:to>
                                    </p:set>
                                    <p:anim calcmode="lin" valueType="num">
                                      <p:cBhvr additive="base">
                                        <p:cTn id="7" dur="500" fill="hold"/>
                                        <p:tgtEl>
                                          <p:spTgt spid="161797"/>
                                        </p:tgtEl>
                                        <p:attrNameLst>
                                          <p:attrName>ppt_x</p:attrName>
                                        </p:attrNameLst>
                                      </p:cBhvr>
                                      <p:tavLst>
                                        <p:tav tm="0">
                                          <p:val>
                                            <p:strVal val="#ppt_x"/>
                                          </p:val>
                                        </p:tav>
                                        <p:tav tm="100000">
                                          <p:val>
                                            <p:strVal val="#ppt_x"/>
                                          </p:val>
                                        </p:tav>
                                      </p:tavLst>
                                    </p:anim>
                                    <p:anim calcmode="lin" valueType="num">
                                      <p:cBhvr additive="base">
                                        <p:cTn id="8" dur="500" fill="hold"/>
                                        <p:tgtEl>
                                          <p:spTgt spid="16179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1798"/>
                                        </p:tgtEl>
                                        <p:attrNameLst>
                                          <p:attrName>style.visibility</p:attrName>
                                        </p:attrNameLst>
                                      </p:cBhvr>
                                      <p:to>
                                        <p:strVal val="visible"/>
                                      </p:to>
                                    </p:set>
                                    <p:anim calcmode="lin" valueType="num">
                                      <p:cBhvr additive="base">
                                        <p:cTn id="11" dur="500" fill="hold"/>
                                        <p:tgtEl>
                                          <p:spTgt spid="161798"/>
                                        </p:tgtEl>
                                        <p:attrNameLst>
                                          <p:attrName>ppt_x</p:attrName>
                                        </p:attrNameLst>
                                      </p:cBhvr>
                                      <p:tavLst>
                                        <p:tav tm="0">
                                          <p:val>
                                            <p:strVal val="#ppt_x"/>
                                          </p:val>
                                        </p:tav>
                                        <p:tav tm="100000">
                                          <p:val>
                                            <p:strVal val="#ppt_x"/>
                                          </p:val>
                                        </p:tav>
                                      </p:tavLst>
                                    </p:anim>
                                    <p:anim calcmode="lin" valueType="num">
                                      <p:cBhvr additive="base">
                                        <p:cTn id="12" dur="500" fill="hold"/>
                                        <p:tgtEl>
                                          <p:spTgt spid="16179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1808"/>
                                        </p:tgtEl>
                                        <p:attrNameLst>
                                          <p:attrName>style.visibility</p:attrName>
                                        </p:attrNameLst>
                                      </p:cBhvr>
                                      <p:to>
                                        <p:strVal val="visible"/>
                                      </p:to>
                                    </p:set>
                                    <p:anim calcmode="lin" valueType="num">
                                      <p:cBhvr additive="base">
                                        <p:cTn id="15" dur="500" fill="hold"/>
                                        <p:tgtEl>
                                          <p:spTgt spid="161808"/>
                                        </p:tgtEl>
                                        <p:attrNameLst>
                                          <p:attrName>ppt_x</p:attrName>
                                        </p:attrNameLst>
                                      </p:cBhvr>
                                      <p:tavLst>
                                        <p:tav tm="0">
                                          <p:val>
                                            <p:strVal val="#ppt_x"/>
                                          </p:val>
                                        </p:tav>
                                        <p:tav tm="100000">
                                          <p:val>
                                            <p:strVal val="#ppt_x"/>
                                          </p:val>
                                        </p:tav>
                                      </p:tavLst>
                                    </p:anim>
                                    <p:anim calcmode="lin" valueType="num">
                                      <p:cBhvr additive="base">
                                        <p:cTn id="16" dur="500" fill="hold"/>
                                        <p:tgtEl>
                                          <p:spTgt spid="16180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1812"/>
                                        </p:tgtEl>
                                        <p:attrNameLst>
                                          <p:attrName>style.visibility</p:attrName>
                                        </p:attrNameLst>
                                      </p:cBhvr>
                                      <p:to>
                                        <p:strVal val="visible"/>
                                      </p:to>
                                    </p:set>
                                    <p:anim calcmode="lin" valueType="num">
                                      <p:cBhvr additive="base">
                                        <p:cTn id="19" dur="500" fill="hold"/>
                                        <p:tgtEl>
                                          <p:spTgt spid="161812"/>
                                        </p:tgtEl>
                                        <p:attrNameLst>
                                          <p:attrName>ppt_x</p:attrName>
                                        </p:attrNameLst>
                                      </p:cBhvr>
                                      <p:tavLst>
                                        <p:tav tm="0">
                                          <p:val>
                                            <p:strVal val="#ppt_x"/>
                                          </p:val>
                                        </p:tav>
                                        <p:tav tm="100000">
                                          <p:val>
                                            <p:strVal val="#ppt_x"/>
                                          </p:val>
                                        </p:tav>
                                      </p:tavLst>
                                    </p:anim>
                                    <p:anim calcmode="lin" valueType="num">
                                      <p:cBhvr additive="base">
                                        <p:cTn id="20" dur="500" fill="hold"/>
                                        <p:tgtEl>
                                          <p:spTgt spid="1618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808" grpId="0"/>
      <p:bldP spid="1618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2016McBaseV5_vs_1997McBase01"/>
          <p:cNvPicPr>
            <a:picLocks noChangeAspect="1" noChangeArrowheads="1"/>
          </p:cNvPicPr>
          <p:nvPr/>
        </p:nvPicPr>
        <p:blipFill>
          <a:blip r:embed="rId3" cstate="print"/>
          <a:srcRect/>
          <a:stretch>
            <a:fillRect/>
          </a:stretch>
        </p:blipFill>
        <p:spPr bwMode="auto">
          <a:xfrm>
            <a:off x="357188" y="714375"/>
            <a:ext cx="4098925" cy="5929313"/>
          </a:xfrm>
          <a:prstGeom prst="rect">
            <a:avLst/>
          </a:prstGeom>
          <a:noFill/>
          <a:ln w="9525">
            <a:noFill/>
            <a:miter lim="800000"/>
            <a:headEnd/>
            <a:tailEnd/>
          </a:ln>
        </p:spPr>
      </p:pic>
      <p:pic>
        <p:nvPicPr>
          <p:cNvPr id="7172" name="Picture 9" descr="McNoRUCv5_vs_2016_McBasev05.png"/>
          <p:cNvPicPr>
            <a:picLocks noChangeAspect="1"/>
          </p:cNvPicPr>
          <p:nvPr/>
        </p:nvPicPr>
        <p:blipFill>
          <a:blip r:embed="rId4" cstate="print"/>
          <a:srcRect/>
          <a:stretch>
            <a:fillRect/>
          </a:stretch>
        </p:blipFill>
        <p:spPr bwMode="auto">
          <a:xfrm>
            <a:off x="4649788" y="500063"/>
            <a:ext cx="4494212" cy="6215062"/>
          </a:xfrm>
          <a:prstGeom prst="rect">
            <a:avLst/>
          </a:prstGeom>
          <a:noFill/>
          <a:ln w="9525">
            <a:noFill/>
            <a:miter lim="800000"/>
            <a:headEnd/>
            <a:tailEnd/>
          </a:ln>
        </p:spPr>
      </p:pic>
      <p:sp>
        <p:nvSpPr>
          <p:cNvPr id="7173" name="Rectangle 6"/>
          <p:cNvSpPr>
            <a:spLocks noChangeArrowheads="1"/>
          </p:cNvSpPr>
          <p:nvPr/>
        </p:nvSpPr>
        <p:spPr bwMode="auto">
          <a:xfrm>
            <a:off x="0" y="-631825"/>
            <a:ext cx="9144000" cy="0"/>
          </a:xfrm>
          <a:prstGeom prst="rect">
            <a:avLst/>
          </a:prstGeom>
          <a:noFill/>
          <a:ln w="9525">
            <a:noFill/>
            <a:miter lim="800000"/>
            <a:headEnd/>
            <a:tailEnd/>
          </a:ln>
        </p:spPr>
        <p:txBody>
          <a:bodyPr wrap="none" anchor="ctr">
            <a:spAutoFit/>
          </a:bodyPr>
          <a:lstStyle/>
          <a:p>
            <a:pPr eaLnBrk="0" hangingPunct="0"/>
            <a:endParaRPr lang="en-GB"/>
          </a:p>
        </p:txBody>
      </p:sp>
      <p:sp>
        <p:nvSpPr>
          <p:cNvPr id="7174" name="Text Box 7"/>
          <p:cNvSpPr txBox="1">
            <a:spLocks noChangeArrowheads="1"/>
          </p:cNvSpPr>
          <p:nvPr/>
        </p:nvSpPr>
        <p:spPr bwMode="auto">
          <a:xfrm>
            <a:off x="4136876" y="59272"/>
            <a:ext cx="5024196" cy="369332"/>
          </a:xfrm>
          <a:prstGeom prst="rect">
            <a:avLst/>
          </a:prstGeom>
          <a:noFill/>
          <a:ln w="9525">
            <a:noFill/>
            <a:miter lim="800000"/>
            <a:headEnd/>
            <a:tailEnd/>
          </a:ln>
        </p:spPr>
        <p:txBody>
          <a:bodyPr wrap="none">
            <a:spAutoFit/>
          </a:bodyPr>
          <a:lstStyle/>
          <a:p>
            <a:pPr algn="ctr" eaLnBrk="0" hangingPunct="0"/>
            <a:r>
              <a:rPr lang="en-GB" sz="1800" b="1" dirty="0"/>
              <a:t>Trend simulation 1997-31 </a:t>
            </a:r>
            <a:r>
              <a:rPr lang="en-GB" sz="1600" b="1" dirty="0"/>
              <a:t>resulting congestion</a:t>
            </a:r>
          </a:p>
        </p:txBody>
      </p:sp>
      <p:sp>
        <p:nvSpPr>
          <p:cNvPr id="7175" name="Text Box 12"/>
          <p:cNvSpPr txBox="1">
            <a:spLocks noChangeArrowheads="1"/>
          </p:cNvSpPr>
          <p:nvPr/>
        </p:nvSpPr>
        <p:spPr bwMode="auto">
          <a:xfrm>
            <a:off x="-142875" y="3429000"/>
            <a:ext cx="1897063" cy="457200"/>
          </a:xfrm>
          <a:prstGeom prst="rect">
            <a:avLst/>
          </a:prstGeom>
          <a:noFill/>
          <a:ln w="9525">
            <a:noFill/>
            <a:miter lim="800000"/>
            <a:headEnd/>
            <a:tailEnd/>
          </a:ln>
        </p:spPr>
        <p:txBody>
          <a:bodyPr wrap="none">
            <a:spAutoFit/>
          </a:bodyPr>
          <a:lstStyle/>
          <a:p>
            <a:pPr algn="ctr" eaLnBrk="0" hangingPunct="0"/>
            <a:r>
              <a:rPr lang="en-GB"/>
              <a:t> 1998 - 2016</a:t>
            </a:r>
          </a:p>
        </p:txBody>
      </p:sp>
      <p:sp>
        <p:nvSpPr>
          <p:cNvPr id="7176" name="Text Box 13"/>
          <p:cNvSpPr txBox="1">
            <a:spLocks noChangeArrowheads="1"/>
          </p:cNvSpPr>
          <p:nvPr/>
        </p:nvSpPr>
        <p:spPr bwMode="auto">
          <a:xfrm>
            <a:off x="7246938" y="3429000"/>
            <a:ext cx="1897062" cy="457200"/>
          </a:xfrm>
          <a:prstGeom prst="rect">
            <a:avLst/>
          </a:prstGeom>
          <a:noFill/>
          <a:ln w="9525">
            <a:noFill/>
            <a:miter lim="800000"/>
            <a:headEnd/>
            <a:tailEnd/>
          </a:ln>
        </p:spPr>
        <p:txBody>
          <a:bodyPr wrap="none">
            <a:spAutoFit/>
          </a:bodyPr>
          <a:lstStyle/>
          <a:p>
            <a:pPr algn="ctr" eaLnBrk="0" hangingPunct="0"/>
            <a:r>
              <a:rPr lang="en-GB"/>
              <a:t> 2016 - 2031</a:t>
            </a:r>
          </a:p>
        </p:txBody>
      </p:sp>
      <p:sp>
        <p:nvSpPr>
          <p:cNvPr id="7177" name="TextBox 10"/>
          <p:cNvSpPr txBox="1">
            <a:spLocks noChangeArrowheads="1"/>
          </p:cNvSpPr>
          <p:nvPr/>
        </p:nvSpPr>
        <p:spPr bwMode="auto">
          <a:xfrm>
            <a:off x="5572125" y="500063"/>
            <a:ext cx="3373438" cy="215900"/>
          </a:xfrm>
          <a:prstGeom prst="rect">
            <a:avLst/>
          </a:prstGeom>
          <a:noFill/>
          <a:ln w="9525">
            <a:noFill/>
            <a:miter lim="800000"/>
            <a:headEnd/>
            <a:tailEnd/>
          </a:ln>
        </p:spPr>
        <p:txBody>
          <a:bodyPr wrap="none">
            <a:spAutoFit/>
          </a:bodyPr>
          <a:lstStyle/>
          <a:p>
            <a:pPr algn="r" eaLnBrk="0" hangingPunct="0"/>
            <a:r>
              <a:rPr lang="en-GB" sz="800" i="1"/>
              <a:t>Rail comfort is an aggregate measure of level of service and crowding</a:t>
            </a:r>
          </a:p>
        </p:txBody>
      </p:sp>
      <p:sp>
        <p:nvSpPr>
          <p:cNvPr id="10"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11"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1"/>
          <p:cNvSpPr>
            <a:spLocks noChangeArrowheads="1"/>
          </p:cNvSpPr>
          <p:nvPr/>
        </p:nvSpPr>
        <p:spPr bwMode="auto">
          <a:xfrm>
            <a:off x="0" y="659079"/>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1" hangingPunct="1"/>
            <a:r>
              <a:rPr kumimoji="0" lang="en-US" sz="1800" b="1" i="1"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The e</a:t>
            </a:r>
            <a:r>
              <a:rPr lang="en-US" sz="1800" b="1" i="1" dirty="0" smtClean="0">
                <a:solidFill>
                  <a:srgbClr val="003366"/>
                </a:solidFill>
                <a:latin typeface="Verdana" pitchFamily="34" charset="0"/>
                <a:ea typeface="Times New Roman" pitchFamily="18" charset="0"/>
                <a:cs typeface="Arial" pitchFamily="34" charset="0"/>
              </a:rPr>
              <a:t>conomic</a:t>
            </a:r>
            <a:r>
              <a:rPr kumimoji="0" lang="en-US" sz="1800" b="1" i="1"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 effects of continuing with present policies:</a:t>
            </a:r>
            <a:endParaRPr kumimoji="0" lang="en-GB" sz="1800" b="0" i="0" u="none" strike="noStrike" cap="none" normalizeH="0" baseline="0" dirty="0" smtClean="0">
              <a:ln>
                <a:noFill/>
              </a:ln>
              <a:solidFill>
                <a:srgbClr val="003366"/>
              </a:solidFill>
              <a:effectLst/>
              <a:latin typeface="Verdana"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lang="en-US" dirty="0" smtClean="0">
                <a:solidFill>
                  <a:srgbClr val="003366"/>
                </a:solidFill>
                <a:latin typeface="Verdana" pitchFamily="34" charset="0"/>
                <a:ea typeface="Times New Roman" pitchFamily="18" charset="0"/>
                <a:cs typeface="Arial" pitchFamily="34" charset="0"/>
              </a:rPr>
              <a:t>L</a:t>
            </a: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ead to higher costs of living and production</a:t>
            </a:r>
            <a:r>
              <a:rPr kumimoji="0" lang="en-US" sz="1800" b="0" i="0" u="none" strike="noStrike" cap="none" normalizeH="0" dirty="0" smtClean="0">
                <a:ln>
                  <a:noFill/>
                </a:ln>
                <a:solidFill>
                  <a:srgbClr val="003366"/>
                </a:solidFill>
                <a:effectLst/>
                <a:latin typeface="Verdana" pitchFamily="34" charset="0"/>
                <a:ea typeface="Times New Roman" pitchFamily="18" charset="0"/>
                <a:cs typeface="Arial" pitchFamily="34" charset="0"/>
              </a:rPr>
              <a:t> </a:t>
            </a: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for basic industry and non-working households, about £30 billion per annum</a:t>
            </a:r>
            <a:r>
              <a:rPr kumimoji="0" lang="en-US" sz="1800" b="0" i="0" u="none" strike="noStrike" cap="none" normalizeH="0" dirty="0" smtClean="0">
                <a:ln>
                  <a:noFill/>
                </a:ln>
                <a:solidFill>
                  <a:srgbClr val="003366"/>
                </a:solidFill>
                <a:effectLst/>
                <a:latin typeface="Verdana" pitchFamily="34" charset="0"/>
                <a:ea typeface="Times New Roman" pitchFamily="18" charset="0"/>
                <a:cs typeface="Arial" pitchFamily="34" charset="0"/>
              </a:rPr>
              <a:t> </a:t>
            </a: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due to insufficient supply of new dwellings and transport congestion. These costs would reduce competitiveness.  </a:t>
            </a:r>
            <a:endParaRPr lang="en-US" dirty="0" smtClean="0">
              <a:solidFill>
                <a:srgbClr val="003366"/>
              </a:solidFill>
              <a:latin typeface="Verdana" pitchFamily="34" charset="0"/>
              <a:ea typeface="Times New Roman" pitchFamily="18" charset="0"/>
              <a:cs typeface="Arial" pitchFamily="34" charset="0"/>
            </a:endParaRPr>
          </a:p>
          <a:p>
            <a:pPr lvl="1" algn="just">
              <a:buFont typeface="Arial" pitchFamily="34" charset="0"/>
              <a:buChar char="•"/>
            </a:pPr>
            <a:endParaRPr lang="en-US" dirty="0" smtClean="0">
              <a:solidFill>
                <a:srgbClr val="003366"/>
              </a:solidFill>
              <a:latin typeface="Verdana" pitchFamily="34" charset="0"/>
              <a:ea typeface="Times New Roman" pitchFamily="18" charset="0"/>
              <a:cs typeface="Arial" pitchFamily="34" charset="0"/>
            </a:endParaRPr>
          </a:p>
          <a:p>
            <a:pPr lvl="0" defTabSz="914400" fontAlgn="base">
              <a:spcBef>
                <a:spcPct val="0"/>
              </a:spcBef>
              <a:spcAft>
                <a:spcPct val="0"/>
              </a:spcAft>
            </a:pPr>
            <a:r>
              <a:rPr lang="en-US" b="1" i="1" dirty="0" smtClean="0">
                <a:solidFill>
                  <a:srgbClr val="003366"/>
                </a:solidFill>
                <a:latin typeface="Verdana" pitchFamily="34" charset="0"/>
                <a:ea typeface="Times New Roman" pitchFamily="18" charset="0"/>
                <a:cs typeface="Arial" pitchFamily="34" charset="0"/>
              </a:rPr>
              <a:t>The social effects of continuing with present policies:</a:t>
            </a:r>
          </a:p>
          <a:p>
            <a:pPr lvl="0" defTabSz="914400" fontAlgn="base">
              <a:spcBef>
                <a:spcPct val="0"/>
              </a:spcBef>
              <a:spcAft>
                <a:spcPct val="0"/>
              </a:spcAft>
            </a:pPr>
            <a:endParaRPr lang="en-GB" dirty="0" smtClean="0">
              <a:solidFill>
                <a:srgbClr val="003366"/>
              </a:solidFill>
              <a:latin typeface="Verdana" pitchFamily="34" charset="0"/>
            </a:endParaRPr>
          </a:p>
          <a:p>
            <a:pPr algn="just" defTabSz="914400" eaLnBrk="0" fontAlgn="base" hangingPunct="0">
              <a:spcBef>
                <a:spcPct val="0"/>
              </a:spcBef>
              <a:spcAft>
                <a:spcPct val="0"/>
              </a:spcAft>
              <a:buFont typeface="Arial" pitchFamily="34" charset="0"/>
              <a:buChar char="•"/>
            </a:pPr>
            <a:r>
              <a:rPr lang="en-US" dirty="0" smtClean="0">
                <a:solidFill>
                  <a:srgbClr val="003366"/>
                </a:solidFill>
                <a:latin typeface="Verdana" pitchFamily="34" charset="0"/>
                <a:ea typeface="Times New Roman" pitchFamily="18" charset="0"/>
                <a:cs typeface="Arial" pitchFamily="34" charset="0"/>
              </a:rPr>
              <a:t>In Greater London there could be a substantial increase in crowding because higher density development results in smaller homes, fewer houses and more flats. The cost of housing could rise by 26% due to insufficient supply of dwellings and transport cost could increase living costs by around 14%.  </a:t>
            </a:r>
          </a:p>
          <a:p>
            <a:pPr lvl="1" algn="just"/>
            <a:endParaRPr lang="en-US" dirty="0" smtClean="0">
              <a:solidFill>
                <a:srgbClr val="003366"/>
              </a:solidFill>
              <a:latin typeface="Verdana" pitchFamily="34" charset="0"/>
              <a:ea typeface="Times New Roman" pitchFamily="18" charset="0"/>
              <a:cs typeface="Arial" pitchFamily="34" charset="0"/>
            </a:endParaRPr>
          </a:p>
          <a:p>
            <a:pPr lvl="0" algn="just" defTabSz="914400" fontAlgn="base">
              <a:spcBef>
                <a:spcPct val="0"/>
              </a:spcBef>
              <a:spcAft>
                <a:spcPct val="0"/>
              </a:spcAft>
            </a:pPr>
            <a:r>
              <a:rPr lang="en-US" b="1" i="1" dirty="0" smtClean="0">
                <a:solidFill>
                  <a:srgbClr val="003366"/>
                </a:solidFill>
                <a:latin typeface="Verdana" pitchFamily="34" charset="0"/>
                <a:ea typeface="Times New Roman" pitchFamily="18" charset="0"/>
                <a:cs typeface="Arial" pitchFamily="34" charset="0"/>
              </a:rPr>
              <a:t>The environmental effects of continuing with present policies:</a:t>
            </a:r>
          </a:p>
          <a:p>
            <a:pPr lvl="0" algn="just" defTabSz="914400" fontAlgn="base">
              <a:spcBef>
                <a:spcPct val="0"/>
              </a:spcBef>
              <a:spcAft>
                <a:spcPct val="0"/>
              </a:spcAft>
            </a:pPr>
            <a:endParaRPr lang="en-GB" dirty="0" smtClean="0">
              <a:solidFill>
                <a:srgbClr val="003366"/>
              </a:solidFill>
              <a:latin typeface="Verdana" pitchFamily="34" charset="0"/>
            </a:endParaRPr>
          </a:p>
          <a:p>
            <a:pPr lvl="0" algn="just" defTabSz="914400" eaLnBrk="0" fontAlgn="base" hangingPunct="0">
              <a:spcBef>
                <a:spcPct val="0"/>
              </a:spcBef>
              <a:spcAft>
                <a:spcPct val="0"/>
              </a:spcAft>
              <a:buFont typeface="Arial" pitchFamily="34" charset="0"/>
              <a:buChar char="•"/>
            </a:pPr>
            <a:r>
              <a:rPr lang="en-US" dirty="0" smtClean="0">
                <a:solidFill>
                  <a:srgbClr val="003366"/>
                </a:solidFill>
                <a:latin typeface="Verdana" pitchFamily="34" charset="0"/>
                <a:ea typeface="Times New Roman" pitchFamily="18" charset="0"/>
                <a:cs typeface="Arial" pitchFamily="34" charset="0"/>
              </a:rPr>
              <a:t>Despite a substantial increase in rail patronage car </a:t>
            </a:r>
            <a:r>
              <a:rPr lang="en-US" dirty="0" err="1" smtClean="0">
                <a:solidFill>
                  <a:srgbClr val="003366"/>
                </a:solidFill>
                <a:latin typeface="Verdana" pitchFamily="34" charset="0"/>
                <a:ea typeface="Times New Roman" pitchFamily="18" charset="0"/>
                <a:cs typeface="Arial" pitchFamily="34" charset="0"/>
              </a:rPr>
              <a:t>kilometres</a:t>
            </a:r>
            <a:r>
              <a:rPr lang="en-US" dirty="0" smtClean="0">
                <a:solidFill>
                  <a:srgbClr val="003366"/>
                </a:solidFill>
                <a:latin typeface="Verdana" pitchFamily="34" charset="0"/>
                <a:ea typeface="Times New Roman" pitchFamily="18" charset="0"/>
                <a:cs typeface="Arial" pitchFamily="34" charset="0"/>
              </a:rPr>
              <a:t> travelled in the South East could rise by 43 per cent. </a:t>
            </a:r>
          </a:p>
          <a:p>
            <a:pPr lvl="0" algn="just" defTabSz="914400" eaLnBrk="0" fontAlgn="base" hangingPunct="0">
              <a:spcBef>
                <a:spcPct val="0"/>
              </a:spcBef>
              <a:spcAft>
                <a:spcPct val="0"/>
              </a:spcAft>
              <a:buFont typeface="Arial" pitchFamily="34" charset="0"/>
              <a:buChar char="•"/>
            </a:pPr>
            <a:r>
              <a:rPr lang="en-US" dirty="0" smtClean="0">
                <a:solidFill>
                  <a:srgbClr val="003366"/>
                </a:solidFill>
                <a:latin typeface="Verdana" pitchFamily="34" charset="0"/>
                <a:ea typeface="Times New Roman" pitchFamily="18" charset="0"/>
                <a:cs typeface="Arial" pitchFamily="34" charset="0"/>
              </a:rPr>
              <a:t>Fuel consumption could rise by around 30% due mainly to increases in travel distance and traffic congestion. </a:t>
            </a:r>
          </a:p>
          <a:p>
            <a:pPr marL="0" lvl="1" algn="just">
              <a:buFont typeface="Arial" pitchFamily="34" charset="0"/>
              <a:buChar char="•"/>
            </a:pPr>
            <a:r>
              <a:rPr lang="en-US" dirty="0" smtClean="0">
                <a:solidFill>
                  <a:srgbClr val="003366"/>
                </a:solidFill>
                <a:latin typeface="Verdana" pitchFamily="34" charset="0"/>
                <a:ea typeface="Times New Roman" pitchFamily="18" charset="0"/>
                <a:cs typeface="Arial" pitchFamily="34" charset="0"/>
              </a:rPr>
              <a:t>Total carbon dioxide emissions could increase by 34%. Such increases would make it difficult for the government to achieve its targets for CO</a:t>
            </a:r>
            <a:r>
              <a:rPr lang="en-US" baseline="-30000" dirty="0" smtClean="0">
                <a:solidFill>
                  <a:srgbClr val="003366"/>
                </a:solidFill>
                <a:latin typeface="Verdana" pitchFamily="34" charset="0"/>
                <a:ea typeface="Times New Roman" pitchFamily="18" charset="0"/>
                <a:cs typeface="Arial" pitchFamily="34" charset="0"/>
              </a:rPr>
              <a:t>2</a:t>
            </a:r>
            <a:r>
              <a:rPr lang="en-US" dirty="0" smtClean="0">
                <a:solidFill>
                  <a:srgbClr val="003366"/>
                </a:solidFill>
                <a:latin typeface="Verdana" pitchFamily="34" charset="0"/>
                <a:ea typeface="Times New Roman" pitchFamily="18" charset="0"/>
                <a:cs typeface="Arial" pitchFamily="34" charset="0"/>
              </a:rPr>
              <a:t> reduction.</a:t>
            </a:r>
            <a:endPar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endParaRPr>
          </a:p>
        </p:txBody>
      </p:sp>
      <p:grpSp>
        <p:nvGrpSpPr>
          <p:cNvPr id="2" name="Group 2"/>
          <p:cNvGrpSpPr/>
          <p:nvPr/>
        </p:nvGrpSpPr>
        <p:grpSpPr>
          <a:xfrm>
            <a:off x="-142908" y="1"/>
            <a:ext cx="4357718" cy="429733"/>
            <a:chOff x="-142908" y="1"/>
            <a:chExt cx="4357718" cy="429733"/>
          </a:xfrm>
        </p:grpSpPr>
        <p:sp>
          <p:nvSpPr>
            <p:cNvPr id="4"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5"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04833">
                                            <p:txEl>
                                              <p:pRg st="4" end="4"/>
                                            </p:txEl>
                                          </p:spTgt>
                                        </p:tgtEl>
                                        <p:attrNameLst>
                                          <p:attrName>style.visibility</p:attrName>
                                        </p:attrNameLst>
                                      </p:cBhvr>
                                      <p:to>
                                        <p:strVal val="visible"/>
                                      </p:to>
                                    </p:set>
                                    <p:animEffect transition="in" filter="blinds(horizontal)">
                                      <p:cBhvr>
                                        <p:cTn id="7" dur="500"/>
                                        <p:tgtEl>
                                          <p:spTgt spid="50483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04833">
                                            <p:txEl>
                                              <p:pRg st="6" end="6"/>
                                            </p:txEl>
                                          </p:spTgt>
                                        </p:tgtEl>
                                        <p:attrNameLst>
                                          <p:attrName>style.visibility</p:attrName>
                                        </p:attrNameLst>
                                      </p:cBhvr>
                                      <p:to>
                                        <p:strVal val="visible"/>
                                      </p:to>
                                    </p:set>
                                    <p:animEffect transition="in" filter="blinds(horizontal)">
                                      <p:cBhvr>
                                        <p:cTn id="12" dur="500"/>
                                        <p:tgtEl>
                                          <p:spTgt spid="50483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04833">
                                            <p:txEl>
                                              <p:pRg st="8" end="8"/>
                                            </p:txEl>
                                          </p:spTgt>
                                        </p:tgtEl>
                                        <p:attrNameLst>
                                          <p:attrName>style.visibility</p:attrName>
                                        </p:attrNameLst>
                                      </p:cBhvr>
                                      <p:to>
                                        <p:strVal val="visible"/>
                                      </p:to>
                                    </p:set>
                                    <p:animEffect transition="in" filter="blinds(horizontal)">
                                      <p:cBhvr>
                                        <p:cTn id="17" dur="500"/>
                                        <p:tgtEl>
                                          <p:spTgt spid="50483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04833">
                                            <p:txEl>
                                              <p:pRg st="10" end="10"/>
                                            </p:txEl>
                                          </p:spTgt>
                                        </p:tgtEl>
                                        <p:attrNameLst>
                                          <p:attrName>style.visibility</p:attrName>
                                        </p:attrNameLst>
                                      </p:cBhvr>
                                      <p:to>
                                        <p:strVal val="visible"/>
                                      </p:to>
                                    </p:set>
                                    <p:animEffect transition="in" filter="blinds(horizontal)">
                                      <p:cBhvr>
                                        <p:cTn id="22" dur="500"/>
                                        <p:tgtEl>
                                          <p:spTgt spid="50483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04833">
                                            <p:txEl>
                                              <p:pRg st="11" end="11"/>
                                            </p:txEl>
                                          </p:spTgt>
                                        </p:tgtEl>
                                        <p:attrNameLst>
                                          <p:attrName>style.visibility</p:attrName>
                                        </p:attrNameLst>
                                      </p:cBhvr>
                                      <p:to>
                                        <p:strVal val="visible"/>
                                      </p:to>
                                    </p:set>
                                    <p:animEffect transition="in" filter="blinds(horizontal)">
                                      <p:cBhvr>
                                        <p:cTn id="27" dur="500"/>
                                        <p:tgtEl>
                                          <p:spTgt spid="504833">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04833">
                                            <p:txEl>
                                              <p:pRg st="12" end="12"/>
                                            </p:txEl>
                                          </p:spTgt>
                                        </p:tgtEl>
                                        <p:attrNameLst>
                                          <p:attrName>style.visibility</p:attrName>
                                        </p:attrNameLst>
                                      </p:cBhvr>
                                      <p:to>
                                        <p:strVal val="visible"/>
                                      </p:to>
                                    </p:set>
                                    <p:animEffect transition="in" filter="blinds(horizontal)">
                                      <p:cBhvr>
                                        <p:cTn id="32" dur="500"/>
                                        <p:tgtEl>
                                          <p:spTgt spid="50483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1"/>
          <p:cNvSpPr>
            <a:spLocks noChangeArrowheads="1"/>
          </p:cNvSpPr>
          <p:nvPr/>
        </p:nvSpPr>
        <p:spPr bwMode="auto">
          <a:xfrm>
            <a:off x="0" y="1002646"/>
            <a:ext cx="4786314"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Shifts to a service economy: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rgbClr val="003366"/>
              </a:solidFill>
              <a:effectLst/>
              <a:latin typeface="Verdana"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Fewer industrial and more service jobs.</a:t>
            </a:r>
          </a:p>
          <a:p>
            <a:pPr marL="0" marR="0" lvl="0" indent="0" algn="l" defTabSz="914400" rtl="0" eaLnBrk="0" fontAlgn="base" latinLnBrk="0" hangingPunct="0">
              <a:lnSpc>
                <a:spcPct val="100000"/>
              </a:lnSpc>
              <a:spcBef>
                <a:spcPct val="0"/>
              </a:spcBef>
              <a:spcAft>
                <a:spcPct val="0"/>
              </a:spcAft>
              <a:buClrTx/>
              <a:buSzTx/>
              <a:tabLst/>
            </a:pPr>
            <a:endPar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Socio-economic shift, leads to increases in the numbers of people in professional and clerical occupations</a:t>
            </a:r>
          </a:p>
          <a:p>
            <a:pPr marL="0" marR="0" lvl="0" indent="0" algn="l" defTabSz="914400" rtl="0" eaLnBrk="0" fontAlgn="base" latinLnBrk="0" hangingPunct="0">
              <a:lnSpc>
                <a:spcPct val="100000"/>
              </a:lnSpc>
              <a:spcBef>
                <a:spcPct val="0"/>
              </a:spcBef>
              <a:spcAft>
                <a:spcPct val="0"/>
              </a:spcAft>
              <a:buClrTx/>
              <a:buSzTx/>
              <a:tabLst/>
            </a:pPr>
            <a:endPar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endParaRPr>
          </a:p>
          <a:p>
            <a:pPr lvl="1">
              <a:buFont typeface="Arial" pitchFamily="34" charset="0"/>
              <a:buChar char="•"/>
            </a:pP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Results in greater mobility and demands for larger owner-occupied homes.</a:t>
            </a:r>
          </a:p>
          <a:p>
            <a:pPr lvl="1"/>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  </a:t>
            </a:r>
          </a:p>
          <a:p>
            <a:pPr lvl="1">
              <a:buFont typeface="Arial" pitchFamily="34" charset="0"/>
              <a:buChar char="•"/>
            </a:pP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Current financial set-backs are, of course, affecting employment and the housing market but are not expected to alter this long term trend towards service employment.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 </a:t>
            </a:r>
            <a:endParaRPr kumimoji="0" lang="en-US" sz="1800" b="0" i="0" u="none" strike="noStrike" cap="none" normalizeH="0" baseline="0" dirty="0" smtClean="0">
              <a:ln>
                <a:noFill/>
              </a:ln>
              <a:solidFill>
                <a:srgbClr val="003366"/>
              </a:solidFill>
              <a:effectLst/>
              <a:latin typeface="Verdana" pitchFamily="34" charset="0"/>
            </a:endParaRPr>
          </a:p>
        </p:txBody>
      </p:sp>
      <p:pic>
        <p:nvPicPr>
          <p:cNvPr id="3" name="Picture 2"/>
          <p:cNvPicPr/>
          <p:nvPr/>
        </p:nvPicPr>
        <p:blipFill>
          <a:blip r:embed="rId2" cstate="print"/>
          <a:srcRect l="1427" t="2228" r="1993" b="2580"/>
          <a:stretch>
            <a:fillRect/>
          </a:stretch>
        </p:blipFill>
        <p:spPr bwMode="auto">
          <a:xfrm>
            <a:off x="4714876" y="1071546"/>
            <a:ext cx="4073533" cy="2500330"/>
          </a:xfrm>
          <a:prstGeom prst="rect">
            <a:avLst/>
          </a:prstGeom>
          <a:noFill/>
          <a:ln w="9525">
            <a:noFill/>
            <a:miter lim="800000"/>
            <a:headEnd/>
            <a:tailEnd/>
          </a:ln>
        </p:spPr>
      </p:pic>
      <p:sp>
        <p:nvSpPr>
          <p:cNvPr id="5" name="TextBox 4"/>
          <p:cNvSpPr txBox="1"/>
          <p:nvPr/>
        </p:nvSpPr>
        <p:spPr>
          <a:xfrm>
            <a:off x="4856655" y="428604"/>
            <a:ext cx="3858749" cy="584775"/>
          </a:xfrm>
          <a:prstGeom prst="rect">
            <a:avLst/>
          </a:prstGeom>
          <a:noFill/>
        </p:spPr>
        <p:txBody>
          <a:bodyPr wrap="none" rtlCol="0">
            <a:spAutoFit/>
          </a:bodyPr>
          <a:lstStyle/>
          <a:p>
            <a:pPr algn="ctr"/>
            <a:r>
              <a:rPr lang="en-GB" sz="1600" b="1" dirty="0" smtClean="0">
                <a:latin typeface="Arial Narrow" pitchFamily="34" charset="0"/>
              </a:rPr>
              <a:t>Active Household Socio Economic Group (%) </a:t>
            </a:r>
          </a:p>
          <a:p>
            <a:pPr algn="ctr"/>
            <a:r>
              <a:rPr lang="en-GB" sz="1600" b="1" dirty="0" smtClean="0">
                <a:latin typeface="Arial Narrow" pitchFamily="34" charset="0"/>
              </a:rPr>
              <a:t>1997-2031 South East</a:t>
            </a:r>
            <a:endParaRPr lang="en-GB" sz="1600" b="1" dirty="0">
              <a:latin typeface="Arial Narrow" pitchFamily="34" charset="0"/>
            </a:endParaRPr>
          </a:p>
        </p:txBody>
      </p:sp>
      <p:grpSp>
        <p:nvGrpSpPr>
          <p:cNvPr id="2" name="Group 5"/>
          <p:cNvGrpSpPr/>
          <p:nvPr/>
        </p:nvGrpSpPr>
        <p:grpSpPr>
          <a:xfrm>
            <a:off x="-142908" y="1"/>
            <a:ext cx="4357718" cy="429733"/>
            <a:chOff x="-142908" y="1"/>
            <a:chExt cx="4357718" cy="429733"/>
          </a:xfrm>
        </p:grpSpPr>
        <p:sp>
          <p:nvSpPr>
            <p:cNvPr id="7"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8"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07905">
                                            <p:txEl>
                                              <p:pRg st="2" end="2"/>
                                            </p:txEl>
                                          </p:spTgt>
                                        </p:tgtEl>
                                        <p:attrNameLst>
                                          <p:attrName>style.visibility</p:attrName>
                                        </p:attrNameLst>
                                      </p:cBhvr>
                                      <p:to>
                                        <p:strVal val="visible"/>
                                      </p:to>
                                    </p:set>
                                    <p:animEffect transition="in" filter="blinds(horizontal)">
                                      <p:cBhvr>
                                        <p:cTn id="7" dur="500"/>
                                        <p:tgtEl>
                                          <p:spTgt spid="50790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07905">
                                            <p:txEl>
                                              <p:pRg st="4" end="4"/>
                                            </p:txEl>
                                          </p:spTgt>
                                        </p:tgtEl>
                                        <p:attrNameLst>
                                          <p:attrName>style.visibility</p:attrName>
                                        </p:attrNameLst>
                                      </p:cBhvr>
                                      <p:to>
                                        <p:strVal val="visible"/>
                                      </p:to>
                                    </p:set>
                                    <p:animEffect transition="in" filter="blinds(horizontal)">
                                      <p:cBhvr>
                                        <p:cTn id="12" dur="500"/>
                                        <p:tgtEl>
                                          <p:spTgt spid="50790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07905">
                                            <p:txEl>
                                              <p:pRg st="6" end="6"/>
                                            </p:txEl>
                                          </p:spTgt>
                                        </p:tgtEl>
                                        <p:attrNameLst>
                                          <p:attrName>style.visibility</p:attrName>
                                        </p:attrNameLst>
                                      </p:cBhvr>
                                      <p:to>
                                        <p:strVal val="visible"/>
                                      </p:to>
                                    </p:set>
                                    <p:animEffect transition="in" filter="blinds(horizontal)">
                                      <p:cBhvr>
                                        <p:cTn id="17" dur="500"/>
                                        <p:tgtEl>
                                          <p:spTgt spid="50790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07905">
                                            <p:txEl>
                                              <p:pRg st="8" end="8"/>
                                            </p:txEl>
                                          </p:spTgt>
                                        </p:tgtEl>
                                        <p:attrNameLst>
                                          <p:attrName>style.visibility</p:attrName>
                                        </p:attrNameLst>
                                      </p:cBhvr>
                                      <p:to>
                                        <p:strVal val="visible"/>
                                      </p:to>
                                    </p:set>
                                    <p:animEffect transition="in" filter="blinds(horizontal)">
                                      <p:cBhvr>
                                        <p:cTn id="22" dur="500"/>
                                        <p:tgtEl>
                                          <p:spTgt spid="50790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8"/>
          <p:cNvGraphicFramePr>
            <a:graphicFrameLocks noChangeAspect="1"/>
          </p:cNvGraphicFramePr>
          <p:nvPr/>
        </p:nvGraphicFramePr>
        <p:xfrm>
          <a:off x="2428875" y="1143000"/>
          <a:ext cx="1257300" cy="1106488"/>
        </p:xfrm>
        <a:graphic>
          <a:graphicData uri="http://schemas.openxmlformats.org/presentationml/2006/ole">
            <p:oleObj spid="_x0000_s107522" name="Document" r:id="rId4" imgW="2058120" imgH="1811880" progId="Word.Document.8">
              <p:embed/>
            </p:oleObj>
          </a:graphicData>
        </a:graphic>
      </p:graphicFrame>
      <p:cxnSp>
        <p:nvCxnSpPr>
          <p:cNvPr id="4" name="Straight Connector 3"/>
          <p:cNvCxnSpPr/>
          <p:nvPr/>
        </p:nvCxnSpPr>
        <p:spPr bwMode="auto">
          <a:xfrm>
            <a:off x="0" y="1143000"/>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1034" name="Picture 61" descr="EPSRC%20Large"/>
          <p:cNvPicPr>
            <a:picLocks noChangeAspect="1" noChangeArrowheads="1"/>
          </p:cNvPicPr>
          <p:nvPr/>
        </p:nvPicPr>
        <p:blipFill>
          <a:blip r:embed="rId5" cstate="print"/>
          <a:srcRect/>
          <a:stretch>
            <a:fillRect/>
          </a:stretch>
        </p:blipFill>
        <p:spPr bwMode="auto">
          <a:xfrm>
            <a:off x="142875" y="6357938"/>
            <a:ext cx="857250" cy="428625"/>
          </a:xfrm>
          <a:prstGeom prst="rect">
            <a:avLst/>
          </a:prstGeom>
          <a:solidFill>
            <a:srgbClr val="FFFFFF">
              <a:alpha val="50195"/>
            </a:srgbClr>
          </a:solidFill>
          <a:ln w="9525">
            <a:noFill/>
            <a:miter lim="800000"/>
            <a:headEnd/>
            <a:tailEnd/>
          </a:ln>
        </p:spPr>
      </p:pic>
      <p:grpSp>
        <p:nvGrpSpPr>
          <p:cNvPr id="2" name="Group 12"/>
          <p:cNvGrpSpPr>
            <a:grpSpLocks/>
          </p:cNvGrpSpPr>
          <p:nvPr/>
        </p:nvGrpSpPr>
        <p:grpSpPr bwMode="auto">
          <a:xfrm>
            <a:off x="5921375" y="6357938"/>
            <a:ext cx="3222625" cy="371475"/>
            <a:chOff x="5921407" y="6357958"/>
            <a:chExt cx="3222625" cy="371455"/>
          </a:xfrm>
        </p:grpSpPr>
        <p:sp>
          <p:nvSpPr>
            <p:cNvPr id="1048"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r>
                <a:rPr lang="en-US" sz="600" b="1">
                  <a:solidFill>
                    <a:srgbClr val="993366"/>
                  </a:solidFill>
                </a:rPr>
                <a:t>Regional Visions of Integrated Sustainable Infrastructure Optimised for Neighbourhoods</a:t>
              </a:r>
              <a:endParaRPr lang="en-US" sz="600">
                <a:latin typeface="Calibri" pitchFamily="34" charset="0"/>
              </a:endParaRPr>
            </a:p>
          </p:txBody>
        </p:sp>
        <p:sp>
          <p:nvSpPr>
            <p:cNvPr id="8"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cs typeface="+mn-cs"/>
                </a:rPr>
                <a:t>ReVISIONS</a:t>
              </a:r>
            </a:p>
          </p:txBody>
        </p:sp>
      </p:grpSp>
      <p:sp>
        <p:nvSpPr>
          <p:cNvPr id="1036" name="TextBox 17"/>
          <p:cNvSpPr txBox="1">
            <a:spLocks noChangeArrowheads="1"/>
          </p:cNvSpPr>
          <p:nvPr/>
        </p:nvSpPr>
        <p:spPr bwMode="auto">
          <a:xfrm>
            <a:off x="4000500" y="549275"/>
            <a:ext cx="5143500" cy="522288"/>
          </a:xfrm>
          <a:prstGeom prst="rect">
            <a:avLst/>
          </a:prstGeom>
          <a:noFill/>
          <a:ln w="9525">
            <a:noFill/>
            <a:miter lim="800000"/>
            <a:headEnd/>
            <a:tailEnd/>
          </a:ln>
        </p:spPr>
        <p:txBody>
          <a:bodyPr wrap="none">
            <a:spAutoFit/>
          </a:bodyPr>
          <a:lstStyle/>
          <a:p>
            <a:r>
              <a:rPr lang="en-GB" sz="2800" b="1">
                <a:solidFill>
                  <a:srgbClr val="339933"/>
                </a:solidFill>
                <a:latin typeface="Calibri" pitchFamily="34" charset="0"/>
              </a:rPr>
              <a:t>Overview:  Spatial design options</a:t>
            </a:r>
            <a:endParaRPr lang="en-US" sz="2800" b="1">
              <a:solidFill>
                <a:srgbClr val="339933"/>
              </a:solidFill>
              <a:latin typeface="Calibri" pitchFamily="34" charset="0"/>
            </a:endParaRPr>
          </a:p>
        </p:txBody>
      </p:sp>
      <p:pic>
        <p:nvPicPr>
          <p:cNvPr id="1037" name="Picture 6" descr="londonneg"/>
          <p:cNvPicPr>
            <a:picLocks noChangeAspect="1" noChangeArrowheads="1"/>
          </p:cNvPicPr>
          <p:nvPr/>
        </p:nvPicPr>
        <p:blipFill>
          <a:blip r:embed="rId6" cstate="print"/>
          <a:srcRect/>
          <a:stretch>
            <a:fillRect/>
          </a:stretch>
        </p:blipFill>
        <p:spPr bwMode="auto">
          <a:xfrm>
            <a:off x="5570538" y="1157288"/>
            <a:ext cx="3573462" cy="2519362"/>
          </a:xfrm>
          <a:prstGeom prst="rect">
            <a:avLst/>
          </a:prstGeom>
          <a:noFill/>
          <a:ln w="9525">
            <a:noFill/>
            <a:miter lim="800000"/>
            <a:headEnd/>
            <a:tailEnd/>
          </a:ln>
        </p:spPr>
      </p:pic>
      <p:pic>
        <p:nvPicPr>
          <p:cNvPr id="1038" name="Picture 7" descr="belgiumneg"/>
          <p:cNvPicPr>
            <a:picLocks noChangeAspect="1" noChangeArrowheads="1"/>
          </p:cNvPicPr>
          <p:nvPr/>
        </p:nvPicPr>
        <p:blipFill>
          <a:blip r:embed="rId7" cstate="print"/>
          <a:srcRect/>
          <a:stretch>
            <a:fillRect/>
          </a:stretch>
        </p:blipFill>
        <p:spPr bwMode="auto">
          <a:xfrm>
            <a:off x="5559425" y="4319588"/>
            <a:ext cx="3584575" cy="2538412"/>
          </a:xfrm>
          <a:prstGeom prst="rect">
            <a:avLst/>
          </a:prstGeom>
          <a:noFill/>
          <a:ln w="9525">
            <a:noFill/>
            <a:miter lim="800000"/>
            <a:headEnd/>
            <a:tailEnd/>
          </a:ln>
        </p:spPr>
      </p:pic>
      <p:graphicFrame>
        <p:nvGraphicFramePr>
          <p:cNvPr id="1027" name="Object 9"/>
          <p:cNvGraphicFramePr>
            <a:graphicFrameLocks noChangeAspect="1"/>
          </p:cNvGraphicFramePr>
          <p:nvPr/>
        </p:nvGraphicFramePr>
        <p:xfrm>
          <a:off x="2286000" y="2071688"/>
          <a:ext cx="1447800" cy="1274762"/>
        </p:xfrm>
        <a:graphic>
          <a:graphicData uri="http://schemas.openxmlformats.org/presentationml/2006/ole">
            <p:oleObj spid="_x0000_s107523" name="Document" r:id="rId8" imgW="2067480" imgH="1820880" progId="Word.Document.8">
              <p:embed/>
            </p:oleObj>
          </a:graphicData>
        </a:graphic>
      </p:graphicFrame>
      <p:graphicFrame>
        <p:nvGraphicFramePr>
          <p:cNvPr id="1028" name="Object 10"/>
          <p:cNvGraphicFramePr>
            <a:graphicFrameLocks noChangeAspect="1"/>
          </p:cNvGraphicFramePr>
          <p:nvPr/>
        </p:nvGraphicFramePr>
        <p:xfrm>
          <a:off x="2357438" y="3143250"/>
          <a:ext cx="1371600" cy="1209675"/>
        </p:xfrm>
        <a:graphic>
          <a:graphicData uri="http://schemas.openxmlformats.org/presentationml/2006/ole">
            <p:oleObj spid="_x0000_s107524" name="Document" r:id="rId9" imgW="2067480" imgH="1820880" progId="Word.Document.8">
              <p:embed/>
            </p:oleObj>
          </a:graphicData>
        </a:graphic>
      </p:graphicFrame>
      <p:graphicFrame>
        <p:nvGraphicFramePr>
          <p:cNvPr id="1029" name="Object 11"/>
          <p:cNvGraphicFramePr>
            <a:graphicFrameLocks noChangeAspect="1"/>
          </p:cNvGraphicFramePr>
          <p:nvPr/>
        </p:nvGraphicFramePr>
        <p:xfrm>
          <a:off x="3857625" y="3286125"/>
          <a:ext cx="1338263" cy="1179513"/>
        </p:xfrm>
        <a:graphic>
          <a:graphicData uri="http://schemas.openxmlformats.org/presentationml/2006/ole">
            <p:oleObj spid="_x0000_s107525" name="Document" r:id="rId10" imgW="2067480" imgH="1820880" progId="Word.Document.8">
              <p:embed/>
            </p:oleObj>
          </a:graphicData>
        </a:graphic>
      </p:graphicFrame>
      <p:graphicFrame>
        <p:nvGraphicFramePr>
          <p:cNvPr id="1030" name="Object 12"/>
          <p:cNvGraphicFramePr>
            <a:graphicFrameLocks noChangeAspect="1"/>
          </p:cNvGraphicFramePr>
          <p:nvPr/>
        </p:nvGraphicFramePr>
        <p:xfrm>
          <a:off x="2357438" y="4214813"/>
          <a:ext cx="1371600" cy="1209675"/>
        </p:xfrm>
        <a:graphic>
          <a:graphicData uri="http://schemas.openxmlformats.org/presentationml/2006/ole">
            <p:oleObj spid="_x0000_s107526" name="Document" r:id="rId11" imgW="2067480" imgH="1820880" progId="Word.Document.8">
              <p:embed/>
            </p:oleObj>
          </a:graphicData>
        </a:graphic>
      </p:graphicFrame>
      <p:graphicFrame>
        <p:nvGraphicFramePr>
          <p:cNvPr id="1031" name="Object 13"/>
          <p:cNvGraphicFramePr>
            <a:graphicFrameLocks noChangeAspect="1"/>
          </p:cNvGraphicFramePr>
          <p:nvPr/>
        </p:nvGraphicFramePr>
        <p:xfrm>
          <a:off x="2286000" y="5357813"/>
          <a:ext cx="1447800" cy="1274762"/>
        </p:xfrm>
        <a:graphic>
          <a:graphicData uri="http://schemas.openxmlformats.org/presentationml/2006/ole">
            <p:oleObj spid="_x0000_s107527" name="Document" r:id="rId12" imgW="2067480" imgH="1820880" progId="Word.Document.8">
              <p:embed/>
            </p:oleObj>
          </a:graphicData>
        </a:graphic>
      </p:graphicFrame>
      <p:sp>
        <p:nvSpPr>
          <p:cNvPr id="1039" name="Text Box 14"/>
          <p:cNvSpPr txBox="1">
            <a:spLocks noChangeArrowheads="1"/>
          </p:cNvSpPr>
          <p:nvPr/>
        </p:nvSpPr>
        <p:spPr bwMode="auto">
          <a:xfrm>
            <a:off x="457200" y="1219200"/>
            <a:ext cx="1403350" cy="641350"/>
          </a:xfrm>
          <a:prstGeom prst="rect">
            <a:avLst/>
          </a:prstGeom>
          <a:noFill/>
          <a:ln w="9525">
            <a:noFill/>
            <a:miter lim="800000"/>
            <a:headEnd/>
            <a:tailEnd/>
          </a:ln>
        </p:spPr>
        <p:txBody>
          <a:bodyPr wrap="none">
            <a:spAutoFit/>
          </a:bodyPr>
          <a:lstStyle/>
          <a:p>
            <a:r>
              <a:rPr lang="en-GB">
                <a:solidFill>
                  <a:srgbClr val="800000"/>
                </a:solidFill>
              </a:rPr>
              <a:t>Compaction</a:t>
            </a:r>
          </a:p>
          <a:p>
            <a:r>
              <a:rPr lang="en-GB">
                <a:solidFill>
                  <a:srgbClr val="800000"/>
                </a:solidFill>
              </a:rPr>
              <a:t>(Rogers)</a:t>
            </a:r>
          </a:p>
        </p:txBody>
      </p:sp>
      <p:sp>
        <p:nvSpPr>
          <p:cNvPr id="1040" name="Text Box 15"/>
          <p:cNvSpPr txBox="1">
            <a:spLocks noChangeArrowheads="1"/>
          </p:cNvSpPr>
          <p:nvPr/>
        </p:nvSpPr>
        <p:spPr bwMode="auto">
          <a:xfrm>
            <a:off x="457200" y="3287713"/>
            <a:ext cx="1301750" cy="641350"/>
          </a:xfrm>
          <a:prstGeom prst="rect">
            <a:avLst/>
          </a:prstGeom>
          <a:noFill/>
          <a:ln w="9525">
            <a:noFill/>
            <a:miter lim="800000"/>
            <a:headEnd/>
            <a:tailEnd/>
          </a:ln>
        </p:spPr>
        <p:txBody>
          <a:bodyPr wrap="none">
            <a:spAutoFit/>
          </a:bodyPr>
          <a:lstStyle/>
          <a:p>
            <a:r>
              <a:rPr lang="en-GB">
                <a:solidFill>
                  <a:srgbClr val="800000"/>
                </a:solidFill>
              </a:rPr>
              <a:t>Planned</a:t>
            </a:r>
          </a:p>
          <a:p>
            <a:r>
              <a:rPr lang="en-GB">
                <a:solidFill>
                  <a:srgbClr val="800000"/>
                </a:solidFill>
              </a:rPr>
              <a:t>Extensions</a:t>
            </a:r>
            <a:endParaRPr lang="en-GB">
              <a:solidFill>
                <a:srgbClr val="800000"/>
              </a:solidFill>
              <a:latin typeface="Calibri" pitchFamily="34" charset="0"/>
            </a:endParaRPr>
          </a:p>
        </p:txBody>
      </p:sp>
      <p:sp>
        <p:nvSpPr>
          <p:cNvPr id="1041" name="Text Box 16"/>
          <p:cNvSpPr txBox="1">
            <a:spLocks noChangeArrowheads="1"/>
          </p:cNvSpPr>
          <p:nvPr/>
        </p:nvSpPr>
        <p:spPr bwMode="auto">
          <a:xfrm>
            <a:off x="3533775" y="2582863"/>
            <a:ext cx="609600" cy="274637"/>
          </a:xfrm>
          <a:prstGeom prst="rect">
            <a:avLst/>
          </a:prstGeom>
          <a:noFill/>
          <a:ln w="9525">
            <a:noFill/>
            <a:miter lim="800000"/>
            <a:headEnd/>
            <a:tailEnd/>
          </a:ln>
        </p:spPr>
        <p:txBody>
          <a:bodyPr>
            <a:spAutoFit/>
          </a:bodyPr>
          <a:lstStyle/>
          <a:p>
            <a:r>
              <a:rPr lang="en-GB" sz="1200"/>
              <a:t>Edge</a:t>
            </a:r>
            <a:endParaRPr lang="en-GB">
              <a:latin typeface="Calibri" pitchFamily="34" charset="0"/>
            </a:endParaRPr>
          </a:p>
        </p:txBody>
      </p:sp>
      <p:sp>
        <p:nvSpPr>
          <p:cNvPr id="1042" name="Text Box 17"/>
          <p:cNvSpPr txBox="1">
            <a:spLocks noChangeArrowheads="1"/>
          </p:cNvSpPr>
          <p:nvPr/>
        </p:nvSpPr>
        <p:spPr bwMode="auto">
          <a:xfrm>
            <a:off x="3505200" y="3868738"/>
            <a:ext cx="709613" cy="274637"/>
          </a:xfrm>
          <a:prstGeom prst="rect">
            <a:avLst/>
          </a:prstGeom>
          <a:noFill/>
          <a:ln w="9525">
            <a:noFill/>
            <a:miter lim="800000"/>
            <a:headEnd/>
            <a:tailEnd/>
          </a:ln>
        </p:spPr>
        <p:txBody>
          <a:bodyPr wrap="none">
            <a:spAutoFit/>
          </a:bodyPr>
          <a:lstStyle/>
          <a:p>
            <a:r>
              <a:rPr lang="en-GB" sz="1200">
                <a:latin typeface="Calibri" pitchFamily="34" charset="0"/>
              </a:rPr>
              <a:t>Corridor</a:t>
            </a:r>
            <a:endParaRPr lang="en-GB">
              <a:latin typeface="Calibri" pitchFamily="34" charset="0"/>
            </a:endParaRPr>
          </a:p>
        </p:txBody>
      </p:sp>
      <p:sp>
        <p:nvSpPr>
          <p:cNvPr id="1043" name="Text Box 18"/>
          <p:cNvSpPr txBox="1">
            <a:spLocks noChangeArrowheads="1"/>
          </p:cNvSpPr>
          <p:nvPr/>
        </p:nvSpPr>
        <p:spPr bwMode="auto">
          <a:xfrm>
            <a:off x="3549650" y="4795838"/>
            <a:ext cx="1308100" cy="276225"/>
          </a:xfrm>
          <a:prstGeom prst="rect">
            <a:avLst/>
          </a:prstGeom>
          <a:noFill/>
          <a:ln w="9525">
            <a:noFill/>
            <a:miter lim="800000"/>
            <a:headEnd/>
            <a:tailEnd/>
          </a:ln>
        </p:spPr>
        <p:txBody>
          <a:bodyPr>
            <a:spAutoFit/>
          </a:bodyPr>
          <a:lstStyle/>
          <a:p>
            <a:r>
              <a:rPr lang="en-GB" sz="1200"/>
              <a:t>New settlements</a:t>
            </a:r>
            <a:endParaRPr lang="en-GB"/>
          </a:p>
        </p:txBody>
      </p:sp>
      <p:sp>
        <p:nvSpPr>
          <p:cNvPr id="1044" name="Text Box 19"/>
          <p:cNvSpPr txBox="1">
            <a:spLocks noChangeArrowheads="1"/>
          </p:cNvSpPr>
          <p:nvPr/>
        </p:nvSpPr>
        <p:spPr bwMode="auto">
          <a:xfrm>
            <a:off x="412750" y="5576888"/>
            <a:ext cx="1416050" cy="641350"/>
          </a:xfrm>
          <a:prstGeom prst="rect">
            <a:avLst/>
          </a:prstGeom>
          <a:noFill/>
          <a:ln w="9525">
            <a:noFill/>
            <a:miter lim="800000"/>
            <a:headEnd/>
            <a:tailEnd/>
          </a:ln>
        </p:spPr>
        <p:txBody>
          <a:bodyPr wrap="none">
            <a:spAutoFit/>
          </a:bodyPr>
          <a:lstStyle/>
          <a:p>
            <a:r>
              <a:rPr lang="en-GB">
                <a:solidFill>
                  <a:srgbClr val="800000"/>
                </a:solidFill>
              </a:rPr>
              <a:t>Free market</a:t>
            </a:r>
          </a:p>
          <a:p>
            <a:r>
              <a:rPr lang="en-GB">
                <a:solidFill>
                  <a:srgbClr val="800000"/>
                </a:solidFill>
              </a:rPr>
              <a:t>(Barker)</a:t>
            </a:r>
          </a:p>
        </p:txBody>
      </p:sp>
      <p:sp>
        <p:nvSpPr>
          <p:cNvPr id="1045" name="Text Box 20"/>
          <p:cNvSpPr txBox="1">
            <a:spLocks noChangeArrowheads="1"/>
          </p:cNvSpPr>
          <p:nvPr/>
        </p:nvSpPr>
        <p:spPr bwMode="auto">
          <a:xfrm>
            <a:off x="5495925" y="3678238"/>
            <a:ext cx="3900488" cy="646112"/>
          </a:xfrm>
          <a:prstGeom prst="rect">
            <a:avLst/>
          </a:prstGeom>
          <a:noFill/>
          <a:ln w="9525">
            <a:noFill/>
            <a:miter lim="800000"/>
            <a:headEnd/>
            <a:tailEnd/>
          </a:ln>
        </p:spPr>
        <p:txBody>
          <a:bodyPr>
            <a:spAutoFit/>
          </a:bodyPr>
          <a:lstStyle/>
          <a:p>
            <a:r>
              <a:rPr lang="en-GB" sz="1200"/>
              <a:t>London Region</a:t>
            </a:r>
          </a:p>
          <a:p>
            <a:r>
              <a:rPr lang="en-GB" sz="1200" i="1">
                <a:latin typeface="Calibri" pitchFamily="34" charset="0"/>
              </a:rPr>
              <a:t>(Corine land cover maps European Environment Agency)</a:t>
            </a:r>
            <a:endParaRPr lang="en-GB" sz="1200"/>
          </a:p>
          <a:p>
            <a:r>
              <a:rPr lang="en-GB" sz="1200"/>
              <a:t>Flemish Region</a:t>
            </a:r>
          </a:p>
        </p:txBody>
      </p:sp>
      <p:graphicFrame>
        <p:nvGraphicFramePr>
          <p:cNvPr id="1032" name="Object 21"/>
          <p:cNvGraphicFramePr>
            <a:graphicFrameLocks noChangeAspect="1"/>
          </p:cNvGraphicFramePr>
          <p:nvPr/>
        </p:nvGraphicFramePr>
        <p:xfrm>
          <a:off x="6588125" y="0"/>
          <a:ext cx="2555875" cy="669925"/>
        </p:xfrm>
        <a:graphic>
          <a:graphicData uri="http://schemas.openxmlformats.org/presentationml/2006/ole">
            <p:oleObj spid="_x0000_s107528" name="Image Document" r:id="rId13" imgW="5410080" imgH="1419120" progId="">
              <p:embed/>
            </p:oleObj>
          </a:graphicData>
        </a:graphic>
      </p:graphicFrame>
      <p:sp>
        <p:nvSpPr>
          <p:cNvPr id="29" name="Left Brace 28"/>
          <p:cNvSpPr/>
          <p:nvPr/>
        </p:nvSpPr>
        <p:spPr>
          <a:xfrm>
            <a:off x="1857375" y="2357438"/>
            <a:ext cx="214313" cy="2857500"/>
          </a:xfrm>
          <a:prstGeom prst="leftBrace">
            <a:avLst/>
          </a:prstGeom>
          <a:ln w="38100">
            <a:solidFill>
              <a:srgbClr val="80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pic>
        <p:nvPicPr>
          <p:cNvPr id="1047" name="Picture 2" descr="logos"/>
          <p:cNvPicPr>
            <a:picLocks noChangeAspect="1" noChangeArrowheads="1"/>
          </p:cNvPicPr>
          <p:nvPr/>
        </p:nvPicPr>
        <p:blipFill>
          <a:blip r:embed="rId14" cstate="print"/>
          <a:srcRect l="11374" t="47244" r="46037" b="38319"/>
          <a:stretch>
            <a:fillRect/>
          </a:stretch>
        </p:blipFill>
        <p:spPr bwMode="auto">
          <a:xfrm>
            <a:off x="34925" y="44450"/>
            <a:ext cx="2195513" cy="547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esentation1"/>
          <p:cNvPicPr>
            <a:picLocks noChangeAspect="1" noChangeArrowheads="1"/>
          </p:cNvPicPr>
          <p:nvPr/>
        </p:nvPicPr>
        <p:blipFill>
          <a:blip r:embed="rId2" cstate="print"/>
          <a:srcRect r="5556" b="23592"/>
          <a:stretch>
            <a:fillRect/>
          </a:stretch>
        </p:blipFill>
        <p:spPr bwMode="auto">
          <a:xfrm>
            <a:off x="0" y="1700213"/>
            <a:ext cx="5072063" cy="3133725"/>
          </a:xfrm>
          <a:prstGeom prst="rect">
            <a:avLst/>
          </a:prstGeom>
          <a:noFill/>
          <a:ln w="9525">
            <a:noFill/>
            <a:miter lim="800000"/>
            <a:headEnd/>
            <a:tailEnd/>
          </a:ln>
        </p:spPr>
      </p:pic>
      <p:sp>
        <p:nvSpPr>
          <p:cNvPr id="7171"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GB">
              <a:latin typeface="Calibri" pitchFamily="34" charset="0"/>
            </a:endParaRPr>
          </a:p>
        </p:txBody>
      </p:sp>
      <p:pic>
        <p:nvPicPr>
          <p:cNvPr id="7172" name="Picture 14" descr="Presentation1"/>
          <p:cNvPicPr>
            <a:picLocks noChangeAspect="1" noChangeArrowheads="1"/>
          </p:cNvPicPr>
          <p:nvPr/>
        </p:nvPicPr>
        <p:blipFill>
          <a:blip r:embed="rId3" cstate="print"/>
          <a:srcRect l="7672" t="10211" r="8891" b="9859"/>
          <a:stretch>
            <a:fillRect/>
          </a:stretch>
        </p:blipFill>
        <p:spPr bwMode="auto">
          <a:xfrm>
            <a:off x="5348288" y="115888"/>
            <a:ext cx="3795712" cy="2736850"/>
          </a:xfrm>
          <a:prstGeom prst="rect">
            <a:avLst/>
          </a:prstGeom>
          <a:noFill/>
          <a:ln w="9525">
            <a:noFill/>
            <a:miter lim="800000"/>
            <a:headEnd/>
            <a:tailEnd/>
          </a:ln>
        </p:spPr>
      </p:pic>
      <p:sp>
        <p:nvSpPr>
          <p:cNvPr id="7173" name="Rectangle 3"/>
          <p:cNvSpPr>
            <a:spLocks noChangeArrowheads="1"/>
          </p:cNvSpPr>
          <p:nvPr/>
        </p:nvSpPr>
        <p:spPr bwMode="auto">
          <a:xfrm>
            <a:off x="5867400" y="2852738"/>
            <a:ext cx="2952750" cy="307975"/>
          </a:xfrm>
          <a:prstGeom prst="rect">
            <a:avLst/>
          </a:prstGeom>
          <a:noFill/>
          <a:ln w="9525">
            <a:noFill/>
            <a:miter lim="800000"/>
            <a:headEnd/>
            <a:tailEnd/>
          </a:ln>
        </p:spPr>
        <p:txBody>
          <a:bodyPr anchor="ctr">
            <a:spAutoFit/>
          </a:bodyPr>
          <a:lstStyle/>
          <a:p>
            <a:pPr algn="just"/>
            <a:r>
              <a:rPr lang="en-GB" sz="1400">
                <a:ea typeface="Times New Roman" pitchFamily="18" charset="0"/>
                <a:cs typeface="Times-Roman"/>
              </a:rPr>
              <a:t>(photographs from Harrison, 2008).</a:t>
            </a:r>
            <a:endParaRPr lang="en-GB" sz="2000">
              <a:ea typeface="Times New Roman" pitchFamily="18" charset="0"/>
              <a:cs typeface="Times-Roman"/>
            </a:endParaRPr>
          </a:p>
        </p:txBody>
      </p:sp>
      <p:pic>
        <p:nvPicPr>
          <p:cNvPr id="7174" name="Picture 5" descr="Presentation1"/>
          <p:cNvPicPr>
            <a:picLocks noChangeAspect="1" noChangeArrowheads="1"/>
          </p:cNvPicPr>
          <p:nvPr/>
        </p:nvPicPr>
        <p:blipFill>
          <a:blip r:embed="rId4" cstate="print"/>
          <a:srcRect r="53703" b="23239"/>
          <a:stretch>
            <a:fillRect/>
          </a:stretch>
        </p:blipFill>
        <p:spPr bwMode="auto">
          <a:xfrm>
            <a:off x="5688013" y="3213100"/>
            <a:ext cx="3455987" cy="3502025"/>
          </a:xfrm>
          <a:prstGeom prst="rect">
            <a:avLst/>
          </a:prstGeom>
          <a:noFill/>
          <a:ln w="9525">
            <a:noFill/>
            <a:miter lim="800000"/>
            <a:headEnd/>
            <a:tailEnd/>
          </a:ln>
        </p:spPr>
      </p:pic>
      <p:sp>
        <p:nvSpPr>
          <p:cNvPr id="7175" name="TextBox 6"/>
          <p:cNvSpPr txBox="1">
            <a:spLocks noChangeArrowheads="1"/>
          </p:cNvSpPr>
          <p:nvPr/>
        </p:nvSpPr>
        <p:spPr bwMode="auto">
          <a:xfrm>
            <a:off x="0" y="476250"/>
            <a:ext cx="5837238" cy="1631950"/>
          </a:xfrm>
          <a:prstGeom prst="rect">
            <a:avLst/>
          </a:prstGeom>
          <a:noFill/>
          <a:ln w="9525">
            <a:noFill/>
            <a:miter lim="800000"/>
            <a:headEnd/>
            <a:tailEnd/>
          </a:ln>
        </p:spPr>
        <p:txBody>
          <a:bodyPr>
            <a:spAutoFit/>
          </a:bodyPr>
          <a:lstStyle/>
          <a:p>
            <a:r>
              <a:rPr lang="en-GB" sz="2000" b="1" dirty="0">
                <a:latin typeface="Calibri" pitchFamily="34" charset="0"/>
              </a:rPr>
              <a:t>Spatial planning policy and urban form</a:t>
            </a:r>
          </a:p>
          <a:p>
            <a:endParaRPr lang="en-GB" sz="2000" dirty="0">
              <a:latin typeface="Calibri" pitchFamily="34" charset="0"/>
            </a:endParaRPr>
          </a:p>
          <a:p>
            <a:r>
              <a:rPr lang="en-GB" sz="2000" dirty="0">
                <a:latin typeface="Calibri" pitchFamily="34" charset="0"/>
              </a:rPr>
              <a:t>Sustainability potential when considering; </a:t>
            </a:r>
          </a:p>
          <a:p>
            <a:r>
              <a:rPr lang="en-GB" sz="2000" dirty="0">
                <a:latin typeface="Calibri" pitchFamily="34" charset="0"/>
              </a:rPr>
              <a:t>travel, </a:t>
            </a:r>
            <a:r>
              <a:rPr lang="en-GB" sz="2000" dirty="0" smtClean="0">
                <a:latin typeface="Calibri" pitchFamily="34" charset="0"/>
              </a:rPr>
              <a:t>energy, </a:t>
            </a:r>
            <a:r>
              <a:rPr lang="en-GB" sz="2000" dirty="0">
                <a:latin typeface="Calibri" pitchFamily="34" charset="0"/>
              </a:rPr>
              <a:t>water and waste?</a:t>
            </a:r>
          </a:p>
          <a:p>
            <a:endParaRPr lang="en-GB" sz="2000" dirty="0">
              <a:latin typeface="Calibri" pitchFamily="34" charset="0"/>
            </a:endParaRPr>
          </a:p>
        </p:txBody>
      </p:sp>
      <p:sp>
        <p:nvSpPr>
          <p:cNvPr id="7176" name="TextBox 7"/>
          <p:cNvSpPr txBox="1">
            <a:spLocks noChangeArrowheads="1"/>
          </p:cNvSpPr>
          <p:nvPr/>
        </p:nvSpPr>
        <p:spPr bwMode="auto">
          <a:xfrm>
            <a:off x="0" y="4919663"/>
            <a:ext cx="5867400" cy="1938337"/>
          </a:xfrm>
          <a:prstGeom prst="rect">
            <a:avLst/>
          </a:prstGeom>
          <a:noFill/>
          <a:ln w="9525">
            <a:noFill/>
            <a:miter lim="800000"/>
            <a:headEnd/>
            <a:tailEnd/>
          </a:ln>
        </p:spPr>
        <p:txBody>
          <a:bodyPr>
            <a:spAutoFit/>
          </a:bodyPr>
          <a:lstStyle/>
          <a:p>
            <a:r>
              <a:rPr lang="en-GB" sz="2000" dirty="0">
                <a:latin typeface="Calibri" pitchFamily="34" charset="0"/>
              </a:rPr>
              <a:t>Urban form affects </a:t>
            </a:r>
          </a:p>
          <a:p>
            <a:pPr>
              <a:buFont typeface="Arial" pitchFamily="34" charset="0"/>
              <a:buChar char="•"/>
            </a:pPr>
            <a:r>
              <a:rPr lang="en-GB" sz="2000" dirty="0">
                <a:latin typeface="Calibri" pitchFamily="34" charset="0"/>
              </a:rPr>
              <a:t>  Settlement size</a:t>
            </a:r>
          </a:p>
          <a:p>
            <a:pPr>
              <a:buFont typeface="Arial" pitchFamily="34" charset="0"/>
              <a:buChar char="•"/>
            </a:pPr>
            <a:r>
              <a:rPr lang="en-GB" sz="2000" dirty="0">
                <a:latin typeface="Calibri" pitchFamily="34" charset="0"/>
              </a:rPr>
              <a:t>  Clustering</a:t>
            </a:r>
          </a:p>
          <a:p>
            <a:pPr>
              <a:buFont typeface="Arial" pitchFamily="34" charset="0"/>
              <a:buChar char="•"/>
            </a:pPr>
            <a:r>
              <a:rPr lang="en-GB" sz="2000" dirty="0">
                <a:latin typeface="Calibri" pitchFamily="34" charset="0"/>
              </a:rPr>
              <a:t>  Density</a:t>
            </a:r>
          </a:p>
          <a:p>
            <a:r>
              <a:rPr lang="en-GB" sz="2000" dirty="0">
                <a:latin typeface="Calibri" pitchFamily="34" charset="0"/>
              </a:rPr>
              <a:t>To estimate potential of ‘green technologies’ we need to represent the variation of buildings and patterns</a:t>
            </a:r>
          </a:p>
        </p:txBody>
      </p:sp>
      <p:pic>
        <p:nvPicPr>
          <p:cNvPr id="7177" name="Picture 2" descr="logos"/>
          <p:cNvPicPr>
            <a:picLocks noChangeAspect="1" noChangeArrowheads="1"/>
          </p:cNvPicPr>
          <p:nvPr/>
        </p:nvPicPr>
        <p:blipFill>
          <a:blip r:embed="rId5" cstate="print"/>
          <a:srcRect l="11374" t="47244" r="46037" b="38319"/>
          <a:stretch>
            <a:fillRect/>
          </a:stretch>
        </p:blipFill>
        <p:spPr bwMode="auto">
          <a:xfrm>
            <a:off x="0" y="0"/>
            <a:ext cx="1571625" cy="392113"/>
          </a:xfrm>
          <a:prstGeom prst="rect">
            <a:avLst/>
          </a:prstGeom>
          <a:noFill/>
          <a:ln w="9525">
            <a:noFill/>
            <a:miter lim="800000"/>
            <a:headEnd/>
            <a:tailEnd/>
          </a:ln>
        </p:spPr>
      </p:pic>
      <p:sp>
        <p:nvSpPr>
          <p:cNvPr id="11" name="TextBox 10"/>
          <p:cNvSpPr txBox="1"/>
          <p:nvPr/>
        </p:nvSpPr>
        <p:spPr>
          <a:xfrm>
            <a:off x="1963271" y="115888"/>
            <a:ext cx="3276900" cy="338554"/>
          </a:xfrm>
          <a:prstGeom prst="rect">
            <a:avLst/>
          </a:prstGeom>
          <a:noFill/>
        </p:spPr>
        <p:txBody>
          <a:bodyPr wrap="square" rtlCol="0">
            <a:spAutoFit/>
          </a:bodyPr>
          <a:lstStyle/>
          <a:p>
            <a:pPr algn="r"/>
            <a:r>
              <a:rPr lang="en-US" sz="1600" dirty="0" smtClean="0"/>
              <a:t>Slide provided by Dr. Tony Hargreaves</a:t>
            </a:r>
            <a:endParaRPr lang="en-US"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4"/>
          <p:cNvPicPr>
            <a:picLocks noChangeAspect="1" noChangeArrowheads="1"/>
          </p:cNvPicPr>
          <p:nvPr/>
        </p:nvPicPr>
        <p:blipFill>
          <a:blip r:embed="rId4"/>
          <a:srcRect t="1587" r="9428" b="1587"/>
          <a:stretch>
            <a:fillRect/>
          </a:stretch>
        </p:blipFill>
        <p:spPr bwMode="auto">
          <a:xfrm>
            <a:off x="0" y="1214438"/>
            <a:ext cx="6143625" cy="4357687"/>
          </a:xfrm>
          <a:prstGeom prst="rect">
            <a:avLst/>
          </a:prstGeom>
          <a:noFill/>
          <a:ln w="9525">
            <a:noFill/>
            <a:miter lim="800000"/>
            <a:headEnd/>
            <a:tailEnd/>
          </a:ln>
        </p:spPr>
      </p:pic>
      <p:graphicFrame>
        <p:nvGraphicFramePr>
          <p:cNvPr id="10242" name="Object 45"/>
          <p:cNvGraphicFramePr>
            <a:graphicFrameLocks noChangeAspect="1"/>
          </p:cNvGraphicFramePr>
          <p:nvPr/>
        </p:nvGraphicFramePr>
        <p:xfrm>
          <a:off x="0" y="-24"/>
          <a:ext cx="2627313" cy="690563"/>
        </p:xfrm>
        <a:graphic>
          <a:graphicData uri="http://schemas.openxmlformats.org/presentationml/2006/ole">
            <p:oleObj spid="_x0000_s134146" name="Image Document" r:id="rId5" imgW="5410080" imgH="1419120" progId="">
              <p:embed/>
            </p:oleObj>
          </a:graphicData>
        </a:graphic>
      </p:graphicFrame>
      <p:sp>
        <p:nvSpPr>
          <p:cNvPr id="10244" name="Text Box 46"/>
          <p:cNvSpPr txBox="1">
            <a:spLocks noChangeArrowheads="1"/>
          </p:cNvSpPr>
          <p:nvPr/>
        </p:nvSpPr>
        <p:spPr bwMode="auto">
          <a:xfrm>
            <a:off x="3857625" y="0"/>
            <a:ext cx="5080000" cy="461963"/>
          </a:xfrm>
          <a:prstGeom prst="rect">
            <a:avLst/>
          </a:prstGeom>
          <a:noFill/>
          <a:ln w="9525">
            <a:noFill/>
            <a:miter lim="800000"/>
            <a:headEnd/>
            <a:tailEnd/>
          </a:ln>
        </p:spPr>
        <p:txBody>
          <a:bodyPr wrap="none">
            <a:spAutoFit/>
          </a:bodyPr>
          <a:lstStyle/>
          <a:p>
            <a:pPr eaLnBrk="0" hangingPunct="0"/>
            <a:r>
              <a:rPr lang="en-GB"/>
              <a:t>Road User Charging sensitivity test</a:t>
            </a:r>
          </a:p>
        </p:txBody>
      </p:sp>
      <p:sp>
        <p:nvSpPr>
          <p:cNvPr id="10245" name="Rectangle 3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10246" name="TextBox 3"/>
          <p:cNvSpPr txBox="1">
            <a:spLocks noChangeArrowheads="1"/>
          </p:cNvSpPr>
          <p:nvPr/>
        </p:nvSpPr>
        <p:spPr bwMode="auto">
          <a:xfrm>
            <a:off x="1785938" y="752475"/>
            <a:ext cx="885825" cy="461963"/>
          </a:xfrm>
          <a:prstGeom prst="rect">
            <a:avLst/>
          </a:prstGeom>
          <a:noFill/>
          <a:ln w="9525">
            <a:noFill/>
            <a:miter lim="800000"/>
            <a:headEnd/>
            <a:tailEnd/>
          </a:ln>
        </p:spPr>
        <p:txBody>
          <a:bodyPr wrap="none">
            <a:spAutoFit/>
          </a:bodyPr>
          <a:lstStyle/>
          <a:p>
            <a:pPr eaLnBrk="0" hangingPunct="0"/>
            <a:r>
              <a:rPr lang="en-GB"/>
              <a:t>WSE</a:t>
            </a:r>
            <a:endParaRPr lang="en-US"/>
          </a:p>
        </p:txBody>
      </p:sp>
      <p:pic>
        <p:nvPicPr>
          <p:cNvPr id="10247" name="Picture 2"/>
          <p:cNvPicPr>
            <a:picLocks noChangeArrowheads="1"/>
          </p:cNvPicPr>
          <p:nvPr/>
        </p:nvPicPr>
        <p:blipFill>
          <a:blip r:embed="rId6"/>
          <a:srcRect l="1631" t="11847" r="2074" b="1500"/>
          <a:stretch>
            <a:fillRect/>
          </a:stretch>
        </p:blipFill>
        <p:spPr bwMode="auto">
          <a:xfrm>
            <a:off x="4429125" y="4286250"/>
            <a:ext cx="4714875" cy="2571750"/>
          </a:xfrm>
          <a:prstGeom prst="rect">
            <a:avLst/>
          </a:prstGeom>
          <a:noFill/>
          <a:ln w="9525">
            <a:noFill/>
            <a:miter lim="800000"/>
            <a:headEnd/>
            <a:tailEnd/>
          </a:ln>
        </p:spPr>
      </p:pic>
      <p:pic>
        <p:nvPicPr>
          <p:cNvPr id="10248" name="Picture 40"/>
          <p:cNvPicPr>
            <a:picLocks noChangeAspect="1" noChangeArrowheads="1"/>
          </p:cNvPicPr>
          <p:nvPr/>
        </p:nvPicPr>
        <p:blipFill>
          <a:blip r:embed="rId7"/>
          <a:srcRect/>
          <a:stretch>
            <a:fillRect/>
          </a:stretch>
        </p:blipFill>
        <p:spPr bwMode="auto">
          <a:xfrm>
            <a:off x="5559425" y="500063"/>
            <a:ext cx="3584575" cy="1643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p:cNvPicPr>
            <a:picLocks noChangeAspect="1" noChangeArrowheads="1"/>
          </p:cNvPicPr>
          <p:nvPr/>
        </p:nvPicPr>
        <p:blipFill>
          <a:blip r:embed="rId3"/>
          <a:srcRect/>
          <a:stretch>
            <a:fillRect/>
          </a:stretch>
        </p:blipFill>
        <p:spPr bwMode="auto">
          <a:xfrm>
            <a:off x="0" y="785813"/>
            <a:ext cx="8934450" cy="6072187"/>
          </a:xfrm>
          <a:prstGeom prst="rect">
            <a:avLst/>
          </a:prstGeom>
          <a:noFill/>
          <a:ln w="9525">
            <a:noFill/>
            <a:miter lim="800000"/>
            <a:headEnd/>
            <a:tailEnd/>
          </a:ln>
        </p:spPr>
      </p:pic>
      <p:graphicFrame>
        <p:nvGraphicFramePr>
          <p:cNvPr id="13314" name="Object 45"/>
          <p:cNvGraphicFramePr>
            <a:graphicFrameLocks noChangeAspect="1"/>
          </p:cNvGraphicFramePr>
          <p:nvPr/>
        </p:nvGraphicFramePr>
        <p:xfrm>
          <a:off x="0" y="6350"/>
          <a:ext cx="2627313" cy="690563"/>
        </p:xfrm>
        <a:graphic>
          <a:graphicData uri="http://schemas.openxmlformats.org/presentationml/2006/ole">
            <p:oleObj spid="_x0000_s137218" name="Image Document" r:id="rId4" imgW="5410080" imgH="1419120" progId="">
              <p:embed/>
            </p:oleObj>
          </a:graphicData>
        </a:graphic>
      </p:graphicFrame>
      <p:sp>
        <p:nvSpPr>
          <p:cNvPr id="13316" name="Text Box 46"/>
          <p:cNvSpPr txBox="1">
            <a:spLocks noChangeArrowheads="1"/>
          </p:cNvSpPr>
          <p:nvPr/>
        </p:nvSpPr>
        <p:spPr bwMode="auto">
          <a:xfrm>
            <a:off x="5292725" y="260350"/>
            <a:ext cx="2820988" cy="461963"/>
          </a:xfrm>
          <a:prstGeom prst="rect">
            <a:avLst/>
          </a:prstGeom>
          <a:noFill/>
          <a:ln w="9525">
            <a:noFill/>
            <a:miter lim="800000"/>
            <a:headEnd/>
            <a:tailEnd/>
          </a:ln>
        </p:spPr>
        <p:txBody>
          <a:bodyPr wrap="none">
            <a:spAutoFit/>
          </a:bodyPr>
          <a:lstStyle/>
          <a:p>
            <a:pPr eaLnBrk="0" hangingPunct="0"/>
            <a:r>
              <a:rPr lang="en-GB"/>
              <a:t>Compaction Option</a:t>
            </a:r>
          </a:p>
        </p:txBody>
      </p:sp>
      <p:sp>
        <p:nvSpPr>
          <p:cNvPr id="13317" name="TextBox 9"/>
          <p:cNvSpPr txBox="1">
            <a:spLocks noChangeArrowheads="1"/>
          </p:cNvSpPr>
          <p:nvPr/>
        </p:nvSpPr>
        <p:spPr bwMode="auto">
          <a:xfrm>
            <a:off x="3429000" y="214313"/>
            <a:ext cx="885825" cy="461962"/>
          </a:xfrm>
          <a:prstGeom prst="rect">
            <a:avLst/>
          </a:prstGeom>
          <a:noFill/>
          <a:ln w="9525">
            <a:noFill/>
            <a:miter lim="800000"/>
            <a:headEnd/>
            <a:tailEnd/>
          </a:ln>
        </p:spPr>
        <p:txBody>
          <a:bodyPr wrap="none">
            <a:spAutoFit/>
          </a:bodyPr>
          <a:lstStyle/>
          <a:p>
            <a:pPr eaLnBrk="0" hangingPunct="0"/>
            <a:r>
              <a:rPr lang="en-GB"/>
              <a:t>WSE</a:t>
            </a:r>
            <a:endParaRPr lang="en-US"/>
          </a:p>
        </p:txBody>
      </p:sp>
      <p:pic>
        <p:nvPicPr>
          <p:cNvPr id="13318" name="Picture 3"/>
          <p:cNvPicPr>
            <a:picLocks noChangeAspect="1" noChangeArrowheads="1"/>
          </p:cNvPicPr>
          <p:nvPr/>
        </p:nvPicPr>
        <p:blipFill>
          <a:blip r:embed="rId5"/>
          <a:srcRect/>
          <a:stretch>
            <a:fillRect/>
          </a:stretch>
        </p:blipFill>
        <p:spPr bwMode="auto">
          <a:xfrm>
            <a:off x="0" y="785794"/>
            <a:ext cx="962025" cy="1233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descr="Presentation1"/>
          <p:cNvPicPr>
            <a:picLocks noChangeAspect="1" noChangeArrowheads="1"/>
          </p:cNvPicPr>
          <p:nvPr/>
        </p:nvPicPr>
        <p:blipFill>
          <a:blip r:embed="rId2" cstate="print"/>
          <a:srcRect l="4012" t="5096" r="35490" b="28574"/>
          <a:stretch>
            <a:fillRect/>
          </a:stretch>
        </p:blipFill>
        <p:spPr bwMode="auto">
          <a:xfrm>
            <a:off x="3321050" y="1071563"/>
            <a:ext cx="5822950" cy="4786312"/>
          </a:xfrm>
          <a:prstGeom prst="rect">
            <a:avLst/>
          </a:prstGeom>
          <a:noFill/>
          <a:ln w="9525">
            <a:noFill/>
            <a:miter lim="800000"/>
            <a:headEnd/>
            <a:tailEnd/>
          </a:ln>
        </p:spPr>
      </p:pic>
      <p:sp>
        <p:nvSpPr>
          <p:cNvPr id="13316" name="TextBox 3"/>
          <p:cNvSpPr txBox="1">
            <a:spLocks noChangeArrowheads="1"/>
          </p:cNvSpPr>
          <p:nvPr/>
        </p:nvSpPr>
        <p:spPr bwMode="auto">
          <a:xfrm>
            <a:off x="4078322" y="-24"/>
            <a:ext cx="5351462" cy="461963"/>
          </a:xfrm>
          <a:prstGeom prst="rect">
            <a:avLst/>
          </a:prstGeom>
          <a:noFill/>
          <a:ln w="9525">
            <a:noFill/>
            <a:miter lim="800000"/>
            <a:headEnd/>
            <a:tailEnd/>
          </a:ln>
        </p:spPr>
        <p:txBody>
          <a:bodyPr wrap="none">
            <a:spAutoFit/>
          </a:bodyPr>
          <a:lstStyle/>
          <a:p>
            <a:pPr eaLnBrk="0" hangingPunct="0"/>
            <a:r>
              <a:rPr lang="en-GB" dirty="0"/>
              <a:t>Compact city: Newman &amp; Kenworthy  </a:t>
            </a:r>
          </a:p>
        </p:txBody>
      </p:sp>
      <p:sp>
        <p:nvSpPr>
          <p:cNvPr id="5" name="TextBox 4"/>
          <p:cNvSpPr txBox="1">
            <a:spLocks noChangeArrowheads="1"/>
          </p:cNvSpPr>
          <p:nvPr/>
        </p:nvSpPr>
        <p:spPr bwMode="auto">
          <a:xfrm>
            <a:off x="0" y="1357298"/>
            <a:ext cx="3571868" cy="2585323"/>
          </a:xfrm>
          <a:prstGeom prst="rect">
            <a:avLst/>
          </a:prstGeom>
          <a:noFill/>
          <a:ln w="9525">
            <a:noFill/>
            <a:miter lim="800000"/>
            <a:headEnd/>
            <a:tailEnd/>
          </a:ln>
        </p:spPr>
        <p:txBody>
          <a:bodyPr wrap="square">
            <a:spAutoFit/>
          </a:bodyPr>
          <a:lstStyle/>
          <a:p>
            <a:pPr eaLnBrk="0" hangingPunct="0">
              <a:buFont typeface="Arial" charset="0"/>
              <a:buChar char="•"/>
            </a:pPr>
            <a:r>
              <a:rPr lang="en-GB" sz="1800" dirty="0"/>
              <a:t>Theory: </a:t>
            </a:r>
            <a:r>
              <a:rPr lang="en-GB" sz="1800" dirty="0" smtClean="0"/>
              <a:t>causal argument</a:t>
            </a:r>
          </a:p>
          <a:p>
            <a:pPr eaLnBrk="0" hangingPunct="0"/>
            <a:endParaRPr lang="en-GB" sz="1800" dirty="0"/>
          </a:p>
          <a:p>
            <a:pPr lvl="1" eaLnBrk="0" hangingPunct="0">
              <a:buFont typeface="Arial" charset="0"/>
              <a:buChar char="•"/>
            </a:pPr>
            <a:r>
              <a:rPr lang="en-GB" sz="1800" dirty="0"/>
              <a:t>Higher density reduces transport </a:t>
            </a:r>
            <a:r>
              <a:rPr lang="en-GB" sz="1800" dirty="0" smtClean="0"/>
              <a:t>energy</a:t>
            </a:r>
          </a:p>
          <a:p>
            <a:pPr lvl="1" eaLnBrk="0" hangingPunct="0"/>
            <a:endParaRPr lang="en-GB" sz="1800" dirty="0"/>
          </a:p>
          <a:p>
            <a:pPr eaLnBrk="0" hangingPunct="0">
              <a:buFont typeface="Arial" charset="0"/>
              <a:buChar char="•"/>
            </a:pPr>
            <a:r>
              <a:rPr lang="en-GB" sz="1800" dirty="0"/>
              <a:t>Reality: causal </a:t>
            </a:r>
            <a:r>
              <a:rPr lang="en-GB" sz="1800" dirty="0" smtClean="0"/>
              <a:t>argument</a:t>
            </a:r>
          </a:p>
          <a:p>
            <a:pPr eaLnBrk="0" hangingPunct="0"/>
            <a:endParaRPr lang="en-GB" sz="1800" dirty="0"/>
          </a:p>
          <a:p>
            <a:pPr lvl="1" eaLnBrk="0" hangingPunct="0">
              <a:buFont typeface="Arial" charset="0"/>
              <a:buChar char="•"/>
            </a:pPr>
            <a:r>
              <a:rPr lang="en-GB" sz="1800" dirty="0"/>
              <a:t>Lower transport cost reduces density</a:t>
            </a:r>
          </a:p>
        </p:txBody>
      </p:sp>
      <p:sp>
        <p:nvSpPr>
          <p:cNvPr id="7"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8"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blinds(horizontal)">
                                      <p:cBhvr>
                                        <p:cTn id="10" dur="5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blinds(horizontal)">
                                      <p:cBhvr>
                                        <p:cTn id="15" dur="500"/>
                                        <p:tgtEl>
                                          <p:spTgt spid="5">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6" end="6"/>
                                            </p:txEl>
                                          </p:spTgt>
                                        </p:tgtEl>
                                        <p:attrNameLst>
                                          <p:attrName>style.visibility</p:attrName>
                                        </p:attrNameLst>
                                      </p:cBhvr>
                                      <p:to>
                                        <p:strVal val="visible"/>
                                      </p:to>
                                    </p:set>
                                    <p:animEffect transition="in" filter="blinds(horizontal)">
                                      <p:cBhvr>
                                        <p:cTn id="18"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45"/>
          <p:cNvGraphicFramePr>
            <a:graphicFrameLocks noChangeAspect="1"/>
          </p:cNvGraphicFramePr>
          <p:nvPr/>
        </p:nvGraphicFramePr>
        <p:xfrm>
          <a:off x="0" y="6350"/>
          <a:ext cx="2627313" cy="690563"/>
        </p:xfrm>
        <a:graphic>
          <a:graphicData uri="http://schemas.openxmlformats.org/presentationml/2006/ole">
            <p:oleObj spid="_x0000_s138242" name="Image Document" r:id="rId3" imgW="5410080" imgH="1419120" progId="">
              <p:embed/>
            </p:oleObj>
          </a:graphicData>
        </a:graphic>
      </p:graphicFrame>
      <p:sp>
        <p:nvSpPr>
          <p:cNvPr id="16387" name="Text Box 46"/>
          <p:cNvSpPr txBox="1">
            <a:spLocks noChangeArrowheads="1"/>
          </p:cNvSpPr>
          <p:nvPr/>
        </p:nvSpPr>
        <p:spPr bwMode="auto">
          <a:xfrm>
            <a:off x="6072188" y="214313"/>
            <a:ext cx="2547937" cy="461962"/>
          </a:xfrm>
          <a:prstGeom prst="rect">
            <a:avLst/>
          </a:prstGeom>
          <a:noFill/>
          <a:ln w="9525">
            <a:noFill/>
            <a:miter lim="800000"/>
            <a:headEnd/>
            <a:tailEnd/>
          </a:ln>
        </p:spPr>
        <p:txBody>
          <a:bodyPr wrap="none">
            <a:spAutoFit/>
          </a:bodyPr>
          <a:lstStyle/>
          <a:p>
            <a:pPr eaLnBrk="0" hangingPunct="0"/>
            <a:r>
              <a:rPr lang="en-GB"/>
              <a:t>Dispersal Option</a:t>
            </a:r>
          </a:p>
        </p:txBody>
      </p:sp>
      <p:sp>
        <p:nvSpPr>
          <p:cNvPr id="16388" name="TextBox 9"/>
          <p:cNvSpPr txBox="1">
            <a:spLocks noChangeArrowheads="1"/>
          </p:cNvSpPr>
          <p:nvPr/>
        </p:nvSpPr>
        <p:spPr bwMode="auto">
          <a:xfrm>
            <a:off x="3786188" y="214313"/>
            <a:ext cx="885825" cy="461962"/>
          </a:xfrm>
          <a:prstGeom prst="rect">
            <a:avLst/>
          </a:prstGeom>
          <a:noFill/>
          <a:ln w="9525">
            <a:noFill/>
            <a:miter lim="800000"/>
            <a:headEnd/>
            <a:tailEnd/>
          </a:ln>
        </p:spPr>
        <p:txBody>
          <a:bodyPr wrap="none">
            <a:spAutoFit/>
          </a:bodyPr>
          <a:lstStyle/>
          <a:p>
            <a:pPr eaLnBrk="0" hangingPunct="0"/>
            <a:r>
              <a:rPr lang="en-GB"/>
              <a:t>WSE</a:t>
            </a:r>
            <a:endParaRPr lang="en-US"/>
          </a:p>
        </p:txBody>
      </p:sp>
      <p:pic>
        <p:nvPicPr>
          <p:cNvPr id="16389" name="Picture 2"/>
          <p:cNvPicPr>
            <a:picLocks noChangeAspect="1" noChangeArrowheads="1"/>
          </p:cNvPicPr>
          <p:nvPr/>
        </p:nvPicPr>
        <p:blipFill>
          <a:blip r:embed="rId4"/>
          <a:srcRect/>
          <a:stretch>
            <a:fillRect/>
          </a:stretch>
        </p:blipFill>
        <p:spPr bwMode="auto">
          <a:xfrm>
            <a:off x="285750" y="785813"/>
            <a:ext cx="8072438" cy="5597525"/>
          </a:xfrm>
          <a:prstGeom prst="rect">
            <a:avLst/>
          </a:prstGeom>
          <a:noFill/>
          <a:ln w="9525">
            <a:noFill/>
            <a:miter lim="800000"/>
            <a:headEnd/>
            <a:tailEnd/>
          </a:ln>
        </p:spPr>
      </p:pic>
      <p:pic>
        <p:nvPicPr>
          <p:cNvPr id="16390" name="Picture 3"/>
          <p:cNvPicPr>
            <a:picLocks noChangeAspect="1" noChangeArrowheads="1"/>
          </p:cNvPicPr>
          <p:nvPr/>
        </p:nvPicPr>
        <p:blipFill>
          <a:blip r:embed="rId5"/>
          <a:srcRect/>
          <a:stretch>
            <a:fillRect/>
          </a:stretch>
        </p:blipFill>
        <p:spPr bwMode="auto">
          <a:xfrm>
            <a:off x="285750" y="785813"/>
            <a:ext cx="985838" cy="1285875"/>
          </a:xfrm>
          <a:prstGeom prst="rect">
            <a:avLst/>
          </a:prstGeom>
          <a:noFill/>
          <a:ln w="9525">
            <a:noFill/>
            <a:miter lim="800000"/>
            <a:headEnd/>
            <a:tailEnd/>
          </a:ln>
        </p:spPr>
      </p:pic>
      <p:sp>
        <p:nvSpPr>
          <p:cNvPr id="16391" name="TextBox 12"/>
          <p:cNvSpPr txBox="1">
            <a:spLocks noChangeArrowheads="1"/>
          </p:cNvSpPr>
          <p:nvPr/>
        </p:nvSpPr>
        <p:spPr bwMode="auto">
          <a:xfrm>
            <a:off x="285750" y="6396038"/>
            <a:ext cx="6500813" cy="461962"/>
          </a:xfrm>
          <a:prstGeom prst="rect">
            <a:avLst/>
          </a:prstGeom>
          <a:noFill/>
          <a:ln w="9525">
            <a:noFill/>
            <a:miter lim="800000"/>
            <a:headEnd/>
            <a:tailEnd/>
          </a:ln>
        </p:spPr>
        <p:txBody>
          <a:bodyPr wrap="none">
            <a:spAutoFit/>
          </a:bodyPr>
          <a:lstStyle/>
          <a:p>
            <a:r>
              <a:rPr lang="en-GB"/>
              <a:t>Assumes a relaxation of greenbelt constraints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2" descr="Presentation1"/>
          <p:cNvPicPr>
            <a:picLocks noChangeAspect="1" noChangeArrowheads="1"/>
          </p:cNvPicPr>
          <p:nvPr/>
        </p:nvPicPr>
        <p:blipFill>
          <a:blip r:embed="rId3"/>
          <a:srcRect l="12169" r="13228"/>
          <a:stretch>
            <a:fillRect/>
          </a:stretch>
        </p:blipFill>
        <p:spPr bwMode="auto">
          <a:xfrm>
            <a:off x="3057525" y="798513"/>
            <a:ext cx="6086475" cy="6130925"/>
          </a:xfrm>
          <a:prstGeom prst="rect">
            <a:avLst/>
          </a:prstGeom>
          <a:noFill/>
          <a:ln w="9525">
            <a:noFill/>
            <a:miter lim="800000"/>
            <a:headEnd/>
            <a:tailEnd/>
          </a:ln>
        </p:spPr>
      </p:pic>
      <p:graphicFrame>
        <p:nvGraphicFramePr>
          <p:cNvPr id="14338" name="Object 1"/>
          <p:cNvGraphicFramePr>
            <a:graphicFrameLocks noChangeAspect="1"/>
          </p:cNvGraphicFramePr>
          <p:nvPr/>
        </p:nvGraphicFramePr>
        <p:xfrm>
          <a:off x="36513" y="0"/>
          <a:ext cx="3468687" cy="909638"/>
        </p:xfrm>
        <a:graphic>
          <a:graphicData uri="http://schemas.openxmlformats.org/presentationml/2006/ole">
            <p:oleObj spid="_x0000_s177154" name="Image Document" r:id="rId4" imgW="5410080" imgH="1419120" progId="">
              <p:embed/>
            </p:oleObj>
          </a:graphicData>
        </a:graphic>
      </p:graphicFrame>
      <p:sp>
        <p:nvSpPr>
          <p:cNvPr id="14340" name="TextBox 3"/>
          <p:cNvSpPr txBox="1">
            <a:spLocks noChangeArrowheads="1"/>
          </p:cNvSpPr>
          <p:nvPr/>
        </p:nvSpPr>
        <p:spPr bwMode="auto">
          <a:xfrm>
            <a:off x="5929313" y="214313"/>
            <a:ext cx="3028950" cy="461962"/>
          </a:xfrm>
          <a:prstGeom prst="rect">
            <a:avLst/>
          </a:prstGeom>
          <a:noFill/>
          <a:ln w="9525">
            <a:noFill/>
            <a:miter lim="800000"/>
            <a:headEnd/>
            <a:tailEnd/>
          </a:ln>
        </p:spPr>
        <p:txBody>
          <a:bodyPr wrap="none">
            <a:spAutoFit/>
          </a:bodyPr>
          <a:lstStyle/>
          <a:p>
            <a:pPr eaLnBrk="0" hangingPunct="0"/>
            <a:r>
              <a:rPr lang="en-GB"/>
              <a:t>Dispersal: Barcelona</a:t>
            </a:r>
          </a:p>
        </p:txBody>
      </p:sp>
      <p:sp>
        <p:nvSpPr>
          <p:cNvPr id="5" name="TextBox 4"/>
          <p:cNvSpPr txBox="1">
            <a:spLocks noChangeArrowheads="1"/>
          </p:cNvSpPr>
          <p:nvPr/>
        </p:nvSpPr>
        <p:spPr bwMode="auto">
          <a:xfrm>
            <a:off x="285750" y="1928813"/>
            <a:ext cx="2786063" cy="2862262"/>
          </a:xfrm>
          <a:prstGeom prst="rect">
            <a:avLst/>
          </a:prstGeom>
          <a:noFill/>
          <a:ln w="9525">
            <a:noFill/>
            <a:miter lim="800000"/>
            <a:headEnd/>
            <a:tailEnd/>
          </a:ln>
        </p:spPr>
        <p:txBody>
          <a:bodyPr>
            <a:spAutoFit/>
          </a:bodyPr>
          <a:lstStyle/>
          <a:p>
            <a:pPr eaLnBrk="0" hangingPunct="0">
              <a:buFont typeface="Arial" charset="0"/>
              <a:buChar char="•"/>
            </a:pPr>
            <a:r>
              <a:rPr lang="en-GB" sz="1800"/>
              <a:t>Highest urban density in Europe</a:t>
            </a:r>
          </a:p>
          <a:p>
            <a:pPr eaLnBrk="0" hangingPunct="0"/>
            <a:endParaRPr lang="en-GB" sz="1800"/>
          </a:p>
          <a:p>
            <a:pPr eaLnBrk="0" hangingPunct="0">
              <a:buFont typeface="Arial" charset="0"/>
              <a:buChar char="•"/>
            </a:pPr>
            <a:r>
              <a:rPr lang="en-GB" sz="1800"/>
              <a:t>Increase in mobility</a:t>
            </a:r>
          </a:p>
          <a:p>
            <a:pPr lvl="1" eaLnBrk="0" hangingPunct="0">
              <a:buFont typeface="Arial" charset="0"/>
              <a:buChar char="•"/>
            </a:pPr>
            <a:r>
              <a:rPr lang="en-GB" sz="1800"/>
              <a:t>Car ownership</a:t>
            </a:r>
          </a:p>
          <a:p>
            <a:pPr lvl="1" eaLnBrk="0" hangingPunct="0">
              <a:buFont typeface="Arial" charset="0"/>
              <a:buChar char="•"/>
            </a:pPr>
            <a:r>
              <a:rPr lang="en-GB" sz="1800"/>
              <a:t>Motorways (tunnels)</a:t>
            </a:r>
          </a:p>
          <a:p>
            <a:pPr lvl="1" eaLnBrk="0" hangingPunct="0"/>
            <a:endParaRPr lang="en-GB" sz="1800"/>
          </a:p>
          <a:p>
            <a:pPr eaLnBrk="0" hangingPunct="0">
              <a:buFont typeface="Arial" charset="0"/>
              <a:buChar char="•"/>
            </a:pPr>
            <a:r>
              <a:rPr lang="en-GB" sz="1800"/>
              <a:t>Dispersal</a:t>
            </a:r>
          </a:p>
          <a:p>
            <a:pPr eaLnBrk="0" hangingPunct="0"/>
            <a:endParaRPr lang="en-GB" sz="1800"/>
          </a:p>
          <a:p>
            <a:pPr eaLnBrk="0" hangingPunct="0">
              <a:buFont typeface="Arial" charset="0"/>
              <a:buChar char="•"/>
            </a:pPr>
            <a:r>
              <a:rPr lang="en-GB" sz="1800"/>
              <a:t>Reduction of density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linds(horizontal)">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blinds(horizontal)">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blinds(horizontal)">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blinds(horizontal)">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9236" name="Picture 4" descr="Presentation1"/>
          <p:cNvPicPr>
            <a:picLocks noChangeAspect="1" noChangeArrowheads="1"/>
          </p:cNvPicPr>
          <p:nvPr/>
        </p:nvPicPr>
        <p:blipFill>
          <a:blip r:embed="rId3"/>
          <a:srcRect l="2380" t="4578" b="5986"/>
          <a:stretch>
            <a:fillRect/>
          </a:stretch>
        </p:blipFill>
        <p:spPr bwMode="auto">
          <a:xfrm>
            <a:off x="2982913" y="928688"/>
            <a:ext cx="6161087" cy="4241800"/>
          </a:xfrm>
          <a:prstGeom prst="rect">
            <a:avLst/>
          </a:prstGeom>
          <a:noFill/>
          <a:ln w="9525">
            <a:noFill/>
            <a:miter lim="800000"/>
            <a:headEnd/>
            <a:tailEnd/>
          </a:ln>
        </p:spPr>
      </p:pic>
      <p:graphicFrame>
        <p:nvGraphicFramePr>
          <p:cNvPr id="15362" name="Object 1"/>
          <p:cNvGraphicFramePr>
            <a:graphicFrameLocks noChangeAspect="1"/>
          </p:cNvGraphicFramePr>
          <p:nvPr/>
        </p:nvGraphicFramePr>
        <p:xfrm>
          <a:off x="36513" y="0"/>
          <a:ext cx="3468687" cy="909638"/>
        </p:xfrm>
        <a:graphic>
          <a:graphicData uri="http://schemas.openxmlformats.org/presentationml/2006/ole">
            <p:oleObj spid="_x0000_s176130" name="Image Document" r:id="rId4" imgW="5410080" imgH="1419120" progId="">
              <p:embed/>
            </p:oleObj>
          </a:graphicData>
        </a:graphic>
      </p:graphicFrame>
      <p:sp>
        <p:nvSpPr>
          <p:cNvPr id="15364" name="TextBox 4"/>
          <p:cNvSpPr txBox="1">
            <a:spLocks noChangeArrowheads="1"/>
          </p:cNvSpPr>
          <p:nvPr/>
        </p:nvSpPr>
        <p:spPr bwMode="auto">
          <a:xfrm>
            <a:off x="4891088" y="252413"/>
            <a:ext cx="3573462" cy="461962"/>
          </a:xfrm>
          <a:prstGeom prst="rect">
            <a:avLst/>
          </a:prstGeom>
          <a:noFill/>
          <a:ln w="9525">
            <a:noFill/>
            <a:miter lim="800000"/>
            <a:headEnd/>
            <a:tailEnd/>
          </a:ln>
        </p:spPr>
        <p:txBody>
          <a:bodyPr wrap="none">
            <a:spAutoFit/>
          </a:bodyPr>
          <a:lstStyle/>
          <a:p>
            <a:pPr eaLnBrk="0" hangingPunct="0"/>
            <a:r>
              <a:rPr lang="en-GB"/>
              <a:t>Dispersal of cities in Italy</a:t>
            </a:r>
          </a:p>
        </p:txBody>
      </p:sp>
      <p:sp>
        <p:nvSpPr>
          <p:cNvPr id="6" name="TextBox 5"/>
          <p:cNvSpPr txBox="1">
            <a:spLocks noChangeArrowheads="1"/>
          </p:cNvSpPr>
          <p:nvPr/>
        </p:nvSpPr>
        <p:spPr bwMode="auto">
          <a:xfrm>
            <a:off x="71438" y="1500188"/>
            <a:ext cx="3071812" cy="3692525"/>
          </a:xfrm>
          <a:prstGeom prst="rect">
            <a:avLst/>
          </a:prstGeom>
          <a:noFill/>
          <a:ln w="9525">
            <a:noFill/>
            <a:miter lim="800000"/>
            <a:headEnd/>
            <a:tailEnd/>
          </a:ln>
        </p:spPr>
        <p:txBody>
          <a:bodyPr>
            <a:spAutoFit/>
          </a:bodyPr>
          <a:lstStyle/>
          <a:p>
            <a:pPr eaLnBrk="0" hangingPunct="0">
              <a:buFont typeface="Arial" charset="0"/>
              <a:buChar char="•"/>
            </a:pPr>
            <a:r>
              <a:rPr lang="en-GB" sz="1800"/>
              <a:t>Veneto</a:t>
            </a:r>
          </a:p>
          <a:p>
            <a:pPr lvl="1" eaLnBrk="0" hangingPunct="0">
              <a:buFont typeface="Arial" charset="0"/>
              <a:buChar char="•"/>
            </a:pPr>
            <a:r>
              <a:rPr lang="en-GB" sz="1800"/>
              <a:t>Venice, Mestre,</a:t>
            </a:r>
          </a:p>
          <a:p>
            <a:pPr lvl="1" eaLnBrk="0" hangingPunct="0"/>
            <a:r>
              <a:rPr lang="en-GB" sz="1800"/>
              <a:t>Padua, Treviso,</a:t>
            </a:r>
          </a:p>
          <a:p>
            <a:pPr lvl="1" eaLnBrk="0" hangingPunct="0"/>
            <a:r>
              <a:rPr lang="en-GB" sz="1800"/>
              <a:t>Vicenza</a:t>
            </a:r>
          </a:p>
          <a:p>
            <a:pPr lvl="1" eaLnBrk="0" hangingPunct="0">
              <a:buFont typeface="Arial" charset="0"/>
              <a:buChar char="•"/>
            </a:pPr>
            <a:r>
              <a:rPr lang="en-GB" sz="1800"/>
              <a:t>Dispersing</a:t>
            </a:r>
          </a:p>
          <a:p>
            <a:pPr eaLnBrk="0" hangingPunct="0"/>
            <a:endParaRPr lang="en-GB" sz="1800"/>
          </a:p>
          <a:p>
            <a:pPr eaLnBrk="0" hangingPunct="0">
              <a:buFont typeface="Arial" charset="0"/>
              <a:buChar char="•"/>
            </a:pPr>
            <a:r>
              <a:rPr lang="en-GB" sz="1800"/>
              <a:t>Padania cities</a:t>
            </a:r>
          </a:p>
          <a:p>
            <a:pPr lvl="1" eaLnBrk="0" hangingPunct="0">
              <a:buFont typeface="Arial" charset="0"/>
              <a:buChar char="•"/>
            </a:pPr>
            <a:r>
              <a:rPr lang="en-GB" sz="1800"/>
              <a:t>Milan, Turin</a:t>
            </a:r>
          </a:p>
          <a:p>
            <a:pPr lvl="1" eaLnBrk="0" hangingPunct="0">
              <a:buFont typeface="Arial" charset="0"/>
              <a:buChar char="•"/>
            </a:pPr>
            <a:r>
              <a:rPr lang="en-GB" sz="1800"/>
              <a:t>Polycentric structure</a:t>
            </a:r>
          </a:p>
          <a:p>
            <a:pPr lvl="1" eaLnBrk="0" hangingPunct="0">
              <a:buFont typeface="Arial" charset="0"/>
              <a:buChar char="•"/>
            </a:pPr>
            <a:r>
              <a:rPr lang="en-GB" sz="1800"/>
              <a:t>Dispersing</a:t>
            </a:r>
          </a:p>
          <a:p>
            <a:pPr lvl="1" eaLnBrk="0" hangingPunct="0"/>
            <a:endParaRPr lang="en-GB" sz="1800"/>
          </a:p>
          <a:p>
            <a:pPr eaLnBrk="0" hangingPunct="0">
              <a:buFont typeface="Arial" charset="0"/>
              <a:buChar char="•"/>
            </a:pPr>
            <a:r>
              <a:rPr lang="en-GB" sz="1800"/>
              <a:t>High mobility and lower density</a:t>
            </a:r>
          </a:p>
        </p:txBody>
      </p:sp>
      <p:pic>
        <p:nvPicPr>
          <p:cNvPr id="479235" name="Picture 3" descr="Presentation1"/>
          <p:cNvPicPr>
            <a:picLocks noChangeAspect="1" noChangeArrowheads="1"/>
          </p:cNvPicPr>
          <p:nvPr/>
        </p:nvPicPr>
        <p:blipFill>
          <a:blip r:embed="rId5"/>
          <a:srcRect l="10753" t="5519" r="22751" b="35713"/>
          <a:stretch>
            <a:fillRect/>
          </a:stretch>
        </p:blipFill>
        <p:spPr bwMode="auto">
          <a:xfrm>
            <a:off x="3000375" y="2825750"/>
            <a:ext cx="6143625" cy="4079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linds(horizontal)">
                                      <p:cBhvr>
                                        <p:cTn id="10" dur="500"/>
                                        <p:tgtEl>
                                          <p:spTgt spid="6">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linds(horizontal)">
                                      <p:cBhvr>
                                        <p:cTn id="13" dur="500"/>
                                        <p:tgtEl>
                                          <p:spTgt spid="6">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blinds(horizontal)">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blinds(horizontal)">
                                      <p:cBhvr>
                                        <p:cTn id="21" dur="500"/>
                                        <p:tgtEl>
                                          <p:spTgt spid="6">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xit" presetSubtype="10" fill="hold" nodeType="clickEffect">
                                  <p:stCondLst>
                                    <p:cond delay="0"/>
                                  </p:stCondLst>
                                  <p:childTnLst>
                                    <p:animEffect transition="out" filter="blinds(horizontal)">
                                      <p:cBhvr>
                                        <p:cTn id="25" dur="500"/>
                                        <p:tgtEl>
                                          <p:spTgt spid="479236"/>
                                        </p:tgtEl>
                                      </p:cBhvr>
                                    </p:animEffect>
                                    <p:set>
                                      <p:cBhvr>
                                        <p:cTn id="26" dur="1" fill="hold">
                                          <p:stCondLst>
                                            <p:cond delay="499"/>
                                          </p:stCondLst>
                                        </p:cTn>
                                        <p:tgtEl>
                                          <p:spTgt spid="47923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nodeType="clickEffect">
                                  <p:stCondLst>
                                    <p:cond delay="0"/>
                                  </p:stCondLst>
                                  <p:childTnLst>
                                    <p:animEffect transition="out" filter="blinds(horizontal)">
                                      <p:cBhvr>
                                        <p:cTn id="30" dur="500"/>
                                        <p:tgtEl>
                                          <p:spTgt spid="6">
                                            <p:txEl>
                                              <p:pRg st="0" end="0"/>
                                            </p:txEl>
                                          </p:spTgt>
                                        </p:tgtEl>
                                      </p:cBhvr>
                                    </p:animEffect>
                                    <p:set>
                                      <p:cBhvr>
                                        <p:cTn id="31" dur="1" fill="hold">
                                          <p:stCondLst>
                                            <p:cond delay="499"/>
                                          </p:stCondLst>
                                        </p:cTn>
                                        <p:tgtEl>
                                          <p:spTgt spid="6">
                                            <p:txEl>
                                              <p:pRg st="0" end="0"/>
                                            </p:txEl>
                                          </p:spTgt>
                                        </p:tgtEl>
                                        <p:attrNameLst>
                                          <p:attrName>style.visibility</p:attrName>
                                        </p:attrNameLst>
                                      </p:cBhvr>
                                      <p:to>
                                        <p:strVal val="hidden"/>
                                      </p:to>
                                    </p:set>
                                  </p:childTnLst>
                                </p:cTn>
                              </p:par>
                              <p:par>
                                <p:cTn id="32" presetID="3" presetClass="exit" presetSubtype="10" fill="hold" nodeType="withEffect">
                                  <p:stCondLst>
                                    <p:cond delay="0"/>
                                  </p:stCondLst>
                                  <p:childTnLst>
                                    <p:animEffect transition="out" filter="blinds(horizontal)">
                                      <p:cBhvr>
                                        <p:cTn id="33" dur="500"/>
                                        <p:tgtEl>
                                          <p:spTgt spid="6">
                                            <p:txEl>
                                              <p:pRg st="1" end="1"/>
                                            </p:txEl>
                                          </p:spTgt>
                                        </p:tgtEl>
                                      </p:cBhvr>
                                    </p:animEffect>
                                    <p:set>
                                      <p:cBhvr>
                                        <p:cTn id="34" dur="1" fill="hold">
                                          <p:stCondLst>
                                            <p:cond delay="499"/>
                                          </p:stCondLst>
                                        </p:cTn>
                                        <p:tgtEl>
                                          <p:spTgt spid="6">
                                            <p:txEl>
                                              <p:pRg st="1" end="1"/>
                                            </p:txEl>
                                          </p:spTgt>
                                        </p:tgtEl>
                                        <p:attrNameLst>
                                          <p:attrName>style.visibility</p:attrName>
                                        </p:attrNameLst>
                                      </p:cBhvr>
                                      <p:to>
                                        <p:strVal val="hidden"/>
                                      </p:to>
                                    </p:set>
                                  </p:childTnLst>
                                </p:cTn>
                              </p:par>
                              <p:par>
                                <p:cTn id="35" presetID="3" presetClass="exit" presetSubtype="10" fill="hold" nodeType="withEffect">
                                  <p:stCondLst>
                                    <p:cond delay="0"/>
                                  </p:stCondLst>
                                  <p:childTnLst>
                                    <p:animEffect transition="out" filter="blinds(horizontal)">
                                      <p:cBhvr>
                                        <p:cTn id="36" dur="500"/>
                                        <p:tgtEl>
                                          <p:spTgt spid="6">
                                            <p:txEl>
                                              <p:pRg st="2" end="2"/>
                                            </p:txEl>
                                          </p:spTgt>
                                        </p:tgtEl>
                                      </p:cBhvr>
                                    </p:animEffect>
                                    <p:set>
                                      <p:cBhvr>
                                        <p:cTn id="37" dur="1" fill="hold">
                                          <p:stCondLst>
                                            <p:cond delay="499"/>
                                          </p:stCondLst>
                                        </p:cTn>
                                        <p:tgtEl>
                                          <p:spTgt spid="6">
                                            <p:txEl>
                                              <p:pRg st="2" end="2"/>
                                            </p:txEl>
                                          </p:spTgt>
                                        </p:tgtEl>
                                        <p:attrNameLst>
                                          <p:attrName>style.visibility</p:attrName>
                                        </p:attrNameLst>
                                      </p:cBhvr>
                                      <p:to>
                                        <p:strVal val="hidden"/>
                                      </p:to>
                                    </p:set>
                                  </p:childTnLst>
                                </p:cTn>
                              </p:par>
                              <p:par>
                                <p:cTn id="38" presetID="3" presetClass="exit" presetSubtype="10" fill="hold" nodeType="withEffect">
                                  <p:stCondLst>
                                    <p:cond delay="0"/>
                                  </p:stCondLst>
                                  <p:childTnLst>
                                    <p:animEffect transition="out" filter="blinds(horizontal)">
                                      <p:cBhvr>
                                        <p:cTn id="39" dur="500"/>
                                        <p:tgtEl>
                                          <p:spTgt spid="6">
                                            <p:txEl>
                                              <p:pRg st="3" end="3"/>
                                            </p:txEl>
                                          </p:spTgt>
                                        </p:tgtEl>
                                      </p:cBhvr>
                                    </p:animEffect>
                                    <p:set>
                                      <p:cBhvr>
                                        <p:cTn id="40" dur="1" fill="hold">
                                          <p:stCondLst>
                                            <p:cond delay="499"/>
                                          </p:stCondLst>
                                        </p:cTn>
                                        <p:tgtEl>
                                          <p:spTgt spid="6">
                                            <p:txEl>
                                              <p:pRg st="3" end="3"/>
                                            </p:txEl>
                                          </p:spTgt>
                                        </p:tgtEl>
                                        <p:attrNameLst>
                                          <p:attrName>style.visibility</p:attrName>
                                        </p:attrNameLst>
                                      </p:cBhvr>
                                      <p:to>
                                        <p:strVal val="hidden"/>
                                      </p:to>
                                    </p:set>
                                  </p:childTnLst>
                                </p:cTn>
                              </p:par>
                              <p:par>
                                <p:cTn id="41" presetID="3" presetClass="exit" presetSubtype="10" fill="hold" nodeType="withEffect">
                                  <p:stCondLst>
                                    <p:cond delay="0"/>
                                  </p:stCondLst>
                                  <p:childTnLst>
                                    <p:animEffect transition="out" filter="blinds(horizontal)">
                                      <p:cBhvr>
                                        <p:cTn id="42" dur="500"/>
                                        <p:tgtEl>
                                          <p:spTgt spid="6">
                                            <p:txEl>
                                              <p:pRg st="4" end="4"/>
                                            </p:txEl>
                                          </p:spTgt>
                                        </p:tgtEl>
                                      </p:cBhvr>
                                    </p:animEffect>
                                    <p:set>
                                      <p:cBhvr>
                                        <p:cTn id="43" dur="1" fill="hold">
                                          <p:stCondLst>
                                            <p:cond delay="499"/>
                                          </p:stCondLst>
                                        </p:cTn>
                                        <p:tgtEl>
                                          <p:spTgt spid="6">
                                            <p:txEl>
                                              <p:pRg st="4" end="4"/>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479235"/>
                                        </p:tgtEl>
                                        <p:attrNameLst>
                                          <p:attrName>style.visibility</p:attrName>
                                        </p:attrNameLst>
                                      </p:cBhvr>
                                      <p:to>
                                        <p:strVal val="visible"/>
                                      </p:to>
                                    </p:set>
                                    <p:animEffect transition="in" filter="blinds(horizontal)">
                                      <p:cBhvr>
                                        <p:cTn id="48" dur="500"/>
                                        <p:tgtEl>
                                          <p:spTgt spid="479235"/>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6">
                                            <p:txEl>
                                              <p:pRg st="6" end="6"/>
                                            </p:txEl>
                                          </p:spTgt>
                                        </p:tgtEl>
                                        <p:attrNameLst>
                                          <p:attrName>style.visibility</p:attrName>
                                        </p:attrNameLst>
                                      </p:cBhvr>
                                      <p:to>
                                        <p:strVal val="visible"/>
                                      </p:to>
                                    </p:set>
                                    <p:animEffect transition="in" filter="blinds(horizontal)">
                                      <p:cBhvr>
                                        <p:cTn id="53" dur="500"/>
                                        <p:tgtEl>
                                          <p:spTgt spid="6">
                                            <p:txEl>
                                              <p:pRg st="6" end="6"/>
                                            </p:txEl>
                                          </p:spTgt>
                                        </p:tgtEl>
                                      </p:cBhvr>
                                    </p:animEffect>
                                  </p:childTnLst>
                                </p:cTn>
                              </p:par>
                              <p:par>
                                <p:cTn id="54" presetID="3" presetClass="entr" presetSubtype="10" fill="hold" nodeType="with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Effect transition="in" filter="blinds(horizontal)">
                                      <p:cBhvr>
                                        <p:cTn id="56" dur="500"/>
                                        <p:tgtEl>
                                          <p:spTgt spid="6">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6">
                                            <p:txEl>
                                              <p:pRg st="8" end="8"/>
                                            </p:txEl>
                                          </p:spTgt>
                                        </p:tgtEl>
                                        <p:attrNameLst>
                                          <p:attrName>style.visibility</p:attrName>
                                        </p:attrNameLst>
                                      </p:cBhvr>
                                      <p:to>
                                        <p:strVal val="visible"/>
                                      </p:to>
                                    </p:set>
                                    <p:animEffect transition="in" filter="blinds(horizontal)">
                                      <p:cBhvr>
                                        <p:cTn id="61" dur="500"/>
                                        <p:tgtEl>
                                          <p:spTgt spid="6">
                                            <p:txEl>
                                              <p:pRg st="8" end="8"/>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6">
                                            <p:txEl>
                                              <p:pRg st="9" end="9"/>
                                            </p:txEl>
                                          </p:spTgt>
                                        </p:tgtEl>
                                        <p:attrNameLst>
                                          <p:attrName>style.visibility</p:attrName>
                                        </p:attrNameLst>
                                      </p:cBhvr>
                                      <p:to>
                                        <p:strVal val="visible"/>
                                      </p:to>
                                    </p:set>
                                    <p:animEffect transition="in" filter="blinds(horizontal)">
                                      <p:cBhvr>
                                        <p:cTn id="66" dur="500"/>
                                        <p:tgtEl>
                                          <p:spTgt spid="6">
                                            <p:txEl>
                                              <p:pRg st="9" end="9"/>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6">
                                            <p:txEl>
                                              <p:pRg st="11" end="11"/>
                                            </p:txEl>
                                          </p:spTgt>
                                        </p:tgtEl>
                                        <p:attrNameLst>
                                          <p:attrName>style.visibility</p:attrName>
                                        </p:attrNameLst>
                                      </p:cBhvr>
                                      <p:to>
                                        <p:strVal val="visible"/>
                                      </p:to>
                                    </p:set>
                                    <p:animEffect transition="in" filter="blinds(horizontal)">
                                      <p:cBhvr>
                                        <p:cTn id="71"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45"/>
          <p:cNvGraphicFramePr>
            <a:graphicFrameLocks noChangeAspect="1"/>
          </p:cNvGraphicFramePr>
          <p:nvPr/>
        </p:nvGraphicFramePr>
        <p:xfrm>
          <a:off x="0" y="6350"/>
          <a:ext cx="2627313" cy="690563"/>
        </p:xfrm>
        <a:graphic>
          <a:graphicData uri="http://schemas.openxmlformats.org/presentationml/2006/ole">
            <p:oleObj spid="_x0000_s139266" name="Image Document" r:id="rId4" imgW="5410080" imgH="1419120" progId="">
              <p:embed/>
            </p:oleObj>
          </a:graphicData>
        </a:graphic>
      </p:graphicFrame>
      <p:sp>
        <p:nvSpPr>
          <p:cNvPr id="18435" name="Text Box 46"/>
          <p:cNvSpPr txBox="1">
            <a:spLocks noChangeArrowheads="1"/>
          </p:cNvSpPr>
          <p:nvPr/>
        </p:nvSpPr>
        <p:spPr bwMode="auto">
          <a:xfrm>
            <a:off x="5715000" y="285750"/>
            <a:ext cx="2616200" cy="461963"/>
          </a:xfrm>
          <a:prstGeom prst="rect">
            <a:avLst/>
          </a:prstGeom>
          <a:noFill/>
          <a:ln w="9525">
            <a:noFill/>
            <a:miter lim="800000"/>
            <a:headEnd/>
            <a:tailEnd/>
          </a:ln>
        </p:spPr>
        <p:txBody>
          <a:bodyPr wrap="none">
            <a:spAutoFit/>
          </a:bodyPr>
          <a:lstStyle/>
          <a:p>
            <a:pPr eaLnBrk="0" hangingPunct="0"/>
            <a:r>
              <a:rPr lang="en-GB"/>
              <a:t>Expansion Option</a:t>
            </a:r>
          </a:p>
        </p:txBody>
      </p:sp>
      <p:grpSp>
        <p:nvGrpSpPr>
          <p:cNvPr id="2" name="Group 2"/>
          <p:cNvGrpSpPr>
            <a:grpSpLocks noChangeAspect="1"/>
          </p:cNvGrpSpPr>
          <p:nvPr/>
        </p:nvGrpSpPr>
        <p:grpSpPr bwMode="auto">
          <a:xfrm>
            <a:off x="142875" y="785813"/>
            <a:ext cx="7786688" cy="5410200"/>
            <a:chOff x="0" y="155"/>
            <a:chExt cx="5760" cy="4001"/>
          </a:xfrm>
        </p:grpSpPr>
        <p:pic>
          <p:nvPicPr>
            <p:cNvPr id="18439" name="Picture 3"/>
            <p:cNvPicPr>
              <a:picLocks noChangeAspect="1" noChangeArrowheads="1"/>
            </p:cNvPicPr>
            <p:nvPr/>
          </p:nvPicPr>
          <p:blipFill>
            <a:blip r:embed="rId5"/>
            <a:srcRect/>
            <a:stretch>
              <a:fillRect/>
            </a:stretch>
          </p:blipFill>
          <p:spPr bwMode="auto">
            <a:xfrm>
              <a:off x="0" y="155"/>
              <a:ext cx="5760" cy="4001"/>
            </a:xfrm>
            <a:prstGeom prst="rect">
              <a:avLst/>
            </a:prstGeom>
            <a:noFill/>
            <a:ln w="9525">
              <a:noFill/>
              <a:miter lim="800000"/>
              <a:headEnd/>
              <a:tailEnd/>
            </a:ln>
          </p:spPr>
        </p:pic>
        <p:pic>
          <p:nvPicPr>
            <p:cNvPr id="18440" name="Picture 4"/>
            <p:cNvPicPr>
              <a:picLocks noChangeAspect="1" noChangeArrowheads="1"/>
            </p:cNvPicPr>
            <p:nvPr/>
          </p:nvPicPr>
          <p:blipFill>
            <a:blip r:embed="rId6"/>
            <a:srcRect/>
            <a:stretch>
              <a:fillRect/>
            </a:stretch>
          </p:blipFill>
          <p:spPr bwMode="auto">
            <a:xfrm>
              <a:off x="1346" y="747"/>
              <a:ext cx="225" cy="742"/>
            </a:xfrm>
            <a:prstGeom prst="rect">
              <a:avLst/>
            </a:prstGeom>
            <a:noFill/>
            <a:ln w="9525">
              <a:noFill/>
              <a:miter lim="800000"/>
              <a:headEnd/>
              <a:tailEnd/>
            </a:ln>
          </p:spPr>
        </p:pic>
        <p:sp>
          <p:nvSpPr>
            <p:cNvPr id="18441" name="AutoShape 5"/>
            <p:cNvSpPr>
              <a:spLocks noChangeArrowheads="1"/>
            </p:cNvSpPr>
            <p:nvPr/>
          </p:nvSpPr>
          <p:spPr bwMode="auto">
            <a:xfrm>
              <a:off x="0" y="1752"/>
              <a:ext cx="113" cy="45"/>
            </a:xfrm>
            <a:prstGeom prst="leftArrow">
              <a:avLst>
                <a:gd name="adj1" fmla="val 50000"/>
                <a:gd name="adj2" fmla="val 62778"/>
              </a:avLst>
            </a:prstGeom>
            <a:noFill/>
            <a:ln w="9525">
              <a:solidFill>
                <a:srgbClr val="CC0099"/>
              </a:solidFill>
              <a:miter lim="800000"/>
              <a:headEnd/>
              <a:tailEnd/>
            </a:ln>
          </p:spPr>
          <p:txBody>
            <a:bodyPr wrap="none" anchor="ctr"/>
            <a:lstStyle/>
            <a:p>
              <a:pPr eaLnBrk="0" hangingPunct="0"/>
              <a:endParaRPr lang="en-US"/>
            </a:p>
          </p:txBody>
        </p:sp>
        <p:sp>
          <p:nvSpPr>
            <p:cNvPr id="18442" name="Text Box 6"/>
            <p:cNvSpPr txBox="1">
              <a:spLocks noChangeArrowheads="1"/>
            </p:cNvSpPr>
            <p:nvPr/>
          </p:nvSpPr>
          <p:spPr bwMode="auto">
            <a:xfrm>
              <a:off x="42" y="1667"/>
              <a:ext cx="1769" cy="209"/>
            </a:xfrm>
            <a:prstGeom prst="rect">
              <a:avLst/>
            </a:prstGeom>
            <a:noFill/>
            <a:ln w="9525">
              <a:noFill/>
              <a:miter lim="800000"/>
              <a:headEnd/>
              <a:tailEnd/>
            </a:ln>
          </p:spPr>
          <p:txBody>
            <a:bodyPr>
              <a:spAutoFit/>
            </a:bodyPr>
            <a:lstStyle/>
            <a:p>
              <a:pPr>
                <a:spcBef>
                  <a:spcPct val="50000"/>
                </a:spcBef>
              </a:pPr>
              <a:r>
                <a:rPr lang="en-GB" sz="600"/>
                <a:t>Diagrammatic Corridors</a:t>
              </a:r>
              <a:endParaRPr lang="en-US" sz="600"/>
            </a:p>
          </p:txBody>
        </p:sp>
      </p:grpSp>
      <p:sp>
        <p:nvSpPr>
          <p:cNvPr id="18437" name="TextBox 9"/>
          <p:cNvSpPr txBox="1">
            <a:spLocks noChangeArrowheads="1"/>
          </p:cNvSpPr>
          <p:nvPr/>
        </p:nvSpPr>
        <p:spPr bwMode="auto">
          <a:xfrm>
            <a:off x="3357563" y="357188"/>
            <a:ext cx="885825" cy="461962"/>
          </a:xfrm>
          <a:prstGeom prst="rect">
            <a:avLst/>
          </a:prstGeom>
          <a:noFill/>
          <a:ln w="9525">
            <a:noFill/>
            <a:miter lim="800000"/>
            <a:headEnd/>
            <a:tailEnd/>
          </a:ln>
        </p:spPr>
        <p:txBody>
          <a:bodyPr wrap="none">
            <a:spAutoFit/>
          </a:bodyPr>
          <a:lstStyle/>
          <a:p>
            <a:pPr eaLnBrk="0" hangingPunct="0"/>
            <a:r>
              <a:rPr lang="en-GB" b="1"/>
              <a:t>WSE</a:t>
            </a:r>
            <a:endParaRPr lang="en-US" b="1"/>
          </a:p>
        </p:txBody>
      </p:sp>
      <p:sp>
        <p:nvSpPr>
          <p:cNvPr id="18438" name="TextBox 13"/>
          <p:cNvSpPr txBox="1">
            <a:spLocks noChangeArrowheads="1"/>
          </p:cNvSpPr>
          <p:nvPr/>
        </p:nvSpPr>
        <p:spPr bwMode="auto">
          <a:xfrm>
            <a:off x="214313" y="6149975"/>
            <a:ext cx="9129712" cy="708025"/>
          </a:xfrm>
          <a:prstGeom prst="rect">
            <a:avLst/>
          </a:prstGeom>
          <a:noFill/>
          <a:ln w="9525">
            <a:noFill/>
            <a:miter lim="800000"/>
            <a:headEnd/>
            <a:tailEnd/>
          </a:ln>
        </p:spPr>
        <p:txBody>
          <a:bodyPr>
            <a:spAutoFit/>
          </a:bodyPr>
          <a:lstStyle/>
          <a:p>
            <a:r>
              <a:rPr lang="en-GB" sz="2000"/>
              <a:t>Relaxation of green belt constraints in transport corridors around London</a:t>
            </a:r>
          </a:p>
          <a:p>
            <a:r>
              <a:rPr lang="en-GB" sz="2000"/>
              <a:t> and for new settlements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descr="Presentation2"/>
          <p:cNvPicPr>
            <a:picLocks noChangeAspect="1" noChangeArrowheads="1"/>
          </p:cNvPicPr>
          <p:nvPr/>
        </p:nvPicPr>
        <p:blipFill>
          <a:blip r:embed="rId3"/>
          <a:srcRect l="18271" t="9286" r="3700" b="18791"/>
          <a:stretch>
            <a:fillRect/>
          </a:stretch>
        </p:blipFill>
        <p:spPr bwMode="auto">
          <a:xfrm>
            <a:off x="0" y="333375"/>
            <a:ext cx="9413875" cy="6524625"/>
          </a:xfrm>
          <a:prstGeom prst="rect">
            <a:avLst/>
          </a:prstGeom>
          <a:noFill/>
          <a:ln w="9525">
            <a:noFill/>
            <a:miter lim="800000"/>
            <a:headEnd/>
            <a:tailEnd/>
          </a:ln>
        </p:spPr>
      </p:pic>
      <p:graphicFrame>
        <p:nvGraphicFramePr>
          <p:cNvPr id="16386" name="Object 1"/>
          <p:cNvGraphicFramePr>
            <a:graphicFrameLocks noChangeAspect="1"/>
          </p:cNvGraphicFramePr>
          <p:nvPr/>
        </p:nvGraphicFramePr>
        <p:xfrm>
          <a:off x="36513" y="0"/>
          <a:ext cx="3468687" cy="909638"/>
        </p:xfrm>
        <a:graphic>
          <a:graphicData uri="http://schemas.openxmlformats.org/presentationml/2006/ole">
            <p:oleObj spid="_x0000_s175106" name="Image Document" r:id="rId4" imgW="5410080" imgH="1419120" progId="">
              <p:embed/>
            </p:oleObj>
          </a:graphicData>
        </a:graphic>
      </p:graphicFrame>
      <p:sp>
        <p:nvSpPr>
          <p:cNvPr id="16388" name="TextBox 3"/>
          <p:cNvSpPr txBox="1">
            <a:spLocks noChangeArrowheads="1"/>
          </p:cNvSpPr>
          <p:nvPr/>
        </p:nvSpPr>
        <p:spPr bwMode="auto">
          <a:xfrm>
            <a:off x="3929063" y="252413"/>
            <a:ext cx="5262562" cy="831850"/>
          </a:xfrm>
          <a:prstGeom prst="rect">
            <a:avLst/>
          </a:prstGeom>
          <a:noFill/>
          <a:ln w="9525">
            <a:noFill/>
            <a:miter lim="800000"/>
            <a:headEnd/>
            <a:tailEnd/>
          </a:ln>
        </p:spPr>
        <p:txBody>
          <a:bodyPr>
            <a:spAutoFit/>
          </a:bodyPr>
          <a:lstStyle/>
          <a:p>
            <a:pPr eaLnBrk="0" hangingPunct="0"/>
            <a:r>
              <a:rPr lang="en-GB"/>
              <a:t>London &amp; WSE: </a:t>
            </a:r>
          </a:p>
          <a:p>
            <a:pPr eaLnBrk="0" hangingPunct="0"/>
            <a:r>
              <a:rPr lang="en-GB"/>
              <a:t>emerging polycentric structure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3426977" y="1669312"/>
          <a:ext cx="5717023" cy="51886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674" name="Object 45"/>
          <p:cNvGraphicFramePr>
            <a:graphicFrameLocks noChangeAspect="1"/>
          </p:cNvGraphicFramePr>
          <p:nvPr/>
        </p:nvGraphicFramePr>
        <p:xfrm>
          <a:off x="0" y="6350"/>
          <a:ext cx="2627313" cy="690563"/>
        </p:xfrm>
        <a:graphic>
          <a:graphicData uri="http://schemas.openxmlformats.org/presentationml/2006/ole">
            <p:oleObj spid="_x0000_s141314" name="Image Document" r:id="rId4" imgW="5410080" imgH="1419120" progId="">
              <p:embed/>
            </p:oleObj>
          </a:graphicData>
        </a:graphic>
      </p:graphicFrame>
      <p:sp>
        <p:nvSpPr>
          <p:cNvPr id="28675" name="Text Box 46"/>
          <p:cNvSpPr txBox="1">
            <a:spLocks noChangeArrowheads="1"/>
          </p:cNvSpPr>
          <p:nvPr/>
        </p:nvSpPr>
        <p:spPr bwMode="auto">
          <a:xfrm>
            <a:off x="214282" y="1357298"/>
            <a:ext cx="3786214" cy="923330"/>
          </a:xfrm>
          <a:prstGeom prst="rect">
            <a:avLst/>
          </a:prstGeom>
          <a:noFill/>
          <a:ln w="9525">
            <a:noFill/>
            <a:miter lim="800000"/>
            <a:headEnd/>
            <a:tailEnd/>
          </a:ln>
        </p:spPr>
        <p:txBody>
          <a:bodyPr wrap="square">
            <a:spAutoFit/>
          </a:bodyPr>
          <a:lstStyle/>
          <a:p>
            <a:pPr algn="ctr" eaLnBrk="0" hangingPunct="0"/>
            <a:r>
              <a:rPr lang="en-GB" dirty="0"/>
              <a:t>Comparison of the options </a:t>
            </a:r>
          </a:p>
          <a:p>
            <a:pPr algn="ctr" eaLnBrk="0" hangingPunct="0"/>
            <a:r>
              <a:rPr lang="en-GB" dirty="0"/>
              <a:t>on socio-economic </a:t>
            </a:r>
            <a:r>
              <a:rPr lang="en-GB" dirty="0" smtClean="0"/>
              <a:t>costs</a:t>
            </a:r>
          </a:p>
          <a:p>
            <a:pPr algn="ctr" eaLnBrk="0" hangingPunct="0"/>
            <a:r>
              <a:rPr lang="en-GB" dirty="0" smtClean="0"/>
              <a:t>Against the trend in 2031</a:t>
            </a:r>
            <a:endParaRPr lang="en-GB" dirty="0"/>
          </a:p>
        </p:txBody>
      </p:sp>
      <p:sp>
        <p:nvSpPr>
          <p:cNvPr id="28677" name="TextBox 6"/>
          <p:cNvSpPr txBox="1">
            <a:spLocks noChangeArrowheads="1"/>
          </p:cNvSpPr>
          <p:nvPr/>
        </p:nvSpPr>
        <p:spPr bwMode="auto">
          <a:xfrm>
            <a:off x="3857620" y="714356"/>
            <a:ext cx="885825" cy="461963"/>
          </a:xfrm>
          <a:prstGeom prst="rect">
            <a:avLst/>
          </a:prstGeom>
          <a:noFill/>
          <a:ln w="9525">
            <a:noFill/>
            <a:miter lim="800000"/>
            <a:headEnd/>
            <a:tailEnd/>
          </a:ln>
        </p:spPr>
        <p:txBody>
          <a:bodyPr wrap="none">
            <a:spAutoFit/>
          </a:bodyPr>
          <a:lstStyle/>
          <a:p>
            <a:pPr eaLnBrk="0" hangingPunct="0"/>
            <a:r>
              <a:rPr lang="en-GB" dirty="0"/>
              <a:t>WSE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0" y="615950"/>
          <a:ext cx="3429000" cy="4741863"/>
        </p:xfrm>
        <a:graphic>
          <a:graphicData uri="http://schemas.openxmlformats.org/presentationml/2006/ole">
            <p:oleObj spid="_x0000_s140290" name="Photo Editor Photo" r:id="rId3" imgW="9624894" imgH="13313294" progId="">
              <p:embed/>
            </p:oleObj>
          </a:graphicData>
        </a:graphic>
      </p:graphicFrame>
      <p:graphicFrame>
        <p:nvGraphicFramePr>
          <p:cNvPr id="19459" name="Object 3"/>
          <p:cNvGraphicFramePr>
            <a:graphicFrameLocks noChangeAspect="1"/>
          </p:cNvGraphicFramePr>
          <p:nvPr/>
        </p:nvGraphicFramePr>
        <p:xfrm>
          <a:off x="2928938" y="571500"/>
          <a:ext cx="3467100" cy="4794250"/>
        </p:xfrm>
        <a:graphic>
          <a:graphicData uri="http://schemas.openxmlformats.org/presentationml/2006/ole">
            <p:oleObj spid="_x0000_s140291" name="Photo Editor Photo" r:id="rId4" imgW="8558002" imgH="11834886" progId="">
              <p:embed/>
            </p:oleObj>
          </a:graphicData>
        </a:graphic>
      </p:graphicFrame>
      <p:sp>
        <p:nvSpPr>
          <p:cNvPr id="19461" name="Text Box 4"/>
          <p:cNvSpPr txBox="1">
            <a:spLocks noChangeArrowheads="1"/>
          </p:cNvSpPr>
          <p:nvPr/>
        </p:nvSpPr>
        <p:spPr bwMode="auto">
          <a:xfrm>
            <a:off x="3071813" y="5357813"/>
            <a:ext cx="1470025" cy="461962"/>
          </a:xfrm>
          <a:prstGeom prst="rect">
            <a:avLst/>
          </a:prstGeom>
          <a:noFill/>
          <a:ln w="9525">
            <a:noFill/>
            <a:miter lim="800000"/>
            <a:headEnd/>
            <a:tailEnd/>
          </a:ln>
        </p:spPr>
        <p:txBody>
          <a:bodyPr wrap="none">
            <a:spAutoFit/>
          </a:bodyPr>
          <a:lstStyle/>
          <a:p>
            <a:pPr algn="ctr" eaLnBrk="0" hangingPunct="0"/>
            <a:r>
              <a:rPr lang="en-GB"/>
              <a:t>Dispersal</a:t>
            </a:r>
          </a:p>
        </p:txBody>
      </p:sp>
      <p:sp>
        <p:nvSpPr>
          <p:cNvPr id="19462" name="Text Box 5"/>
          <p:cNvSpPr txBox="1">
            <a:spLocks noChangeArrowheads="1"/>
          </p:cNvSpPr>
          <p:nvPr/>
        </p:nvSpPr>
        <p:spPr bwMode="auto">
          <a:xfrm>
            <a:off x="2428875" y="2571750"/>
            <a:ext cx="695325" cy="369888"/>
          </a:xfrm>
          <a:prstGeom prst="rect">
            <a:avLst/>
          </a:prstGeom>
          <a:noFill/>
          <a:ln w="9525">
            <a:noFill/>
            <a:miter lim="800000"/>
            <a:headEnd/>
            <a:tailEnd/>
          </a:ln>
        </p:spPr>
        <p:txBody>
          <a:bodyPr>
            <a:spAutoFit/>
          </a:bodyPr>
          <a:lstStyle/>
          <a:p>
            <a:pPr algn="ctr" eaLnBrk="0" hangingPunct="0"/>
            <a:r>
              <a:rPr lang="en-GB" sz="1800">
                <a:latin typeface="Times New Roman" pitchFamily="18" charset="0"/>
              </a:rPr>
              <a:t>Rail</a:t>
            </a:r>
          </a:p>
        </p:txBody>
      </p:sp>
      <p:sp>
        <p:nvSpPr>
          <p:cNvPr id="19463" name="Text Box 6"/>
          <p:cNvSpPr txBox="1">
            <a:spLocks noChangeArrowheads="1"/>
          </p:cNvSpPr>
          <p:nvPr/>
        </p:nvSpPr>
        <p:spPr bwMode="auto">
          <a:xfrm>
            <a:off x="8675688" y="2876550"/>
            <a:ext cx="552450" cy="336550"/>
          </a:xfrm>
          <a:prstGeom prst="rect">
            <a:avLst/>
          </a:prstGeom>
          <a:noFill/>
          <a:ln w="9525">
            <a:noFill/>
            <a:miter lim="800000"/>
            <a:headEnd/>
            <a:tailEnd/>
          </a:ln>
        </p:spPr>
        <p:txBody>
          <a:bodyPr>
            <a:spAutoFit/>
          </a:bodyPr>
          <a:lstStyle/>
          <a:p>
            <a:pPr algn="ctr" eaLnBrk="0" hangingPunct="0"/>
            <a:r>
              <a:rPr lang="en-GB" sz="1600">
                <a:latin typeface="Times New Roman" pitchFamily="18" charset="0"/>
              </a:rPr>
              <a:t>Rail</a:t>
            </a:r>
          </a:p>
        </p:txBody>
      </p:sp>
      <p:sp>
        <p:nvSpPr>
          <p:cNvPr id="19464" name="Text Box 8"/>
          <p:cNvSpPr txBox="1">
            <a:spLocks noChangeArrowheads="1"/>
          </p:cNvSpPr>
          <p:nvPr/>
        </p:nvSpPr>
        <p:spPr bwMode="auto">
          <a:xfrm>
            <a:off x="2428875" y="4929188"/>
            <a:ext cx="742950" cy="369887"/>
          </a:xfrm>
          <a:prstGeom prst="rect">
            <a:avLst/>
          </a:prstGeom>
          <a:noFill/>
          <a:ln w="9525">
            <a:noFill/>
            <a:miter lim="800000"/>
            <a:headEnd/>
            <a:tailEnd/>
          </a:ln>
        </p:spPr>
        <p:txBody>
          <a:bodyPr>
            <a:spAutoFit/>
          </a:bodyPr>
          <a:lstStyle/>
          <a:p>
            <a:pPr algn="ctr" eaLnBrk="0" hangingPunct="0"/>
            <a:r>
              <a:rPr lang="en-GB" sz="1800">
                <a:latin typeface="Times New Roman" pitchFamily="18" charset="0"/>
              </a:rPr>
              <a:t>Road</a:t>
            </a:r>
          </a:p>
        </p:txBody>
      </p:sp>
      <p:sp>
        <p:nvSpPr>
          <p:cNvPr id="19465" name="Text Box 9"/>
          <p:cNvSpPr txBox="1">
            <a:spLocks noChangeArrowheads="1"/>
          </p:cNvSpPr>
          <p:nvPr/>
        </p:nvSpPr>
        <p:spPr bwMode="auto">
          <a:xfrm>
            <a:off x="3097213" y="214313"/>
            <a:ext cx="6046787" cy="461962"/>
          </a:xfrm>
          <a:prstGeom prst="rect">
            <a:avLst/>
          </a:prstGeom>
          <a:noFill/>
          <a:ln w="9525">
            <a:noFill/>
            <a:miter lim="800000"/>
            <a:headEnd/>
            <a:tailEnd/>
          </a:ln>
        </p:spPr>
        <p:txBody>
          <a:bodyPr wrap="none">
            <a:spAutoFit/>
          </a:bodyPr>
          <a:lstStyle/>
          <a:p>
            <a:pPr algn="ctr" eaLnBrk="0" hangingPunct="0"/>
            <a:r>
              <a:rPr lang="en-GB" b="1"/>
              <a:t>Congestion compared to the Trend 2031</a:t>
            </a:r>
          </a:p>
        </p:txBody>
      </p:sp>
      <p:graphicFrame>
        <p:nvGraphicFramePr>
          <p:cNvPr id="19460" name="Object 4"/>
          <p:cNvGraphicFramePr>
            <a:graphicFrameLocks noChangeAspect="1"/>
          </p:cNvGraphicFramePr>
          <p:nvPr/>
        </p:nvGraphicFramePr>
        <p:xfrm>
          <a:off x="34925" y="0"/>
          <a:ext cx="2771775" cy="727075"/>
        </p:xfrm>
        <a:graphic>
          <a:graphicData uri="http://schemas.openxmlformats.org/presentationml/2006/ole">
            <p:oleObj spid="_x0000_s140292" name="Image Document" r:id="rId5" imgW="5410080" imgH="1419120" progId="">
              <p:embed/>
            </p:oleObj>
          </a:graphicData>
        </a:graphic>
      </p:graphicFrame>
      <p:sp>
        <p:nvSpPr>
          <p:cNvPr id="19466" name="Text Box 11"/>
          <p:cNvSpPr txBox="1">
            <a:spLocks noChangeArrowheads="1"/>
          </p:cNvSpPr>
          <p:nvPr/>
        </p:nvSpPr>
        <p:spPr bwMode="auto">
          <a:xfrm>
            <a:off x="142875" y="5357813"/>
            <a:ext cx="2033588" cy="461962"/>
          </a:xfrm>
          <a:prstGeom prst="rect">
            <a:avLst/>
          </a:prstGeom>
          <a:noFill/>
          <a:ln w="9525">
            <a:noFill/>
            <a:miter lim="800000"/>
            <a:headEnd/>
            <a:tailEnd/>
          </a:ln>
        </p:spPr>
        <p:txBody>
          <a:bodyPr wrap="none">
            <a:spAutoFit/>
          </a:bodyPr>
          <a:lstStyle/>
          <a:p>
            <a:pPr algn="ctr" eaLnBrk="0" hangingPunct="0"/>
            <a:r>
              <a:rPr lang="en-GB"/>
              <a:t>Compact City</a:t>
            </a:r>
          </a:p>
        </p:txBody>
      </p:sp>
      <p:pic>
        <p:nvPicPr>
          <p:cNvPr id="19467" name="Picture 12"/>
          <p:cNvPicPr>
            <a:picLocks noChangeAspect="1" noChangeArrowheads="1"/>
          </p:cNvPicPr>
          <p:nvPr/>
        </p:nvPicPr>
        <p:blipFill>
          <a:blip r:embed="rId6"/>
          <a:srcRect l="4164" t="3011" r="4231" b="2165"/>
          <a:stretch>
            <a:fillRect/>
          </a:stretch>
        </p:blipFill>
        <p:spPr bwMode="auto">
          <a:xfrm>
            <a:off x="6000750" y="714375"/>
            <a:ext cx="3143250" cy="4500563"/>
          </a:xfrm>
          <a:prstGeom prst="rect">
            <a:avLst/>
          </a:prstGeom>
          <a:noFill/>
          <a:ln w="9525">
            <a:noFill/>
            <a:miter lim="800000"/>
            <a:headEnd/>
            <a:tailEnd/>
          </a:ln>
        </p:spPr>
      </p:pic>
      <p:sp>
        <p:nvSpPr>
          <p:cNvPr id="19468" name="Text Box 4"/>
          <p:cNvSpPr txBox="1">
            <a:spLocks noChangeArrowheads="1"/>
          </p:cNvSpPr>
          <p:nvPr/>
        </p:nvSpPr>
        <p:spPr bwMode="auto">
          <a:xfrm>
            <a:off x="6000750" y="5357813"/>
            <a:ext cx="1624013" cy="461962"/>
          </a:xfrm>
          <a:prstGeom prst="rect">
            <a:avLst/>
          </a:prstGeom>
          <a:noFill/>
          <a:ln w="9525">
            <a:noFill/>
            <a:miter lim="800000"/>
            <a:headEnd/>
            <a:tailEnd/>
          </a:ln>
        </p:spPr>
        <p:txBody>
          <a:bodyPr wrap="none">
            <a:spAutoFit/>
          </a:bodyPr>
          <a:lstStyle/>
          <a:p>
            <a:pPr algn="ctr" eaLnBrk="0" hangingPunct="0"/>
            <a:r>
              <a:rPr lang="en-GB"/>
              <a:t>Expansion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1"/>
          <p:cNvSpPr>
            <a:spLocks noChangeArrowheads="1"/>
          </p:cNvSpPr>
          <p:nvPr/>
        </p:nvSpPr>
        <p:spPr bwMode="auto">
          <a:xfrm>
            <a:off x="0" y="785794"/>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1800" b="1" i="1" u="none" strike="noStrike" cap="none" normalizeH="0" baseline="0" dirty="0" smtClean="0">
                <a:ln>
                  <a:noFill/>
                </a:ln>
                <a:solidFill>
                  <a:srgbClr val="003366"/>
                </a:solidFill>
                <a:effectLst/>
                <a:latin typeface="Verdana" pitchFamily="34" charset="0"/>
                <a:ea typeface="MS Mincho" pitchFamily="49" charset="-128"/>
                <a:cs typeface="Arial" pitchFamily="34" charset="0"/>
              </a:rPr>
              <a:t>Overall conclusions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Relatively small differences between the three land use options are overwhelmed by rising incomes, a shift from manufacturing to service employment and other socio-economic trends. </a:t>
            </a:r>
          </a:p>
          <a:p>
            <a:pPr lvl="1" eaLnBrk="1" hangingPunct="1">
              <a:buFont typeface="Arial" pitchFamily="34" charset="0"/>
              <a:buChar char="•"/>
            </a:pPr>
            <a:endParaRPr lang="en-US" altLang="ja-JP" sz="1800" dirty="0" smtClean="0">
              <a:solidFill>
                <a:srgbClr val="003366"/>
              </a:solidFill>
              <a:latin typeface="Verdana" pitchFamily="34" charset="0"/>
              <a:ea typeface="Times New Roman" pitchFamily="18" charset="0"/>
              <a:cs typeface="Arial" pitchFamily="34" charset="0"/>
            </a:endParaRPr>
          </a:p>
          <a:p>
            <a:pPr eaLnBrk="1" hangingPunct="1">
              <a:buFont typeface="Arial" pitchFamily="34" charset="0"/>
              <a:buChar char="•"/>
            </a:pPr>
            <a:r>
              <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Current strategic land use and transport policies have virtually no impact on long term increases in land use and energy consumption. But they do tend to increase costs and reduce economic competitiveness.  </a:t>
            </a:r>
          </a:p>
          <a:p>
            <a:pPr eaLnBrk="1" hangingPunct="1">
              <a:buFont typeface="Arial" pitchFamily="34" charset="0"/>
              <a:buChar char="•"/>
            </a:pPr>
            <a:endParaRPr lang="en-US" altLang="ja-JP" sz="1800" dirty="0" smtClean="0">
              <a:solidFill>
                <a:srgbClr val="003366"/>
              </a:solidFill>
              <a:latin typeface="Verdan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Environmental sustainability</a:t>
            </a:r>
            <a:r>
              <a:rPr kumimoji="0" lang="en-US" altLang="ja-JP" sz="1800" b="0" i="0" u="none" strike="noStrike" cap="none" normalizeH="0" dirty="0" smtClean="0">
                <a:ln>
                  <a:noFill/>
                </a:ln>
                <a:solidFill>
                  <a:srgbClr val="003366"/>
                </a:solidFill>
                <a:effectLst/>
                <a:latin typeface="Verdana" pitchFamily="34" charset="0"/>
                <a:ea typeface="Times New Roman" pitchFamily="18" charset="0"/>
                <a:cs typeface="Arial" pitchFamily="34" charset="0"/>
              </a:rPr>
              <a:t> -</a:t>
            </a:r>
            <a:r>
              <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 the options have only a small effect: 5% either way.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US" altLang="ja-JP" sz="1800" dirty="0" smtClean="0">
              <a:solidFill>
                <a:srgbClr val="003366"/>
              </a:solidFill>
              <a:latin typeface="Verdana"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Compact development results in a small reduction in resource use and environmental damage but has negative social and economic impacts.</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US" altLang="ja-JP" sz="1800" dirty="0" smtClean="0">
              <a:solidFill>
                <a:srgbClr val="003366"/>
              </a:solidFill>
              <a:latin typeface="Verdana"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Market led dispersal has a negative impact on resource use and on some of the environmental indicators but has social and economic benefits.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US" altLang="ja-JP" sz="1800" dirty="0" smtClean="0">
              <a:solidFill>
                <a:srgbClr val="003366"/>
              </a:solidFill>
              <a:latin typeface="Verdana"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altLang="ja-JP" sz="1800" b="0" i="0" u="none" strike="noStrike" cap="none" normalizeH="0" baseline="0" dirty="0" smtClean="0">
                <a:ln>
                  <a:noFill/>
                </a:ln>
                <a:solidFill>
                  <a:srgbClr val="003366"/>
                </a:solidFill>
                <a:effectLst/>
                <a:latin typeface="Verdana" pitchFamily="34" charset="0"/>
                <a:ea typeface="Times New Roman" pitchFamily="18" charset="0"/>
                <a:cs typeface="Arial" pitchFamily="34" charset="0"/>
              </a:rPr>
              <a:t>Planned extension lies between the other options and gains as much as dispersal option in living space and economic efficiency but with less environmental impact.  </a:t>
            </a:r>
            <a:endParaRPr kumimoji="0" lang="en-GB" altLang="ja-JP" sz="1800" b="0" i="0" u="none" strike="noStrike" cap="none" normalizeH="0" baseline="0" dirty="0" smtClean="0">
              <a:ln>
                <a:noFill/>
              </a:ln>
              <a:solidFill>
                <a:srgbClr val="003366"/>
              </a:solidFill>
              <a:effectLst/>
              <a:latin typeface="Verdana" pitchFamily="34" charset="0"/>
            </a:endParaRPr>
          </a:p>
        </p:txBody>
      </p:sp>
      <p:grpSp>
        <p:nvGrpSpPr>
          <p:cNvPr id="2" name="Group 2"/>
          <p:cNvGrpSpPr/>
          <p:nvPr/>
        </p:nvGrpSpPr>
        <p:grpSpPr>
          <a:xfrm>
            <a:off x="-142908" y="1"/>
            <a:ext cx="4357718" cy="429733"/>
            <a:chOff x="-142908" y="1"/>
            <a:chExt cx="4357718" cy="429733"/>
          </a:xfrm>
        </p:grpSpPr>
        <p:sp>
          <p:nvSpPr>
            <p:cNvPr id="4"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5"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4049">
                                            <p:txEl>
                                              <p:pRg st="2" end="2"/>
                                            </p:txEl>
                                          </p:spTgt>
                                        </p:tgtEl>
                                        <p:attrNameLst>
                                          <p:attrName>style.visibility</p:attrName>
                                        </p:attrNameLst>
                                      </p:cBhvr>
                                      <p:to>
                                        <p:strVal val="visible"/>
                                      </p:to>
                                    </p:set>
                                    <p:animEffect transition="in" filter="blinds(horizontal)">
                                      <p:cBhvr>
                                        <p:cTn id="7" dur="500"/>
                                        <p:tgtEl>
                                          <p:spTgt spid="51404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4049">
                                            <p:txEl>
                                              <p:pRg st="4" end="4"/>
                                            </p:txEl>
                                          </p:spTgt>
                                        </p:tgtEl>
                                        <p:attrNameLst>
                                          <p:attrName>style.visibility</p:attrName>
                                        </p:attrNameLst>
                                      </p:cBhvr>
                                      <p:to>
                                        <p:strVal val="visible"/>
                                      </p:to>
                                    </p:set>
                                    <p:animEffect transition="in" filter="blinds(horizontal)">
                                      <p:cBhvr>
                                        <p:cTn id="12" dur="500"/>
                                        <p:tgtEl>
                                          <p:spTgt spid="51404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14049">
                                            <p:txEl>
                                              <p:pRg st="6" end="6"/>
                                            </p:txEl>
                                          </p:spTgt>
                                        </p:tgtEl>
                                        <p:attrNameLst>
                                          <p:attrName>style.visibility</p:attrName>
                                        </p:attrNameLst>
                                      </p:cBhvr>
                                      <p:to>
                                        <p:strVal val="visible"/>
                                      </p:to>
                                    </p:set>
                                    <p:animEffect transition="in" filter="blinds(horizontal)">
                                      <p:cBhvr>
                                        <p:cTn id="17" dur="500"/>
                                        <p:tgtEl>
                                          <p:spTgt spid="51404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14049">
                                            <p:txEl>
                                              <p:pRg st="8" end="8"/>
                                            </p:txEl>
                                          </p:spTgt>
                                        </p:tgtEl>
                                        <p:attrNameLst>
                                          <p:attrName>style.visibility</p:attrName>
                                        </p:attrNameLst>
                                      </p:cBhvr>
                                      <p:to>
                                        <p:strVal val="visible"/>
                                      </p:to>
                                    </p:set>
                                    <p:animEffect transition="in" filter="blinds(horizontal)">
                                      <p:cBhvr>
                                        <p:cTn id="22" dur="500"/>
                                        <p:tgtEl>
                                          <p:spTgt spid="514049">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14049">
                                            <p:txEl>
                                              <p:pRg st="10" end="10"/>
                                            </p:txEl>
                                          </p:spTgt>
                                        </p:tgtEl>
                                        <p:attrNameLst>
                                          <p:attrName>style.visibility</p:attrName>
                                        </p:attrNameLst>
                                      </p:cBhvr>
                                      <p:to>
                                        <p:strVal val="visible"/>
                                      </p:to>
                                    </p:set>
                                    <p:animEffect transition="in" filter="blinds(horizontal)">
                                      <p:cBhvr>
                                        <p:cTn id="27" dur="500"/>
                                        <p:tgtEl>
                                          <p:spTgt spid="514049">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14049">
                                            <p:txEl>
                                              <p:pRg st="12" end="12"/>
                                            </p:txEl>
                                          </p:spTgt>
                                        </p:tgtEl>
                                        <p:attrNameLst>
                                          <p:attrName>style.visibility</p:attrName>
                                        </p:attrNameLst>
                                      </p:cBhvr>
                                      <p:to>
                                        <p:strVal val="visible"/>
                                      </p:to>
                                    </p:set>
                                    <p:animEffect transition="in" filter="blinds(horizontal)">
                                      <p:cBhvr>
                                        <p:cTn id="32" dur="500"/>
                                        <p:tgtEl>
                                          <p:spTgt spid="51404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 y="500042"/>
            <a:ext cx="9144064" cy="6186309"/>
          </a:xfrm>
          <a:prstGeom prst="rect">
            <a:avLst/>
          </a:prstGeom>
        </p:spPr>
        <p:txBody>
          <a:bodyPr wrap="square">
            <a:spAutoFit/>
          </a:bodyPr>
          <a:lstStyle/>
          <a:p>
            <a:pPr lvl="0"/>
            <a:r>
              <a:rPr lang="en-US" altLang="ja-JP" sz="1800" dirty="0" smtClean="0">
                <a:solidFill>
                  <a:srgbClr val="003366"/>
                </a:solidFill>
                <a:latin typeface="Verdana" pitchFamily="34" charset="0"/>
                <a:ea typeface="Times New Roman" pitchFamily="18" charset="0"/>
                <a:cs typeface="Arial" pitchFamily="34" charset="0"/>
              </a:rPr>
              <a:t>The benefits to be gained from land use and transport planning are modest</a:t>
            </a:r>
          </a:p>
          <a:p>
            <a:pPr lvl="0"/>
            <a:endParaRPr lang="en-US" altLang="ja-JP" sz="1800" dirty="0" smtClean="0">
              <a:solidFill>
                <a:srgbClr val="003366"/>
              </a:solidFill>
              <a:latin typeface="Verdana" pitchFamily="34" charset="0"/>
              <a:ea typeface="Times New Roman" pitchFamily="18" charset="0"/>
              <a:cs typeface="Arial" pitchFamily="34" charset="0"/>
            </a:endParaRPr>
          </a:p>
          <a:p>
            <a:pPr lvl="0">
              <a:buFont typeface="Arial" pitchFamily="34" charset="0"/>
              <a:buChar char="•"/>
            </a:pPr>
            <a:r>
              <a:rPr lang="en-US" altLang="ja-JP" sz="1800" dirty="0" smtClean="0">
                <a:solidFill>
                  <a:srgbClr val="003366"/>
                </a:solidFill>
                <a:latin typeface="Verdana" pitchFamily="34" charset="0"/>
                <a:ea typeface="Times New Roman" pitchFamily="18" charset="0"/>
                <a:cs typeface="Arial" pitchFamily="34" charset="0"/>
              </a:rPr>
              <a:t>It follows that improvements to the environmental sustainability are likely to require technological improvements and </a:t>
            </a:r>
            <a:r>
              <a:rPr lang="en-US" altLang="ja-JP" sz="1800" dirty="0" err="1" smtClean="0">
                <a:solidFill>
                  <a:srgbClr val="003366"/>
                </a:solidFill>
                <a:latin typeface="Verdana" pitchFamily="34" charset="0"/>
                <a:ea typeface="Times New Roman" pitchFamily="18" charset="0"/>
                <a:cs typeface="Arial" pitchFamily="34" charset="0"/>
              </a:rPr>
              <a:t>behavioural</a:t>
            </a:r>
            <a:r>
              <a:rPr lang="en-US" altLang="ja-JP" sz="1800" dirty="0" smtClean="0">
                <a:solidFill>
                  <a:srgbClr val="003366"/>
                </a:solidFill>
                <a:latin typeface="Verdana" pitchFamily="34" charset="0"/>
                <a:ea typeface="Times New Roman" pitchFamily="18" charset="0"/>
                <a:cs typeface="Arial" pitchFamily="34" charset="0"/>
              </a:rPr>
              <a:t> changes.</a:t>
            </a:r>
          </a:p>
          <a:p>
            <a:pPr lvl="0"/>
            <a:r>
              <a:rPr lang="en-US" altLang="ja-JP" sz="1800" dirty="0" smtClean="0">
                <a:solidFill>
                  <a:srgbClr val="003366"/>
                </a:solidFill>
                <a:latin typeface="Verdana" pitchFamily="34" charset="0"/>
                <a:ea typeface="Times New Roman" pitchFamily="18" charset="0"/>
                <a:cs typeface="Arial" pitchFamily="34" charset="0"/>
              </a:rPr>
              <a:t> </a:t>
            </a:r>
          </a:p>
          <a:p>
            <a:pPr lvl="1">
              <a:buFont typeface="Arial" pitchFamily="34" charset="0"/>
              <a:buChar char="•"/>
            </a:pPr>
            <a:r>
              <a:rPr lang="en-US" altLang="ja-JP" sz="1800" dirty="0" smtClean="0">
                <a:solidFill>
                  <a:srgbClr val="003366"/>
                </a:solidFill>
                <a:latin typeface="Verdana" pitchFamily="34" charset="0"/>
                <a:ea typeface="Times New Roman" pitchFamily="18" charset="0"/>
                <a:cs typeface="Arial" pitchFamily="34" charset="0"/>
              </a:rPr>
              <a:t>Changing </a:t>
            </a:r>
            <a:r>
              <a:rPr lang="en-US" altLang="ja-JP" sz="1800" dirty="0" err="1" smtClean="0">
                <a:solidFill>
                  <a:srgbClr val="003366"/>
                </a:solidFill>
                <a:latin typeface="Verdana" pitchFamily="34" charset="0"/>
                <a:ea typeface="Times New Roman" pitchFamily="18" charset="0"/>
                <a:cs typeface="Arial" pitchFamily="34" charset="0"/>
              </a:rPr>
              <a:t>behaviour</a:t>
            </a:r>
            <a:r>
              <a:rPr lang="en-US" altLang="ja-JP" sz="1800" dirty="0" smtClean="0">
                <a:solidFill>
                  <a:srgbClr val="003366"/>
                </a:solidFill>
                <a:latin typeface="Verdana" pitchFamily="34" charset="0"/>
                <a:ea typeface="Times New Roman" pitchFamily="18" charset="0"/>
                <a:cs typeface="Arial" pitchFamily="34" charset="0"/>
              </a:rPr>
              <a:t> would demand strong incentives or penalties and could have detrimental social and economic effects. </a:t>
            </a:r>
          </a:p>
          <a:p>
            <a:pPr lvl="0"/>
            <a:endParaRPr lang="en-US" altLang="ja-JP" sz="1800" dirty="0" smtClean="0">
              <a:solidFill>
                <a:srgbClr val="003366"/>
              </a:solidFill>
              <a:latin typeface="Verdana" pitchFamily="34" charset="0"/>
              <a:ea typeface="Times New Roman" pitchFamily="18" charset="0"/>
              <a:cs typeface="Arial" pitchFamily="34" charset="0"/>
            </a:endParaRPr>
          </a:p>
          <a:p>
            <a:pPr lvl="1">
              <a:buFont typeface="Arial" pitchFamily="34" charset="0"/>
              <a:buChar char="•"/>
            </a:pPr>
            <a:r>
              <a:rPr lang="en-US" altLang="ja-JP" sz="1800" dirty="0" smtClean="0">
                <a:solidFill>
                  <a:srgbClr val="003366"/>
                </a:solidFill>
                <a:latin typeface="Verdana" pitchFamily="34" charset="0"/>
                <a:ea typeface="Times New Roman" pitchFamily="18" charset="0"/>
                <a:cs typeface="Arial" pitchFamily="34" charset="0"/>
              </a:rPr>
              <a:t>Technology developments is more promising and could contribute order of magnitude reductions in CO</a:t>
            </a:r>
            <a:r>
              <a:rPr lang="en-US" altLang="ja-JP" sz="1800" b="1" baseline="-30000" dirty="0" smtClean="0">
                <a:solidFill>
                  <a:srgbClr val="003366"/>
                </a:solidFill>
                <a:latin typeface="Verdana" pitchFamily="34" charset="0"/>
                <a:ea typeface="Times New Roman" pitchFamily="18" charset="0"/>
                <a:cs typeface="Arial" pitchFamily="34" charset="0"/>
              </a:rPr>
              <a:t>2</a:t>
            </a:r>
            <a:r>
              <a:rPr lang="en-US" altLang="ja-JP" sz="1800" dirty="0" smtClean="0">
                <a:solidFill>
                  <a:srgbClr val="003366"/>
                </a:solidFill>
                <a:latin typeface="Verdana" pitchFamily="34" charset="0"/>
                <a:ea typeface="Times New Roman" pitchFamily="18" charset="0"/>
                <a:cs typeface="Arial" pitchFamily="34" charset="0"/>
              </a:rPr>
              <a:t> emissions from transport (King, 2007) and in buildings (MacKay, 2009).</a:t>
            </a:r>
          </a:p>
          <a:p>
            <a:pPr lvl="0">
              <a:buFont typeface="Arial" pitchFamily="34" charset="0"/>
              <a:buChar char="•"/>
            </a:pPr>
            <a:endParaRPr lang="en-US" altLang="ja-JP" sz="1800" dirty="0" smtClean="0">
              <a:solidFill>
                <a:srgbClr val="003366"/>
              </a:solidFill>
              <a:latin typeface="Verdana" pitchFamily="34" charset="0"/>
              <a:ea typeface="Times New Roman" pitchFamily="18" charset="0"/>
              <a:cs typeface="Arial" pitchFamily="34" charset="0"/>
            </a:endParaRPr>
          </a:p>
          <a:p>
            <a:pPr lvl="0">
              <a:buFont typeface="Arial" pitchFamily="34" charset="0"/>
              <a:buChar char="•"/>
            </a:pPr>
            <a:r>
              <a:rPr lang="en-US" altLang="ja-JP" sz="1800" dirty="0" smtClean="0">
                <a:solidFill>
                  <a:srgbClr val="003366"/>
                </a:solidFill>
                <a:latin typeface="Verdana" pitchFamily="34" charset="0"/>
                <a:ea typeface="Times New Roman" pitchFamily="18" charset="0"/>
                <a:cs typeface="Arial" pitchFamily="34" charset="0"/>
              </a:rPr>
              <a:t>While patterns of land use and transport policies do not, in themselves, contribute to significant changes in sustainability they do determine what technologies are practical. </a:t>
            </a:r>
          </a:p>
          <a:p>
            <a:pPr lvl="1">
              <a:buFont typeface="Arial" pitchFamily="34" charset="0"/>
              <a:buChar char="•"/>
            </a:pPr>
            <a:r>
              <a:rPr lang="en-US" altLang="ja-JP" sz="1800" dirty="0" smtClean="0">
                <a:solidFill>
                  <a:srgbClr val="003366"/>
                </a:solidFill>
                <a:latin typeface="Verdana" pitchFamily="34" charset="0"/>
                <a:ea typeface="Times New Roman" pitchFamily="18" charset="0"/>
                <a:cs typeface="Arial" pitchFamily="34" charset="0"/>
              </a:rPr>
              <a:t>Ground source heat pumps and solar power, for instance, are most practical in relatively low density development. </a:t>
            </a:r>
          </a:p>
          <a:p>
            <a:pPr lvl="1">
              <a:buFont typeface="Arial" pitchFamily="34" charset="0"/>
              <a:buChar char="•"/>
            </a:pPr>
            <a:r>
              <a:rPr lang="en-US" altLang="ja-JP" sz="1800" dirty="0" smtClean="0">
                <a:solidFill>
                  <a:srgbClr val="003366"/>
                </a:solidFill>
                <a:latin typeface="Verdana" pitchFamily="34" charset="0"/>
                <a:ea typeface="Times New Roman" pitchFamily="18" charset="0"/>
                <a:cs typeface="Arial" pitchFamily="34" charset="0"/>
              </a:rPr>
              <a:t>Combined heat and power is better suited to towns that are compact.</a:t>
            </a:r>
          </a:p>
          <a:p>
            <a:pPr lvl="1"/>
            <a:r>
              <a:rPr lang="en-US" altLang="ja-JP" sz="1800" dirty="0" smtClean="0">
                <a:solidFill>
                  <a:srgbClr val="003366"/>
                </a:solidFill>
                <a:latin typeface="Verdana" pitchFamily="34" charset="0"/>
                <a:ea typeface="Times New Roman" pitchFamily="18" charset="0"/>
                <a:cs typeface="Arial" pitchFamily="34" charset="0"/>
              </a:rPr>
              <a:t>  </a:t>
            </a:r>
          </a:p>
          <a:p>
            <a:pPr>
              <a:buFont typeface="Arial" pitchFamily="34" charset="0"/>
              <a:buChar char="•"/>
            </a:pPr>
            <a:r>
              <a:rPr lang="en-US" altLang="ja-JP" sz="1800" dirty="0" smtClean="0">
                <a:solidFill>
                  <a:srgbClr val="003366"/>
                </a:solidFill>
                <a:latin typeface="Verdana" pitchFamily="34" charset="0"/>
                <a:ea typeface="Times New Roman" pitchFamily="18" charset="0"/>
                <a:cs typeface="Arial" pitchFamily="34" charset="0"/>
              </a:rPr>
              <a:t>Research into the effects of spatial planning on the applicability of </a:t>
            </a:r>
            <a:r>
              <a:rPr lang="en-US" altLang="ja-JP" sz="1800" b="1" dirty="0" smtClean="0">
                <a:solidFill>
                  <a:srgbClr val="003366"/>
                </a:solidFill>
                <a:latin typeface="Verdana" pitchFamily="34" charset="0"/>
                <a:ea typeface="Times New Roman" pitchFamily="18" charset="0"/>
                <a:cs typeface="Arial" pitchFamily="34" charset="0"/>
              </a:rPr>
              <a:t>‘</a:t>
            </a:r>
            <a:r>
              <a:rPr lang="en-US" altLang="ja-JP" sz="1800" dirty="0" smtClean="0">
                <a:solidFill>
                  <a:srgbClr val="003366"/>
                </a:solidFill>
                <a:latin typeface="Verdana" pitchFamily="34" charset="0"/>
                <a:ea typeface="Times New Roman" pitchFamily="18" charset="0"/>
                <a:cs typeface="Arial" pitchFamily="34" charset="0"/>
              </a:rPr>
              <a:t>green-technologies’ will be explored in </a:t>
            </a:r>
            <a:r>
              <a:rPr lang="en-US" altLang="ja-JP" sz="1800" dirty="0" err="1" smtClean="0">
                <a:solidFill>
                  <a:srgbClr val="003366"/>
                </a:solidFill>
                <a:latin typeface="Verdana" pitchFamily="34" charset="0"/>
                <a:ea typeface="Times New Roman" pitchFamily="18" charset="0"/>
                <a:cs typeface="Arial" pitchFamily="34" charset="0"/>
              </a:rPr>
              <a:t>ReVISIONS</a:t>
            </a:r>
            <a:r>
              <a:rPr lang="en-US" altLang="ja-JP" sz="1800" dirty="0" smtClean="0">
                <a:solidFill>
                  <a:srgbClr val="003366"/>
                </a:solidFill>
                <a:latin typeface="Verdana" pitchFamily="34" charset="0"/>
                <a:ea typeface="Times New Roman" pitchFamily="18" charset="0"/>
                <a:cs typeface="Arial" pitchFamily="34" charset="0"/>
              </a:rPr>
              <a:t>, a forthcoming EPSRC Sustainable Urban Environment research </a:t>
            </a:r>
            <a:r>
              <a:rPr lang="en-US" altLang="ja-JP" sz="1800" dirty="0" err="1" smtClean="0">
                <a:solidFill>
                  <a:srgbClr val="003366"/>
                </a:solidFill>
                <a:latin typeface="Verdana" pitchFamily="34" charset="0"/>
                <a:ea typeface="Times New Roman" pitchFamily="18" charset="0"/>
                <a:cs typeface="Arial" pitchFamily="34" charset="0"/>
              </a:rPr>
              <a:t>programme</a:t>
            </a:r>
            <a:r>
              <a:rPr lang="en-US" altLang="ja-JP" sz="1800" dirty="0" smtClean="0">
                <a:solidFill>
                  <a:srgbClr val="003366"/>
                </a:solidFill>
                <a:latin typeface="Verdana" pitchFamily="34" charset="0"/>
                <a:ea typeface="Times New Roman" pitchFamily="18" charset="0"/>
                <a:cs typeface="Arial" pitchFamily="34" charset="0"/>
              </a:rPr>
              <a:t>.</a:t>
            </a:r>
            <a:endParaRPr lang="en-GB" altLang="ja-JP" dirty="0" smtClean="0">
              <a:latin typeface="Arial" pitchFamily="34" charset="0"/>
            </a:endParaRPr>
          </a:p>
        </p:txBody>
      </p:sp>
      <p:grpSp>
        <p:nvGrpSpPr>
          <p:cNvPr id="3" name="Group 2"/>
          <p:cNvGrpSpPr/>
          <p:nvPr/>
        </p:nvGrpSpPr>
        <p:grpSpPr>
          <a:xfrm>
            <a:off x="-142908" y="1"/>
            <a:ext cx="4357718" cy="429733"/>
            <a:chOff x="-142908" y="1"/>
            <a:chExt cx="4357718" cy="429733"/>
          </a:xfrm>
        </p:grpSpPr>
        <p:sp>
          <p:nvSpPr>
            <p:cNvPr id="4" name="WordArt 2"/>
            <p:cNvSpPr>
              <a:spLocks noChangeArrowheads="1" noChangeShapeType="1" noTextEdit="1"/>
            </p:cNvSpPr>
            <p:nvPr/>
          </p:nvSpPr>
          <p:spPr bwMode="auto">
            <a:xfrm>
              <a:off x="-32" y="1"/>
              <a:ext cx="4114799" cy="357166"/>
            </a:xfrm>
            <a:prstGeom prst="rect">
              <a:avLst/>
            </a:prstGeom>
          </p:spPr>
          <p:txBody>
            <a:bodyPr wrap="none" fromWordArt="1">
              <a:prstTxWarp prst="textPlain">
                <a:avLst>
                  <a:gd name="adj" fmla="val 50000"/>
                </a:avLst>
              </a:prstTxWarp>
            </a:bodyPr>
            <a:lstStyle/>
            <a:p>
              <a:pPr algn="ctr"/>
              <a:r>
                <a:rPr lang="es-CL" sz="9600" kern="10" dirty="0">
                  <a:ln w="9525">
                    <a:noFill/>
                    <a:round/>
                    <a:headEnd/>
                    <a:tailEnd/>
                  </a:ln>
                  <a:gradFill rotWithShape="0">
                    <a:gsLst>
                      <a:gs pos="0">
                        <a:srgbClr val="993366"/>
                      </a:gs>
                      <a:gs pos="100000">
                        <a:srgbClr val="993366">
                          <a:gamma/>
                          <a:tint val="0"/>
                          <a:invGamma/>
                        </a:srgbClr>
                      </a:gs>
                    </a:gsLst>
                    <a:lin ang="5400000" scaled="1"/>
                  </a:gradFill>
                  <a:effectLst>
                    <a:outerShdw dist="35921" dir="2700000" algn="ctr" rotWithShape="0">
                      <a:srgbClr val="C0C0C0"/>
                    </a:outerShdw>
                  </a:effectLst>
                  <a:latin typeface="Impact"/>
                </a:rPr>
                <a:t>SOLUTIONS</a:t>
              </a:r>
            </a:p>
          </p:txBody>
        </p:sp>
        <p:sp>
          <p:nvSpPr>
            <p:cNvPr id="5" name="Text Box 3"/>
            <p:cNvSpPr txBox="1">
              <a:spLocks noChangeArrowheads="1"/>
            </p:cNvSpPr>
            <p:nvPr/>
          </p:nvSpPr>
          <p:spPr bwMode="auto">
            <a:xfrm>
              <a:off x="-142908" y="214290"/>
              <a:ext cx="4357718" cy="215444"/>
            </a:xfrm>
            <a:prstGeom prst="rect">
              <a:avLst/>
            </a:prstGeom>
            <a:noFill/>
            <a:ln w="9525">
              <a:noFill/>
              <a:miter lim="800000"/>
              <a:headEnd/>
              <a:tailEnd/>
            </a:ln>
            <a:effectLst/>
          </p:spPr>
          <p:txBody>
            <a:bodyPr wrap="square">
              <a:spAutoFit/>
            </a:bodyPr>
            <a:lstStyle/>
            <a:p>
              <a:pPr algn="ctr">
                <a:spcBef>
                  <a:spcPct val="50000"/>
                </a:spcBef>
              </a:pPr>
              <a:r>
                <a:rPr lang="en-GB" sz="800" b="1" dirty="0">
                  <a:solidFill>
                    <a:srgbClr val="993366"/>
                  </a:solidFill>
                </a:rPr>
                <a:t>S</a:t>
              </a:r>
              <a:r>
                <a:rPr lang="en-GB" sz="800" b="1" dirty="0"/>
                <a:t>USTAINABILITY </a:t>
              </a:r>
              <a:r>
                <a:rPr lang="en-GB" sz="800" b="1" dirty="0">
                  <a:solidFill>
                    <a:srgbClr val="993366"/>
                  </a:solidFill>
                </a:rPr>
                <a:t>O</a:t>
              </a:r>
              <a:r>
                <a:rPr lang="en-GB" sz="800" b="1" dirty="0"/>
                <a:t>F </a:t>
              </a:r>
              <a:r>
                <a:rPr lang="en-GB" sz="800" b="1" dirty="0">
                  <a:solidFill>
                    <a:srgbClr val="993366"/>
                  </a:solidFill>
                </a:rPr>
                <a:t>L</a:t>
              </a:r>
              <a:r>
                <a:rPr lang="en-GB" sz="800" b="1" dirty="0"/>
                <a:t>AND </a:t>
              </a:r>
              <a:r>
                <a:rPr lang="en-GB" sz="800" b="1" dirty="0">
                  <a:solidFill>
                    <a:srgbClr val="993366"/>
                  </a:solidFill>
                </a:rPr>
                <a:t>U</a:t>
              </a:r>
              <a:r>
                <a:rPr lang="en-GB" sz="800" b="1" dirty="0"/>
                <a:t>SE AND</a:t>
              </a:r>
              <a:r>
                <a:rPr lang="en-GB" sz="800" b="1" dirty="0">
                  <a:solidFill>
                    <a:srgbClr val="993366"/>
                  </a:solidFill>
                </a:rPr>
                <a:t> T</a:t>
              </a:r>
              <a:r>
                <a:rPr lang="en-GB" sz="800" b="1" dirty="0"/>
                <a:t>RANSPORT </a:t>
              </a:r>
              <a:r>
                <a:rPr lang="en-GB" sz="800" b="1" dirty="0">
                  <a:solidFill>
                    <a:srgbClr val="993366"/>
                  </a:solidFill>
                </a:rPr>
                <a:t>I</a:t>
              </a:r>
              <a:r>
                <a:rPr lang="en-GB" sz="800" b="1" dirty="0"/>
                <a:t>N </a:t>
              </a:r>
              <a:r>
                <a:rPr lang="en-GB" sz="800" b="1" dirty="0">
                  <a:solidFill>
                    <a:srgbClr val="993366"/>
                  </a:solidFill>
                </a:rPr>
                <a:t>O</a:t>
              </a:r>
              <a:r>
                <a:rPr lang="en-GB" sz="800" b="1" dirty="0"/>
                <a:t>UTER </a:t>
              </a:r>
              <a:r>
                <a:rPr lang="en-GB" sz="800" b="1" dirty="0">
                  <a:solidFill>
                    <a:srgbClr val="993366"/>
                  </a:solidFill>
                </a:rPr>
                <a:t>N</a:t>
              </a:r>
              <a:r>
                <a:rPr lang="en-GB" sz="800" b="1" dirty="0"/>
                <a:t>EIGHBOURHOOD</a:t>
              </a:r>
              <a:r>
                <a:rPr lang="en-GB" sz="800" b="1" dirty="0">
                  <a:solidFill>
                    <a:srgbClr val="993366"/>
                  </a:solidFill>
                </a:rPr>
                <a:t>S</a:t>
              </a:r>
              <a:endParaRPr lang="en-GB" sz="800" b="1" dirty="0">
                <a:solidFill>
                  <a:srgbClr val="993366"/>
                </a:solidFill>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linds(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linds(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linds(horizontal)">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blinds(horizontal)">
                                      <p:cBhvr>
                                        <p:cTn id="27" dur="500"/>
                                        <p:tgtEl>
                                          <p:spTgt spid="2">
                                            <p:txEl>
                                              <p:pRg st="8" end="8"/>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
                                            <p:txEl>
                                              <p:pRg st="9" end="9"/>
                                            </p:txEl>
                                          </p:spTgt>
                                        </p:tgtEl>
                                        <p:attrNameLst>
                                          <p:attrName>style.visibility</p:attrName>
                                        </p:attrNameLst>
                                      </p:cBhvr>
                                      <p:to>
                                        <p:strVal val="visible"/>
                                      </p:to>
                                    </p:set>
                                    <p:animEffect transition="in" filter="blinds(horizontal)">
                                      <p:cBhvr>
                                        <p:cTn id="30" dur="500"/>
                                        <p:tgtEl>
                                          <p:spTgt spid="2">
                                            <p:txEl>
                                              <p:pRg st="9" end="9"/>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animEffect transition="in" filter="blinds(horizontal)">
                                      <p:cBhvr>
                                        <p:cTn id="33" dur="500"/>
                                        <p:tgtEl>
                                          <p:spTgt spid="2">
                                            <p:txEl>
                                              <p:pRg st="10" end="10"/>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2">
                                            <p:txEl>
                                              <p:pRg st="11" end="11"/>
                                            </p:txEl>
                                          </p:spTgt>
                                        </p:tgtEl>
                                        <p:attrNameLst>
                                          <p:attrName>style.visibility</p:attrName>
                                        </p:attrNameLst>
                                      </p:cBhvr>
                                      <p:to>
                                        <p:strVal val="visible"/>
                                      </p:to>
                                    </p:set>
                                    <p:animEffect transition="in" filter="blinds(horizontal)">
                                      <p:cBhvr>
                                        <p:cTn id="36" dur="500"/>
                                        <p:tgtEl>
                                          <p:spTgt spid="2">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animEffect transition="in" filter="blinds(horizontal)">
                                      <p:cBhvr>
                                        <p:cTn id="41"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0" y="1143000"/>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10243" name="Picture 61" descr="EPSRC%20Large"/>
          <p:cNvPicPr>
            <a:picLocks noChangeAspect="1" noChangeArrowheads="1"/>
          </p:cNvPicPr>
          <p:nvPr/>
        </p:nvPicPr>
        <p:blipFill>
          <a:blip r:embed="rId3"/>
          <a:srcRect/>
          <a:stretch>
            <a:fillRect/>
          </a:stretch>
        </p:blipFill>
        <p:spPr bwMode="auto">
          <a:xfrm>
            <a:off x="142875" y="6357938"/>
            <a:ext cx="857250" cy="428625"/>
          </a:xfrm>
          <a:prstGeom prst="rect">
            <a:avLst/>
          </a:prstGeom>
          <a:solidFill>
            <a:srgbClr val="FFFFFF">
              <a:alpha val="50195"/>
            </a:srgbClr>
          </a:solidFill>
          <a:ln w="9525">
            <a:noFill/>
            <a:miter lim="800000"/>
            <a:headEnd/>
            <a:tailEnd/>
          </a:ln>
        </p:spPr>
      </p:pic>
      <p:grpSp>
        <p:nvGrpSpPr>
          <p:cNvPr id="2" name="Group 12"/>
          <p:cNvGrpSpPr>
            <a:grpSpLocks/>
          </p:cNvGrpSpPr>
          <p:nvPr/>
        </p:nvGrpSpPr>
        <p:grpSpPr bwMode="auto">
          <a:xfrm>
            <a:off x="5921375" y="6357938"/>
            <a:ext cx="3222625" cy="371475"/>
            <a:chOff x="5921407" y="6357958"/>
            <a:chExt cx="3222625" cy="371455"/>
          </a:xfrm>
        </p:grpSpPr>
        <p:sp>
          <p:nvSpPr>
            <p:cNvPr id="10271"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r>
                <a:rPr lang="en-US" sz="600" b="1">
                  <a:solidFill>
                    <a:srgbClr val="993366"/>
                  </a:solidFill>
                </a:rPr>
                <a:t>Regional Visions of Integrated Sustainable Infrastructure Optimised for Neighbourhoods</a:t>
              </a:r>
              <a:endParaRPr lang="en-US" sz="600">
                <a:latin typeface="Calibri" pitchFamily="34" charset="0"/>
              </a:endParaRPr>
            </a:p>
          </p:txBody>
        </p:sp>
        <p:sp>
          <p:nvSpPr>
            <p:cNvPr id="8"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rPr>
                <a:t>ReVISIONS</a:t>
              </a:r>
            </a:p>
          </p:txBody>
        </p:sp>
      </p:grpSp>
      <p:pic>
        <p:nvPicPr>
          <p:cNvPr id="10245" name="Picture 16" descr="CUnibig"/>
          <p:cNvPicPr>
            <a:picLocks noChangeAspect="1" noChangeArrowheads="1"/>
          </p:cNvPicPr>
          <p:nvPr/>
        </p:nvPicPr>
        <p:blipFill>
          <a:blip r:embed="rId4"/>
          <a:srcRect/>
          <a:stretch>
            <a:fillRect/>
          </a:stretch>
        </p:blipFill>
        <p:spPr bwMode="auto">
          <a:xfrm>
            <a:off x="214313" y="357188"/>
            <a:ext cx="2247900" cy="457200"/>
          </a:xfrm>
          <a:prstGeom prst="rect">
            <a:avLst/>
          </a:prstGeom>
          <a:noFill/>
          <a:ln w="9525">
            <a:noFill/>
            <a:miter lim="800000"/>
            <a:headEnd/>
            <a:tailEnd/>
          </a:ln>
        </p:spPr>
      </p:pic>
      <p:sp>
        <p:nvSpPr>
          <p:cNvPr id="10246" name="TextBox 17"/>
          <p:cNvSpPr txBox="1">
            <a:spLocks noChangeArrowheads="1"/>
          </p:cNvSpPr>
          <p:nvPr/>
        </p:nvSpPr>
        <p:spPr bwMode="auto">
          <a:xfrm>
            <a:off x="6143625" y="428625"/>
            <a:ext cx="2962275" cy="369888"/>
          </a:xfrm>
          <a:prstGeom prst="rect">
            <a:avLst/>
          </a:prstGeom>
          <a:noFill/>
          <a:ln w="9525">
            <a:noFill/>
            <a:miter lim="800000"/>
            <a:headEnd/>
            <a:tailEnd/>
          </a:ln>
        </p:spPr>
        <p:txBody>
          <a:bodyPr wrap="none">
            <a:spAutoFit/>
          </a:bodyPr>
          <a:lstStyle/>
          <a:p>
            <a:r>
              <a:rPr lang="en-GB">
                <a:solidFill>
                  <a:srgbClr val="800000"/>
                </a:solidFill>
                <a:latin typeface="Calibri" pitchFamily="34" charset="0"/>
              </a:rPr>
              <a:t>Overview:  Model Framework</a:t>
            </a:r>
            <a:endParaRPr lang="en-US">
              <a:solidFill>
                <a:srgbClr val="800000"/>
              </a:solidFill>
              <a:latin typeface="Calibri" pitchFamily="34" charset="0"/>
            </a:endParaRPr>
          </a:p>
        </p:txBody>
      </p:sp>
      <p:sp>
        <p:nvSpPr>
          <p:cNvPr id="10247" name="Oval 3"/>
          <p:cNvSpPr>
            <a:spLocks noChangeArrowheads="1"/>
          </p:cNvSpPr>
          <p:nvPr/>
        </p:nvSpPr>
        <p:spPr bwMode="auto">
          <a:xfrm>
            <a:off x="1857375" y="2006600"/>
            <a:ext cx="2282825" cy="1303338"/>
          </a:xfrm>
          <a:prstGeom prst="ellipse">
            <a:avLst/>
          </a:prstGeom>
          <a:solidFill>
            <a:schemeClr val="accent1"/>
          </a:solidFill>
          <a:ln w="9525">
            <a:solidFill>
              <a:schemeClr val="tx1"/>
            </a:solidFill>
            <a:round/>
            <a:headEnd/>
            <a:tailEnd/>
          </a:ln>
        </p:spPr>
        <p:txBody>
          <a:bodyPr wrap="none" anchor="ctr"/>
          <a:lstStyle/>
          <a:p>
            <a:pPr algn="ctr"/>
            <a:r>
              <a:rPr lang="en-GB" b="1">
                <a:latin typeface="Calibri" pitchFamily="34" charset="0"/>
              </a:rPr>
              <a:t>Firms &amp; Households</a:t>
            </a:r>
          </a:p>
        </p:txBody>
      </p:sp>
      <p:sp>
        <p:nvSpPr>
          <p:cNvPr id="10248" name="Text Box 6"/>
          <p:cNvSpPr txBox="1">
            <a:spLocks noChangeArrowheads="1"/>
          </p:cNvSpPr>
          <p:nvPr/>
        </p:nvSpPr>
        <p:spPr bwMode="auto">
          <a:xfrm>
            <a:off x="2185988" y="1344613"/>
            <a:ext cx="1528762" cy="369887"/>
          </a:xfrm>
          <a:prstGeom prst="rect">
            <a:avLst/>
          </a:prstGeom>
          <a:noFill/>
          <a:ln w="9525">
            <a:noFill/>
            <a:miter lim="800000"/>
            <a:headEnd/>
            <a:tailEnd/>
          </a:ln>
        </p:spPr>
        <p:txBody>
          <a:bodyPr>
            <a:spAutoFit/>
          </a:bodyPr>
          <a:lstStyle/>
          <a:p>
            <a:r>
              <a:rPr lang="en-GB">
                <a:solidFill>
                  <a:srgbClr val="800000"/>
                </a:solidFill>
                <a:latin typeface="Calibri" pitchFamily="34" charset="0"/>
              </a:rPr>
              <a:t>LOCATIONAL</a:t>
            </a:r>
            <a:endParaRPr lang="en-US">
              <a:solidFill>
                <a:srgbClr val="800000"/>
              </a:solidFill>
              <a:latin typeface="Calibri" pitchFamily="34" charset="0"/>
            </a:endParaRPr>
          </a:p>
        </p:txBody>
      </p:sp>
      <p:sp>
        <p:nvSpPr>
          <p:cNvPr id="10249" name="Text Box 7"/>
          <p:cNvSpPr txBox="1">
            <a:spLocks noChangeArrowheads="1"/>
          </p:cNvSpPr>
          <p:nvPr/>
        </p:nvSpPr>
        <p:spPr bwMode="auto">
          <a:xfrm>
            <a:off x="250825" y="4891088"/>
            <a:ext cx="963613" cy="369887"/>
          </a:xfrm>
          <a:prstGeom prst="rect">
            <a:avLst/>
          </a:prstGeom>
          <a:noFill/>
          <a:ln w="9525">
            <a:noFill/>
            <a:miter lim="800000"/>
            <a:headEnd/>
            <a:tailEnd/>
          </a:ln>
        </p:spPr>
        <p:txBody>
          <a:bodyPr>
            <a:spAutoFit/>
          </a:bodyPr>
          <a:lstStyle/>
          <a:p>
            <a:r>
              <a:rPr lang="en-GB">
                <a:solidFill>
                  <a:srgbClr val="800000"/>
                </a:solidFill>
                <a:latin typeface="Calibri" pitchFamily="34" charset="0"/>
              </a:rPr>
              <a:t>SUPPLY</a:t>
            </a:r>
            <a:endParaRPr lang="en-US">
              <a:solidFill>
                <a:srgbClr val="800000"/>
              </a:solidFill>
              <a:latin typeface="Calibri" pitchFamily="34" charset="0"/>
            </a:endParaRPr>
          </a:p>
        </p:txBody>
      </p:sp>
      <p:sp>
        <p:nvSpPr>
          <p:cNvPr id="10250" name="Text Box 9"/>
          <p:cNvSpPr txBox="1">
            <a:spLocks noChangeArrowheads="1"/>
          </p:cNvSpPr>
          <p:nvPr/>
        </p:nvSpPr>
        <p:spPr bwMode="auto">
          <a:xfrm>
            <a:off x="293688" y="2249488"/>
            <a:ext cx="1206500" cy="369887"/>
          </a:xfrm>
          <a:prstGeom prst="rect">
            <a:avLst/>
          </a:prstGeom>
          <a:noFill/>
          <a:ln w="9525">
            <a:noFill/>
            <a:miter lim="800000"/>
            <a:headEnd/>
            <a:tailEnd/>
          </a:ln>
        </p:spPr>
        <p:txBody>
          <a:bodyPr>
            <a:spAutoFit/>
          </a:bodyPr>
          <a:lstStyle/>
          <a:p>
            <a:r>
              <a:rPr lang="en-GB">
                <a:solidFill>
                  <a:srgbClr val="800000"/>
                </a:solidFill>
                <a:latin typeface="Calibri" pitchFamily="34" charset="0"/>
              </a:rPr>
              <a:t>DEMAND</a:t>
            </a:r>
            <a:endParaRPr lang="en-US">
              <a:solidFill>
                <a:srgbClr val="800000"/>
              </a:solidFill>
              <a:latin typeface="Calibri" pitchFamily="34" charset="0"/>
            </a:endParaRPr>
          </a:p>
        </p:txBody>
      </p:sp>
      <p:sp>
        <p:nvSpPr>
          <p:cNvPr id="10251" name="Line 10"/>
          <p:cNvSpPr>
            <a:spLocks noChangeShapeType="1"/>
          </p:cNvSpPr>
          <p:nvPr/>
        </p:nvSpPr>
        <p:spPr bwMode="auto">
          <a:xfrm>
            <a:off x="3000375" y="3286125"/>
            <a:ext cx="0" cy="1143000"/>
          </a:xfrm>
          <a:prstGeom prst="line">
            <a:avLst/>
          </a:prstGeom>
          <a:noFill/>
          <a:ln w="19050">
            <a:solidFill>
              <a:schemeClr val="tx1"/>
            </a:solidFill>
            <a:round/>
            <a:headEnd type="triangle" w="med" len="med"/>
            <a:tailEnd type="triangle" w="med" len="med"/>
          </a:ln>
        </p:spPr>
        <p:txBody>
          <a:bodyPr/>
          <a:lstStyle/>
          <a:p>
            <a:endParaRPr lang="es-CL"/>
          </a:p>
        </p:txBody>
      </p:sp>
      <p:sp>
        <p:nvSpPr>
          <p:cNvPr id="10252" name="Text Box 12"/>
          <p:cNvSpPr txBox="1">
            <a:spLocks noChangeArrowheads="1"/>
          </p:cNvSpPr>
          <p:nvPr/>
        </p:nvSpPr>
        <p:spPr bwMode="auto">
          <a:xfrm>
            <a:off x="2214563" y="3643313"/>
            <a:ext cx="1847850" cy="338137"/>
          </a:xfrm>
          <a:prstGeom prst="rect">
            <a:avLst/>
          </a:prstGeom>
          <a:solidFill>
            <a:srgbClr val="BBE0E3">
              <a:alpha val="0"/>
            </a:srgbClr>
          </a:solidFill>
          <a:ln w="9525">
            <a:noFill/>
            <a:miter lim="800000"/>
            <a:headEnd/>
            <a:tailEnd/>
          </a:ln>
        </p:spPr>
        <p:txBody>
          <a:bodyPr>
            <a:spAutoFit/>
          </a:bodyPr>
          <a:lstStyle/>
          <a:p>
            <a:r>
              <a:rPr lang="en-GB" sz="1600">
                <a:latin typeface="Calibri" pitchFamily="34" charset="0"/>
              </a:rPr>
              <a:t>Price and disutility</a:t>
            </a:r>
            <a:endParaRPr lang="en-US" sz="1600">
              <a:latin typeface="Calibri" pitchFamily="34" charset="0"/>
            </a:endParaRPr>
          </a:p>
        </p:txBody>
      </p:sp>
      <p:sp>
        <p:nvSpPr>
          <p:cNvPr id="10253" name="Line 13"/>
          <p:cNvSpPr>
            <a:spLocks noChangeShapeType="1"/>
          </p:cNvSpPr>
          <p:nvPr/>
        </p:nvSpPr>
        <p:spPr bwMode="auto">
          <a:xfrm flipH="1">
            <a:off x="7429500" y="3286125"/>
            <a:ext cx="19050" cy="1143000"/>
          </a:xfrm>
          <a:prstGeom prst="line">
            <a:avLst/>
          </a:prstGeom>
          <a:noFill/>
          <a:ln w="19050">
            <a:solidFill>
              <a:schemeClr val="tx1"/>
            </a:solidFill>
            <a:round/>
            <a:headEnd type="triangle" w="med" len="med"/>
            <a:tailEnd type="triangle" w="med" len="med"/>
          </a:ln>
        </p:spPr>
        <p:txBody>
          <a:bodyPr/>
          <a:lstStyle/>
          <a:p>
            <a:endParaRPr lang="es-CL"/>
          </a:p>
        </p:txBody>
      </p:sp>
      <p:sp>
        <p:nvSpPr>
          <p:cNvPr id="10254" name="Line 14"/>
          <p:cNvSpPr>
            <a:spLocks noChangeShapeType="1"/>
          </p:cNvSpPr>
          <p:nvPr/>
        </p:nvSpPr>
        <p:spPr bwMode="auto">
          <a:xfrm flipH="1" flipV="1">
            <a:off x="4214813" y="5429250"/>
            <a:ext cx="2071687" cy="0"/>
          </a:xfrm>
          <a:prstGeom prst="line">
            <a:avLst/>
          </a:prstGeom>
          <a:noFill/>
          <a:ln w="19050">
            <a:solidFill>
              <a:schemeClr val="tx1"/>
            </a:solidFill>
            <a:round/>
            <a:headEnd/>
            <a:tailEnd type="triangle" w="med" len="med"/>
          </a:ln>
        </p:spPr>
        <p:txBody>
          <a:bodyPr/>
          <a:lstStyle/>
          <a:p>
            <a:endParaRPr lang="es-CL"/>
          </a:p>
        </p:txBody>
      </p:sp>
      <p:sp>
        <p:nvSpPr>
          <p:cNvPr id="10255" name="Line 15"/>
          <p:cNvSpPr>
            <a:spLocks noChangeShapeType="1"/>
          </p:cNvSpPr>
          <p:nvPr/>
        </p:nvSpPr>
        <p:spPr bwMode="auto">
          <a:xfrm flipV="1">
            <a:off x="4214813" y="2643188"/>
            <a:ext cx="2071687" cy="0"/>
          </a:xfrm>
          <a:prstGeom prst="line">
            <a:avLst/>
          </a:prstGeom>
          <a:noFill/>
          <a:ln w="19050">
            <a:solidFill>
              <a:schemeClr val="tx1"/>
            </a:solidFill>
            <a:round/>
            <a:headEnd/>
            <a:tailEnd type="triangle" w="med" len="med"/>
          </a:ln>
        </p:spPr>
        <p:txBody>
          <a:bodyPr/>
          <a:lstStyle/>
          <a:p>
            <a:endParaRPr lang="es-CL"/>
          </a:p>
        </p:txBody>
      </p:sp>
      <p:sp>
        <p:nvSpPr>
          <p:cNvPr id="10256" name="Text Box 16"/>
          <p:cNvSpPr txBox="1">
            <a:spLocks noChangeArrowheads="1"/>
          </p:cNvSpPr>
          <p:nvPr/>
        </p:nvSpPr>
        <p:spPr bwMode="auto">
          <a:xfrm>
            <a:off x="4467225" y="2754313"/>
            <a:ext cx="1033463" cy="338137"/>
          </a:xfrm>
          <a:prstGeom prst="rect">
            <a:avLst/>
          </a:prstGeom>
          <a:noFill/>
          <a:ln w="9525">
            <a:noFill/>
            <a:miter lim="800000"/>
            <a:headEnd/>
            <a:tailEnd/>
          </a:ln>
        </p:spPr>
        <p:txBody>
          <a:bodyPr>
            <a:spAutoFit/>
          </a:bodyPr>
          <a:lstStyle/>
          <a:p>
            <a:pPr algn="ctr"/>
            <a:r>
              <a:rPr lang="en-GB" sz="1600">
                <a:latin typeface="Calibri" pitchFamily="34" charset="0"/>
              </a:rPr>
              <a:t>generated</a:t>
            </a:r>
            <a:endParaRPr lang="en-US" sz="1600">
              <a:latin typeface="Calibri" pitchFamily="34" charset="0"/>
            </a:endParaRPr>
          </a:p>
        </p:txBody>
      </p:sp>
      <p:sp>
        <p:nvSpPr>
          <p:cNvPr id="10257" name="Text Box 17"/>
          <p:cNvSpPr txBox="1">
            <a:spLocks noChangeArrowheads="1"/>
          </p:cNvSpPr>
          <p:nvPr/>
        </p:nvSpPr>
        <p:spPr bwMode="auto">
          <a:xfrm>
            <a:off x="6400800" y="1416050"/>
            <a:ext cx="1814513" cy="369888"/>
          </a:xfrm>
          <a:prstGeom prst="rect">
            <a:avLst/>
          </a:prstGeom>
          <a:solidFill>
            <a:schemeClr val="bg1"/>
          </a:solidFill>
          <a:ln w="9525">
            <a:noFill/>
            <a:miter lim="800000"/>
            <a:headEnd/>
            <a:tailEnd/>
          </a:ln>
        </p:spPr>
        <p:txBody>
          <a:bodyPr>
            <a:spAutoFit/>
          </a:bodyPr>
          <a:lstStyle/>
          <a:p>
            <a:r>
              <a:rPr lang="en-GB">
                <a:solidFill>
                  <a:srgbClr val="800000"/>
                </a:solidFill>
                <a:latin typeface="Calibri" pitchFamily="34" charset="0"/>
              </a:rPr>
              <a:t>TRANSPORTABLE</a:t>
            </a:r>
            <a:endParaRPr lang="en-US">
              <a:solidFill>
                <a:srgbClr val="800000"/>
              </a:solidFill>
              <a:latin typeface="Calibri" pitchFamily="34" charset="0"/>
            </a:endParaRPr>
          </a:p>
        </p:txBody>
      </p:sp>
      <p:sp>
        <p:nvSpPr>
          <p:cNvPr id="10258" name="Oval 18"/>
          <p:cNvSpPr>
            <a:spLocks noChangeArrowheads="1"/>
          </p:cNvSpPr>
          <p:nvPr/>
        </p:nvSpPr>
        <p:spPr bwMode="auto">
          <a:xfrm>
            <a:off x="6303963" y="1992313"/>
            <a:ext cx="2228850" cy="1304925"/>
          </a:xfrm>
          <a:prstGeom prst="ellipse">
            <a:avLst/>
          </a:prstGeom>
          <a:solidFill>
            <a:schemeClr val="accent1"/>
          </a:solidFill>
          <a:ln w="9525">
            <a:solidFill>
              <a:schemeClr val="tx1"/>
            </a:solidFill>
            <a:round/>
            <a:headEnd/>
            <a:tailEnd/>
          </a:ln>
        </p:spPr>
        <p:txBody>
          <a:bodyPr wrap="none" anchor="ctr"/>
          <a:lstStyle/>
          <a:p>
            <a:pPr algn="ctr"/>
            <a:endParaRPr lang="en-GB" b="1">
              <a:latin typeface="Calibri" pitchFamily="34" charset="0"/>
            </a:endParaRPr>
          </a:p>
          <a:p>
            <a:pPr algn="ctr"/>
            <a:r>
              <a:rPr lang="en-GB" b="1">
                <a:latin typeface="Calibri" pitchFamily="34" charset="0"/>
              </a:rPr>
              <a:t>Flows</a:t>
            </a:r>
            <a:endParaRPr lang="en-GB">
              <a:latin typeface="Calibri" pitchFamily="34" charset="0"/>
            </a:endParaRPr>
          </a:p>
          <a:p>
            <a:pPr algn="ctr"/>
            <a:endParaRPr lang="en-GB">
              <a:latin typeface="Calibri" pitchFamily="34" charset="0"/>
            </a:endParaRPr>
          </a:p>
        </p:txBody>
      </p:sp>
      <p:sp>
        <p:nvSpPr>
          <p:cNvPr id="10259" name="Text Box 19"/>
          <p:cNvSpPr txBox="1">
            <a:spLocks noChangeArrowheads="1"/>
          </p:cNvSpPr>
          <p:nvPr/>
        </p:nvSpPr>
        <p:spPr bwMode="auto">
          <a:xfrm>
            <a:off x="6286500" y="3662363"/>
            <a:ext cx="2533650" cy="338137"/>
          </a:xfrm>
          <a:prstGeom prst="rect">
            <a:avLst/>
          </a:prstGeom>
          <a:solidFill>
            <a:srgbClr val="FFFFFF">
              <a:alpha val="0"/>
            </a:srgbClr>
          </a:solidFill>
          <a:ln w="9525">
            <a:noFill/>
            <a:miter lim="800000"/>
            <a:headEnd/>
            <a:tailEnd/>
          </a:ln>
        </p:spPr>
        <p:txBody>
          <a:bodyPr>
            <a:spAutoFit/>
          </a:bodyPr>
          <a:lstStyle/>
          <a:p>
            <a:pPr algn="ctr"/>
            <a:r>
              <a:rPr lang="en-GB" sz="1600">
                <a:latin typeface="Calibri" pitchFamily="34" charset="0"/>
              </a:rPr>
              <a:t>Congestion,  losses &amp; costs</a:t>
            </a:r>
            <a:endParaRPr lang="en-US" sz="1600">
              <a:latin typeface="Calibri" pitchFamily="34" charset="0"/>
            </a:endParaRPr>
          </a:p>
        </p:txBody>
      </p:sp>
      <p:sp>
        <p:nvSpPr>
          <p:cNvPr id="10260" name="Oval 20"/>
          <p:cNvSpPr>
            <a:spLocks noChangeArrowheads="1"/>
          </p:cNvSpPr>
          <p:nvPr/>
        </p:nvSpPr>
        <p:spPr bwMode="auto">
          <a:xfrm>
            <a:off x="6302375" y="4419600"/>
            <a:ext cx="2446338" cy="1684338"/>
          </a:xfrm>
          <a:prstGeom prst="ellipse">
            <a:avLst/>
          </a:prstGeom>
          <a:solidFill>
            <a:srgbClr val="FFCC66"/>
          </a:solidFill>
          <a:ln w="9525">
            <a:solidFill>
              <a:schemeClr val="tx1"/>
            </a:solidFill>
            <a:round/>
            <a:headEnd/>
            <a:tailEnd/>
          </a:ln>
        </p:spPr>
        <p:txBody>
          <a:bodyPr wrap="none" anchor="ctr"/>
          <a:lstStyle/>
          <a:p>
            <a:pPr algn="ctr"/>
            <a:r>
              <a:rPr lang="en-GB" b="1">
                <a:latin typeface="Calibri" pitchFamily="34" charset="0"/>
              </a:rPr>
              <a:t>Networks</a:t>
            </a:r>
          </a:p>
        </p:txBody>
      </p:sp>
      <p:sp>
        <p:nvSpPr>
          <p:cNvPr id="10261" name="Oval 22"/>
          <p:cNvSpPr>
            <a:spLocks noChangeArrowheads="1"/>
          </p:cNvSpPr>
          <p:nvPr/>
        </p:nvSpPr>
        <p:spPr bwMode="auto">
          <a:xfrm>
            <a:off x="1836738" y="4419600"/>
            <a:ext cx="2446337" cy="1684338"/>
          </a:xfrm>
          <a:prstGeom prst="ellipse">
            <a:avLst/>
          </a:prstGeom>
          <a:solidFill>
            <a:srgbClr val="FFCC66"/>
          </a:solidFill>
          <a:ln w="9525">
            <a:solidFill>
              <a:schemeClr val="tx1"/>
            </a:solidFill>
            <a:round/>
            <a:headEnd/>
            <a:tailEnd/>
          </a:ln>
        </p:spPr>
        <p:txBody>
          <a:bodyPr wrap="none" anchor="ctr"/>
          <a:lstStyle/>
          <a:p>
            <a:pPr algn="ctr"/>
            <a:r>
              <a:rPr lang="en-GB" b="1">
                <a:latin typeface="Calibri" pitchFamily="34" charset="0"/>
              </a:rPr>
              <a:t>Buildings, space, </a:t>
            </a:r>
          </a:p>
          <a:p>
            <a:pPr algn="ctr"/>
            <a:r>
              <a:rPr lang="en-GB" b="1">
                <a:latin typeface="Calibri" pitchFamily="34" charset="0"/>
              </a:rPr>
              <a:t>decentralised </a:t>
            </a:r>
          </a:p>
          <a:p>
            <a:pPr algn="ctr"/>
            <a:r>
              <a:rPr lang="en-GB" b="1">
                <a:latin typeface="Calibri" pitchFamily="34" charset="0"/>
              </a:rPr>
              <a:t>infrastructure</a:t>
            </a:r>
            <a:endParaRPr lang="en-US" b="1">
              <a:latin typeface="Calibri" pitchFamily="34" charset="0"/>
            </a:endParaRPr>
          </a:p>
        </p:txBody>
      </p:sp>
      <p:sp>
        <p:nvSpPr>
          <p:cNvPr id="52" name="Text Box 25"/>
          <p:cNvSpPr txBox="1">
            <a:spLocks noChangeArrowheads="1"/>
          </p:cNvSpPr>
          <p:nvPr/>
        </p:nvSpPr>
        <p:spPr bwMode="auto">
          <a:xfrm>
            <a:off x="2000250" y="2147888"/>
            <a:ext cx="1958975" cy="923925"/>
          </a:xfrm>
          <a:prstGeom prst="rect">
            <a:avLst/>
          </a:prstGeom>
          <a:solidFill>
            <a:schemeClr val="accent1"/>
          </a:solidFill>
          <a:ln w="9525">
            <a:noFill/>
            <a:miter lim="800000"/>
            <a:headEnd/>
            <a:tailEnd/>
          </a:ln>
        </p:spPr>
        <p:txBody>
          <a:bodyPr>
            <a:spAutoFit/>
          </a:bodyPr>
          <a:lstStyle/>
          <a:p>
            <a:pPr algn="ctr">
              <a:spcBef>
                <a:spcPct val="50000"/>
              </a:spcBef>
            </a:pPr>
            <a:r>
              <a:rPr lang="en-GB">
                <a:latin typeface="Calibri" pitchFamily="34" charset="0"/>
              </a:rPr>
              <a:t>Demand for land, buildings, water, energy, waste, etc.</a:t>
            </a:r>
          </a:p>
        </p:txBody>
      </p:sp>
      <p:sp>
        <p:nvSpPr>
          <p:cNvPr id="53" name="Text Box 27"/>
          <p:cNvSpPr txBox="1">
            <a:spLocks noChangeArrowheads="1"/>
          </p:cNvSpPr>
          <p:nvPr/>
        </p:nvSpPr>
        <p:spPr bwMode="auto">
          <a:xfrm>
            <a:off x="6492875" y="4737100"/>
            <a:ext cx="1957388" cy="923925"/>
          </a:xfrm>
          <a:prstGeom prst="rect">
            <a:avLst/>
          </a:prstGeom>
          <a:solidFill>
            <a:srgbClr val="FFCC66"/>
          </a:solidFill>
          <a:ln w="9525">
            <a:noFill/>
            <a:miter lim="800000"/>
            <a:headEnd/>
            <a:tailEnd/>
          </a:ln>
        </p:spPr>
        <p:txBody>
          <a:bodyPr>
            <a:spAutoFit/>
          </a:bodyPr>
          <a:lstStyle/>
          <a:p>
            <a:pPr algn="ctr"/>
            <a:r>
              <a:rPr lang="en-GB" b="1">
                <a:latin typeface="Calibri" pitchFamily="34" charset="0"/>
              </a:rPr>
              <a:t>Transport, water, energy &amp; waste networks</a:t>
            </a:r>
          </a:p>
        </p:txBody>
      </p:sp>
      <p:sp>
        <p:nvSpPr>
          <p:cNvPr id="54" name="Text Box 28"/>
          <p:cNvSpPr txBox="1">
            <a:spLocks noChangeArrowheads="1"/>
          </p:cNvSpPr>
          <p:nvPr/>
        </p:nvSpPr>
        <p:spPr bwMode="auto">
          <a:xfrm>
            <a:off x="6416675" y="2093913"/>
            <a:ext cx="1941513" cy="923925"/>
          </a:xfrm>
          <a:prstGeom prst="rect">
            <a:avLst/>
          </a:prstGeom>
          <a:solidFill>
            <a:schemeClr val="accent1"/>
          </a:solidFill>
          <a:ln w="9525">
            <a:noFill/>
            <a:miter lim="800000"/>
            <a:headEnd/>
            <a:tailEnd/>
          </a:ln>
        </p:spPr>
        <p:txBody>
          <a:bodyPr>
            <a:spAutoFit/>
          </a:bodyPr>
          <a:lstStyle/>
          <a:p>
            <a:pPr algn="ctr"/>
            <a:r>
              <a:rPr lang="en-GB">
                <a:latin typeface="Calibri" pitchFamily="34" charset="0"/>
              </a:rPr>
              <a:t>Demand for travel, </a:t>
            </a:r>
          </a:p>
          <a:p>
            <a:pPr algn="ctr"/>
            <a:r>
              <a:rPr lang="en-GB">
                <a:latin typeface="Calibri" pitchFamily="34" charset="0"/>
              </a:rPr>
              <a:t>water, energy and </a:t>
            </a:r>
          </a:p>
          <a:p>
            <a:pPr algn="ctr"/>
            <a:r>
              <a:rPr lang="en-GB">
                <a:latin typeface="Calibri" pitchFamily="34" charset="0"/>
              </a:rPr>
              <a:t>waste flows, etc</a:t>
            </a:r>
          </a:p>
        </p:txBody>
      </p:sp>
      <p:sp>
        <p:nvSpPr>
          <p:cNvPr id="10265" name="Text Box 32"/>
          <p:cNvSpPr txBox="1">
            <a:spLocks noChangeArrowheads="1"/>
          </p:cNvSpPr>
          <p:nvPr/>
        </p:nvSpPr>
        <p:spPr bwMode="auto">
          <a:xfrm>
            <a:off x="1500188" y="6143625"/>
            <a:ext cx="5643562" cy="708025"/>
          </a:xfrm>
          <a:prstGeom prst="rect">
            <a:avLst/>
          </a:prstGeom>
          <a:solidFill>
            <a:schemeClr val="bg1"/>
          </a:solidFill>
          <a:ln w="9525">
            <a:noFill/>
            <a:miter lim="800000"/>
            <a:headEnd/>
            <a:tailEnd/>
          </a:ln>
        </p:spPr>
        <p:txBody>
          <a:bodyPr>
            <a:spAutoFit/>
          </a:bodyPr>
          <a:lstStyle/>
          <a:p>
            <a:pPr algn="ctr"/>
            <a:r>
              <a:rPr lang="en-GB" sz="2000" b="1">
                <a:solidFill>
                  <a:srgbClr val="800000"/>
                </a:solidFill>
                <a:latin typeface="Calibri" pitchFamily="34" charset="0"/>
              </a:rPr>
              <a:t>Quantitative land use transport interaction model </a:t>
            </a:r>
          </a:p>
          <a:p>
            <a:pPr algn="ctr"/>
            <a:r>
              <a:rPr lang="en-GB" sz="2000" b="1">
                <a:solidFill>
                  <a:srgbClr val="800000"/>
                </a:solidFill>
                <a:latin typeface="Calibri" pitchFamily="34" charset="0"/>
              </a:rPr>
              <a:t>(Behavioural market simulation)</a:t>
            </a:r>
            <a:endParaRPr lang="en-US" sz="2000" b="1">
              <a:solidFill>
                <a:srgbClr val="800000"/>
              </a:solidFill>
              <a:latin typeface="Calibri" pitchFamily="34" charset="0"/>
            </a:endParaRPr>
          </a:p>
        </p:txBody>
      </p:sp>
      <p:sp>
        <p:nvSpPr>
          <p:cNvPr id="56" name="Text Box 38"/>
          <p:cNvSpPr txBox="1">
            <a:spLocks noChangeArrowheads="1"/>
          </p:cNvSpPr>
          <p:nvPr/>
        </p:nvSpPr>
        <p:spPr bwMode="auto">
          <a:xfrm>
            <a:off x="2143125" y="4786313"/>
            <a:ext cx="1714500" cy="923925"/>
          </a:xfrm>
          <a:prstGeom prst="rect">
            <a:avLst/>
          </a:prstGeom>
          <a:solidFill>
            <a:srgbClr val="FFCC66"/>
          </a:solidFill>
          <a:ln w="9525">
            <a:noFill/>
            <a:miter lim="800000"/>
            <a:headEnd/>
            <a:tailEnd/>
          </a:ln>
        </p:spPr>
        <p:txBody>
          <a:bodyPr>
            <a:spAutoFit/>
          </a:bodyPr>
          <a:lstStyle/>
          <a:p>
            <a:pPr algn="ctr"/>
            <a:r>
              <a:rPr lang="en-GB" b="1">
                <a:latin typeface="Calibri" pitchFamily="34" charset="0"/>
              </a:rPr>
              <a:t>Business floorspace</a:t>
            </a:r>
          </a:p>
          <a:p>
            <a:pPr algn="ctr"/>
            <a:r>
              <a:rPr lang="en-GB" b="1">
                <a:latin typeface="Calibri" pitchFamily="34" charset="0"/>
              </a:rPr>
              <a:t> &amp; dwellings</a:t>
            </a:r>
            <a:endParaRPr lang="en-US" b="1">
              <a:latin typeface="Calibri" pitchFamily="34" charset="0"/>
            </a:endParaRPr>
          </a:p>
        </p:txBody>
      </p:sp>
      <p:sp>
        <p:nvSpPr>
          <p:cNvPr id="10267" name="Text Box 34"/>
          <p:cNvSpPr txBox="1">
            <a:spLocks noChangeArrowheads="1"/>
          </p:cNvSpPr>
          <p:nvPr/>
        </p:nvSpPr>
        <p:spPr bwMode="auto">
          <a:xfrm>
            <a:off x="4529138" y="5600700"/>
            <a:ext cx="1257300" cy="338138"/>
          </a:xfrm>
          <a:prstGeom prst="rect">
            <a:avLst/>
          </a:prstGeom>
          <a:solidFill>
            <a:schemeClr val="bg1"/>
          </a:solidFill>
          <a:ln w="9525">
            <a:solidFill>
              <a:srgbClr val="000000">
                <a:alpha val="0"/>
              </a:srgbClr>
            </a:solidFill>
            <a:miter lim="800000"/>
            <a:headEnd/>
            <a:tailEnd/>
          </a:ln>
        </p:spPr>
        <p:txBody>
          <a:bodyPr>
            <a:spAutoFit/>
          </a:bodyPr>
          <a:lstStyle/>
          <a:p>
            <a:pPr algn="ctr"/>
            <a:r>
              <a:rPr lang="en-GB" sz="1600">
                <a:latin typeface="Calibri" pitchFamily="34" charset="0"/>
              </a:rPr>
              <a:t>accessibility</a:t>
            </a:r>
            <a:endParaRPr lang="en-US" sz="1600">
              <a:latin typeface="Calibri" pitchFamily="34" charset="0"/>
            </a:endParaRPr>
          </a:p>
        </p:txBody>
      </p:sp>
      <p:sp>
        <p:nvSpPr>
          <p:cNvPr id="10268" name="Line 36"/>
          <p:cNvSpPr>
            <a:spLocks noChangeShapeType="1"/>
          </p:cNvSpPr>
          <p:nvPr/>
        </p:nvSpPr>
        <p:spPr bwMode="auto">
          <a:xfrm flipV="1">
            <a:off x="4214813" y="5000625"/>
            <a:ext cx="2071687" cy="0"/>
          </a:xfrm>
          <a:prstGeom prst="line">
            <a:avLst/>
          </a:prstGeom>
          <a:noFill/>
          <a:ln w="19050">
            <a:solidFill>
              <a:schemeClr val="tx1"/>
            </a:solidFill>
            <a:round/>
            <a:headEnd/>
            <a:tailEnd type="triangle" w="med" len="med"/>
          </a:ln>
        </p:spPr>
        <p:txBody>
          <a:bodyPr>
            <a:spAutoFit/>
          </a:bodyPr>
          <a:lstStyle/>
          <a:p>
            <a:endParaRPr lang="es-CL"/>
          </a:p>
        </p:txBody>
      </p:sp>
      <p:sp>
        <p:nvSpPr>
          <p:cNvPr id="59" name="Text Box 37"/>
          <p:cNvSpPr txBox="1">
            <a:spLocks noChangeArrowheads="1"/>
          </p:cNvSpPr>
          <p:nvPr/>
        </p:nvSpPr>
        <p:spPr bwMode="auto">
          <a:xfrm>
            <a:off x="4673600" y="4591050"/>
            <a:ext cx="1255713" cy="338138"/>
          </a:xfrm>
          <a:prstGeom prst="rect">
            <a:avLst/>
          </a:prstGeom>
          <a:noFill/>
          <a:ln w="9525">
            <a:noFill/>
            <a:miter lim="800000"/>
            <a:headEnd/>
            <a:tailEnd/>
          </a:ln>
        </p:spPr>
        <p:txBody>
          <a:bodyPr>
            <a:spAutoFit/>
          </a:bodyPr>
          <a:lstStyle/>
          <a:p>
            <a:r>
              <a:rPr lang="en-GB" sz="1600">
                <a:latin typeface="Calibri" pitchFamily="34" charset="0"/>
              </a:rPr>
              <a:t>feedback</a:t>
            </a:r>
            <a:endParaRPr lang="en-US" sz="1600">
              <a:latin typeface="Calibri" pitchFamily="34" charset="0"/>
            </a:endParaRPr>
          </a:p>
        </p:txBody>
      </p:sp>
      <p:sp>
        <p:nvSpPr>
          <p:cNvPr id="60" name="Text Box 26"/>
          <p:cNvSpPr txBox="1">
            <a:spLocks noChangeArrowheads="1"/>
          </p:cNvSpPr>
          <p:nvPr/>
        </p:nvSpPr>
        <p:spPr bwMode="auto">
          <a:xfrm>
            <a:off x="1862138" y="4791075"/>
            <a:ext cx="2424112" cy="923925"/>
          </a:xfrm>
          <a:prstGeom prst="rect">
            <a:avLst/>
          </a:prstGeom>
          <a:solidFill>
            <a:srgbClr val="FFCC66"/>
          </a:solidFill>
          <a:ln w="9525">
            <a:noFill/>
            <a:miter lim="800000"/>
            <a:headEnd/>
            <a:tailEnd/>
          </a:ln>
        </p:spPr>
        <p:txBody>
          <a:bodyPr>
            <a:spAutoFit/>
          </a:bodyPr>
          <a:lstStyle/>
          <a:p>
            <a:pPr algn="ctr"/>
            <a:r>
              <a:rPr lang="en-GB" b="1">
                <a:latin typeface="Calibri" pitchFamily="34" charset="0"/>
              </a:rPr>
              <a:t>Land, buildings, water, drainage, &amp; energy</a:t>
            </a:r>
          </a:p>
          <a:p>
            <a:pPr algn="ctr"/>
            <a:endParaRPr lang="en-GB" b="1">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blinds(horizontal)">
                                      <p:cBhvr>
                                        <p:cTn id="11" dur="500"/>
                                        <p:tgtEl>
                                          <p:spTgt spid="6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56"/>
                                        </p:tgtEl>
                                        <p:attrNameLst>
                                          <p:attrName>style.visibility</p:attrName>
                                        </p:attrNameLst>
                                      </p:cBhvr>
                                      <p:to>
                                        <p:strVal val="hidden"/>
                                      </p:to>
                                    </p:set>
                                  </p:childTnLst>
                                </p:cTn>
                              </p:par>
                            </p:childTnLst>
                          </p:cTn>
                        </p:par>
                        <p:par>
                          <p:cTn id="16" fill="hold">
                            <p:stCondLst>
                              <p:cond delay="0"/>
                            </p:stCondLst>
                            <p:childTnLst>
                              <p:par>
                                <p:cTn id="17" presetID="1" presetClass="exit" presetSubtype="0" fill="hold" grpId="0" nodeType="afterEffect">
                                  <p:stCondLst>
                                    <p:cond delay="0"/>
                                  </p:stCondLst>
                                  <p:childTnLst>
                                    <p:set>
                                      <p:cBhvr>
                                        <p:cTn id="18" dur="1" fill="hold">
                                          <p:stCondLst>
                                            <p:cond delay="0"/>
                                          </p:stCondLst>
                                        </p:cTn>
                                        <p:tgtEl>
                                          <p:spTgt spid="5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1" nodeType="clickEffect">
                                  <p:stCondLst>
                                    <p:cond delay="0"/>
                                  </p:stCondLst>
                                  <p:childTnLst>
                                    <p:anim calcmode="lin" valueType="num">
                                      <p:cBhvr additive="base">
                                        <p:cTn id="22" dur="500"/>
                                        <p:tgtEl>
                                          <p:spTgt spid="52"/>
                                        </p:tgtEl>
                                        <p:attrNameLst>
                                          <p:attrName>ppt_x</p:attrName>
                                        </p:attrNameLst>
                                      </p:cBhvr>
                                      <p:tavLst>
                                        <p:tav tm="0">
                                          <p:val>
                                            <p:strVal val="ppt_x"/>
                                          </p:val>
                                        </p:tav>
                                        <p:tav tm="100000">
                                          <p:val>
                                            <p:strVal val="ppt_x"/>
                                          </p:val>
                                        </p:tav>
                                      </p:tavLst>
                                    </p:anim>
                                    <p:anim calcmode="lin" valueType="num">
                                      <p:cBhvr additive="base">
                                        <p:cTn id="23" dur="500"/>
                                        <p:tgtEl>
                                          <p:spTgt spid="52"/>
                                        </p:tgtEl>
                                        <p:attrNameLst>
                                          <p:attrName>ppt_y</p:attrName>
                                        </p:attrNameLst>
                                      </p:cBhvr>
                                      <p:tavLst>
                                        <p:tav tm="0">
                                          <p:val>
                                            <p:strVal val="ppt_y"/>
                                          </p:val>
                                        </p:tav>
                                        <p:tav tm="100000">
                                          <p:val>
                                            <p:strVal val="1+ppt_h/2"/>
                                          </p:val>
                                        </p:tav>
                                      </p:tavLst>
                                    </p:anim>
                                    <p:set>
                                      <p:cBhvr>
                                        <p:cTn id="24" dur="1" fill="hold">
                                          <p:stCondLst>
                                            <p:cond delay="499"/>
                                          </p:stCondLst>
                                        </p:cTn>
                                        <p:tgtEl>
                                          <p:spTgt spid="5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1" nodeType="clickEffect">
                                  <p:stCondLst>
                                    <p:cond delay="0"/>
                                  </p:stCondLst>
                                  <p:childTnLst>
                                    <p:anim calcmode="lin" valueType="num">
                                      <p:cBhvr additive="base">
                                        <p:cTn id="28" dur="500"/>
                                        <p:tgtEl>
                                          <p:spTgt spid="60"/>
                                        </p:tgtEl>
                                        <p:attrNameLst>
                                          <p:attrName>ppt_x</p:attrName>
                                        </p:attrNameLst>
                                      </p:cBhvr>
                                      <p:tavLst>
                                        <p:tav tm="0">
                                          <p:val>
                                            <p:strVal val="ppt_x"/>
                                          </p:val>
                                        </p:tav>
                                        <p:tav tm="100000">
                                          <p:val>
                                            <p:strVal val="ppt_x"/>
                                          </p:val>
                                        </p:tav>
                                      </p:tavLst>
                                    </p:anim>
                                    <p:anim calcmode="lin" valueType="num">
                                      <p:cBhvr additive="base">
                                        <p:cTn id="29" dur="500"/>
                                        <p:tgtEl>
                                          <p:spTgt spid="60"/>
                                        </p:tgtEl>
                                        <p:attrNameLst>
                                          <p:attrName>ppt_y</p:attrName>
                                        </p:attrNameLst>
                                      </p:cBhvr>
                                      <p:tavLst>
                                        <p:tav tm="0">
                                          <p:val>
                                            <p:strVal val="ppt_y"/>
                                          </p:val>
                                        </p:tav>
                                        <p:tav tm="100000">
                                          <p:val>
                                            <p:strVal val="1+ppt_h/2"/>
                                          </p:val>
                                        </p:tav>
                                      </p:tavLst>
                                    </p:anim>
                                    <p:set>
                                      <p:cBhvr>
                                        <p:cTn id="30" dur="1" fill="hold">
                                          <p:stCondLst>
                                            <p:cond delay="499"/>
                                          </p:stCondLst>
                                        </p:cTn>
                                        <p:tgtEl>
                                          <p:spTgt spid="6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1" nodeType="clickEffect">
                                  <p:stCondLst>
                                    <p:cond delay="0"/>
                                  </p:stCondLst>
                                  <p:childTnLst>
                                    <p:anim calcmode="lin" valueType="num">
                                      <p:cBhvr additive="base">
                                        <p:cTn id="42" dur="500"/>
                                        <p:tgtEl>
                                          <p:spTgt spid="54"/>
                                        </p:tgtEl>
                                        <p:attrNameLst>
                                          <p:attrName>ppt_x</p:attrName>
                                        </p:attrNameLst>
                                      </p:cBhvr>
                                      <p:tavLst>
                                        <p:tav tm="0">
                                          <p:val>
                                            <p:strVal val="ppt_x"/>
                                          </p:val>
                                        </p:tav>
                                        <p:tav tm="100000">
                                          <p:val>
                                            <p:strVal val="ppt_x"/>
                                          </p:val>
                                        </p:tav>
                                      </p:tavLst>
                                    </p:anim>
                                    <p:anim calcmode="lin" valueType="num">
                                      <p:cBhvr additive="base">
                                        <p:cTn id="43" dur="500"/>
                                        <p:tgtEl>
                                          <p:spTgt spid="54"/>
                                        </p:tgtEl>
                                        <p:attrNameLst>
                                          <p:attrName>ppt_y</p:attrName>
                                        </p:attrNameLst>
                                      </p:cBhvr>
                                      <p:tavLst>
                                        <p:tav tm="0">
                                          <p:val>
                                            <p:strVal val="ppt_y"/>
                                          </p:val>
                                        </p:tav>
                                        <p:tav tm="100000">
                                          <p:val>
                                            <p:strVal val="1+ppt_h/2"/>
                                          </p:val>
                                        </p:tav>
                                      </p:tavLst>
                                    </p:anim>
                                    <p:set>
                                      <p:cBhvr>
                                        <p:cTn id="44" dur="1" fill="hold">
                                          <p:stCondLst>
                                            <p:cond delay="499"/>
                                          </p:stCondLst>
                                        </p:cTn>
                                        <p:tgtEl>
                                          <p:spTgt spid="5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500"/>
                                        <p:tgtEl>
                                          <p:spTgt spid="53"/>
                                        </p:tgtEl>
                                        <p:attrNameLst>
                                          <p:attrName>ppt_x</p:attrName>
                                        </p:attrNameLst>
                                      </p:cBhvr>
                                      <p:tavLst>
                                        <p:tav tm="0">
                                          <p:val>
                                            <p:strVal val="ppt_x"/>
                                          </p:val>
                                        </p:tav>
                                        <p:tav tm="100000">
                                          <p:val>
                                            <p:strVal val="ppt_x"/>
                                          </p:val>
                                        </p:tav>
                                      </p:tavLst>
                                    </p:anim>
                                    <p:anim calcmode="lin" valueType="num">
                                      <p:cBhvr additive="base">
                                        <p:cTn id="49" dur="500"/>
                                        <p:tgtEl>
                                          <p:spTgt spid="53"/>
                                        </p:tgtEl>
                                        <p:attrNameLst>
                                          <p:attrName>ppt_y</p:attrName>
                                        </p:attrNameLst>
                                      </p:cBhvr>
                                      <p:tavLst>
                                        <p:tav tm="0">
                                          <p:val>
                                            <p:strVal val="ppt_y"/>
                                          </p:val>
                                        </p:tav>
                                        <p:tav tm="100000">
                                          <p:val>
                                            <p:strVal val="1+ppt_h/2"/>
                                          </p:val>
                                        </p:tav>
                                      </p:tavLst>
                                    </p:anim>
                                    <p:set>
                                      <p:cBhvr>
                                        <p:cTn id="50" dur="1" fill="hold">
                                          <p:stCondLst>
                                            <p:cond delay="499"/>
                                          </p:stCondLst>
                                        </p:cTn>
                                        <p:tgtEl>
                                          <p:spTgt spid="53"/>
                                        </p:tgtEl>
                                        <p:attrNameLst>
                                          <p:attrName>style.visibility</p:attrName>
                                        </p:attrNameLst>
                                      </p:cBhvr>
                                      <p:to>
                                        <p:strVal val="hidden"/>
                                      </p:to>
                                    </p:set>
                                  </p:childTnLst>
                                </p:cTn>
                              </p:par>
                              <p:par>
                                <p:cTn id="51" presetID="3" presetClass="entr" presetSubtype="1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blinds(horizontal)">
                                      <p:cBhvr>
                                        <p:cTn id="5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3" grpId="0" animBg="1"/>
      <p:bldP spid="53" grpId="1" animBg="1"/>
      <p:bldP spid="54" grpId="0" animBg="1"/>
      <p:bldP spid="54" grpId="1" animBg="1"/>
      <p:bldP spid="56" grpId="0" animBg="1"/>
      <p:bldP spid="56" grpId="1" animBg="1"/>
      <p:bldP spid="59" grpId="0"/>
      <p:bldP spid="60" grpId="0" animBg="1"/>
      <p:bldP spid="60"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6026"/>
            <a:ext cx="8229600" cy="562074"/>
          </a:xfrm>
        </p:spPr>
        <p:txBody>
          <a:bodyPr>
            <a:normAutofit/>
          </a:bodyPr>
          <a:lstStyle/>
          <a:p>
            <a:r>
              <a:rPr lang="en-GB" sz="2400" dirty="0" smtClean="0"/>
              <a:t>GDP</a:t>
            </a:r>
            <a:endParaRPr lang="en-GB" sz="2400" dirty="0"/>
          </a:p>
        </p:txBody>
      </p:sp>
      <p:sp>
        <p:nvSpPr>
          <p:cNvPr id="4" name="Rounded Rectangle 3"/>
          <p:cNvSpPr/>
          <p:nvPr/>
        </p:nvSpPr>
        <p:spPr>
          <a:xfrm>
            <a:off x="5004048" y="6309320"/>
            <a:ext cx="3816424" cy="288032"/>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Author's own calculations using data by ONS and OBR </a:t>
            </a:r>
            <a:endParaRPr lang="en-GB" sz="1200" dirty="0"/>
          </a:p>
        </p:txBody>
      </p:sp>
      <p:graphicFrame>
        <p:nvGraphicFramePr>
          <p:cNvPr id="7" name="Chart 6"/>
          <p:cNvGraphicFramePr/>
          <p:nvPr/>
        </p:nvGraphicFramePr>
        <p:xfrm>
          <a:off x="971600" y="1052736"/>
          <a:ext cx="6768752" cy="4392488"/>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84"/>
          <p:cNvGrpSpPr>
            <a:grpSpLocks/>
          </p:cNvGrpSpPr>
          <p:nvPr/>
        </p:nvGrpSpPr>
        <p:grpSpPr bwMode="auto">
          <a:xfrm>
            <a:off x="0" y="0"/>
            <a:ext cx="9144000" cy="500063"/>
            <a:chOff x="0" y="0"/>
            <a:chExt cx="9144000" cy="500042"/>
          </a:xfrm>
        </p:grpSpPr>
        <p:sp>
          <p:nvSpPr>
            <p:cNvPr id="6" name="Rectangle 5"/>
            <p:cNvSpPr/>
            <p:nvPr/>
          </p:nvSpPr>
          <p:spPr>
            <a:xfrm>
              <a:off x="0" y="0"/>
              <a:ext cx="9144000"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baseline="0"/>
            </a:p>
          </p:txBody>
        </p:sp>
        <p:cxnSp>
          <p:nvCxnSpPr>
            <p:cNvPr id="8" name="Straight Connector 7"/>
            <p:cNvCxnSpPr/>
            <p:nvPr/>
          </p:nvCxnSpPr>
          <p:spPr bwMode="auto">
            <a:xfrm>
              <a:off x="0" y="500042"/>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9" name="Picture 2" descr="logos"/>
            <p:cNvPicPr>
              <a:picLocks noChangeAspect="1" noChangeArrowheads="1"/>
            </p:cNvPicPr>
            <p:nvPr/>
          </p:nvPicPr>
          <p:blipFill>
            <a:blip r:embed="rId3" cstate="print"/>
            <a:srcRect l="11374" t="47244" r="46037" b="38319"/>
            <a:stretch>
              <a:fillRect/>
            </a:stretch>
          </p:blipFill>
          <p:spPr bwMode="auto">
            <a:xfrm>
              <a:off x="71438" y="35703"/>
              <a:ext cx="1571604" cy="392901"/>
            </a:xfrm>
            <a:prstGeom prst="rect">
              <a:avLst/>
            </a:prstGeom>
            <a:noFill/>
            <a:ln w="9525">
              <a:noFill/>
              <a:miter lim="800000"/>
              <a:headEnd/>
              <a:tailEnd/>
            </a:ln>
          </p:spPr>
        </p:pic>
        <p:grpSp>
          <p:nvGrpSpPr>
            <p:cNvPr id="5" name="Group 12"/>
            <p:cNvGrpSpPr>
              <a:grpSpLocks/>
            </p:cNvGrpSpPr>
            <p:nvPr/>
          </p:nvGrpSpPr>
          <p:grpSpPr bwMode="auto">
            <a:xfrm>
              <a:off x="5849969" y="71414"/>
              <a:ext cx="3222625" cy="371475"/>
              <a:chOff x="5921407" y="6357958"/>
              <a:chExt cx="3222625" cy="371455"/>
            </a:xfrm>
          </p:grpSpPr>
          <p:sp>
            <p:nvSpPr>
              <p:cNvPr id="11"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pPr algn="r"/>
                <a:r>
                  <a:rPr lang="en-US" sz="600" b="1" baseline="0" dirty="0">
                    <a:solidFill>
                      <a:srgbClr val="993366"/>
                    </a:solidFill>
                  </a:rPr>
                  <a:t>Regional Visions of Integrated Sustainable Infrastructure Optimised for Neighbourhoods</a:t>
                </a:r>
                <a:endParaRPr lang="en-US" sz="600" baseline="0" dirty="0">
                  <a:latin typeface="Calibri" pitchFamily="34" charset="0"/>
                </a:endParaRPr>
              </a:p>
            </p:txBody>
          </p:sp>
          <p:sp>
            <p:nvSpPr>
              <p:cNvPr id="12"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baseline="0" dirty="0">
                    <a:ln w="9525">
                      <a:noFill/>
                      <a:round/>
                      <a:headEnd/>
                      <a:tailEnd/>
                    </a:ln>
                    <a:solidFill>
                      <a:srgbClr val="800000"/>
                    </a:solidFill>
                    <a:effectLst>
                      <a:outerShdw blurRad="38100" dist="38100" dir="2700000" algn="tl">
                        <a:srgbClr val="000000">
                          <a:alpha val="43137"/>
                        </a:srgbClr>
                      </a:outerShdw>
                    </a:effectLst>
                    <a:latin typeface="Impact"/>
                  </a:rPr>
                  <a:t>ReVISIONS</a:t>
                </a:r>
              </a:p>
            </p:txBody>
          </p:sp>
        </p:grpSp>
      </p:grpSp>
      <p:sp>
        <p:nvSpPr>
          <p:cNvPr id="21" name="TextBox 20"/>
          <p:cNvSpPr txBox="1"/>
          <p:nvPr/>
        </p:nvSpPr>
        <p:spPr>
          <a:xfrm>
            <a:off x="5849969" y="607911"/>
            <a:ext cx="3276900" cy="338554"/>
          </a:xfrm>
          <a:prstGeom prst="rect">
            <a:avLst/>
          </a:prstGeom>
          <a:noFill/>
        </p:spPr>
        <p:txBody>
          <a:bodyPr wrap="square" rtlCol="0">
            <a:spAutoFit/>
          </a:bodyPr>
          <a:lstStyle/>
          <a:p>
            <a:pPr algn="r"/>
            <a:r>
              <a:rPr lang="en-US" sz="1600" dirty="0" smtClean="0"/>
              <a:t>Slide provided by </a:t>
            </a:r>
            <a:r>
              <a:rPr lang="en-US" sz="1600" dirty="0" err="1" smtClean="0"/>
              <a:t>Dr</a:t>
            </a:r>
            <a:r>
              <a:rPr lang="en-US" sz="1600" dirty="0" smtClean="0"/>
              <a:t> </a:t>
            </a:r>
            <a:r>
              <a:rPr lang="en-US" sz="1600" dirty="0" err="1" smtClean="0"/>
              <a:t>Vadim</a:t>
            </a:r>
            <a:r>
              <a:rPr lang="en-US" sz="1600" dirty="0" smtClean="0"/>
              <a:t> </a:t>
            </a:r>
            <a:r>
              <a:rPr lang="en-US" sz="1600" dirty="0" err="1" smtClean="0"/>
              <a:t>Grinevich</a:t>
            </a:r>
            <a:endParaRPr lang="en-US" sz="1600" dirty="0"/>
          </a:p>
        </p:txBody>
      </p:sp>
      <p:grpSp>
        <p:nvGrpSpPr>
          <p:cNvPr id="10" name="Group 21"/>
          <p:cNvGrpSpPr/>
          <p:nvPr/>
        </p:nvGrpSpPr>
        <p:grpSpPr>
          <a:xfrm>
            <a:off x="846651" y="6483060"/>
            <a:ext cx="8302707" cy="420981"/>
            <a:chOff x="846651" y="6483060"/>
            <a:chExt cx="8302707" cy="420981"/>
          </a:xfrm>
        </p:grpSpPr>
        <p:sp>
          <p:nvSpPr>
            <p:cNvPr id="23" name="Rectangle 22"/>
            <p:cNvSpPr/>
            <p:nvPr/>
          </p:nvSpPr>
          <p:spPr>
            <a:xfrm>
              <a:off x="846651" y="6682776"/>
              <a:ext cx="8302707" cy="126644"/>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953735"/>
                </a:solidFill>
              </a:endParaRPr>
            </a:p>
          </p:txBody>
        </p:sp>
        <p:sp>
          <p:nvSpPr>
            <p:cNvPr id="24" name="TextBox 23"/>
            <p:cNvSpPr txBox="1"/>
            <p:nvPr/>
          </p:nvSpPr>
          <p:spPr>
            <a:xfrm>
              <a:off x="1984770" y="6580876"/>
              <a:ext cx="7159230" cy="323165"/>
            </a:xfrm>
            <a:prstGeom prst="rect">
              <a:avLst/>
            </a:prstGeom>
            <a:noFill/>
          </p:spPr>
          <p:txBody>
            <a:bodyPr wrap="square" rtlCol="0">
              <a:spAutoFit/>
            </a:bodyPr>
            <a:lstStyle/>
            <a:p>
              <a:pPr algn="r"/>
              <a:r>
                <a:rPr lang="en-US" sz="1500" dirty="0" smtClean="0">
                  <a:solidFill>
                    <a:schemeClr val="bg1"/>
                  </a:solidFill>
                  <a:latin typeface="BlairMdITC TT-Medium"/>
                  <a:cs typeface="BlairMdITC TT-Medium"/>
                </a:rPr>
                <a:t>24 | 05 | 2012</a:t>
              </a:r>
              <a:endParaRPr lang="en-US" sz="1500" dirty="0">
                <a:solidFill>
                  <a:schemeClr val="bg1"/>
                </a:solidFill>
                <a:latin typeface="BlairMdITC TT-Medium"/>
                <a:cs typeface="BlairMdITC TT-Medium"/>
              </a:endParaRPr>
            </a:p>
          </p:txBody>
        </p:sp>
        <p:sp>
          <p:nvSpPr>
            <p:cNvPr id="25" name="TextBox 24"/>
            <p:cNvSpPr txBox="1"/>
            <p:nvPr/>
          </p:nvSpPr>
          <p:spPr>
            <a:xfrm>
              <a:off x="846652" y="6483060"/>
              <a:ext cx="6368722" cy="276999"/>
            </a:xfrm>
            <a:prstGeom prst="rect">
              <a:avLst/>
            </a:prstGeom>
            <a:noFill/>
          </p:spPr>
          <p:txBody>
            <a:bodyPr wrap="square" rtlCol="0">
              <a:spAutoFit/>
            </a:bodyPr>
            <a:lstStyle/>
            <a:p>
              <a:r>
                <a:rPr lang="en-GB" sz="1200" dirty="0" smtClean="0">
                  <a:solidFill>
                    <a:srgbClr val="953735"/>
                  </a:solidFill>
                  <a:latin typeface="BlairMdITC TT-Medium"/>
                  <a:cs typeface="BlairMdITC TT-Medium"/>
                </a:rPr>
                <a:t>FORECAST</a:t>
              </a:r>
              <a:endParaRPr lang="en-GB" sz="1200" dirty="0">
                <a:solidFill>
                  <a:srgbClr val="953735"/>
                </a:solidFill>
                <a:latin typeface="BlairMdITC TT-Medium"/>
                <a:cs typeface="BlairMdITC TT-Medium"/>
              </a:endParaRPr>
            </a:p>
          </p:txBody>
        </p:sp>
      </p:grpSp>
    </p:spTree>
    <p:extLst>
      <p:ext uri="{BB962C8B-B14F-4D97-AF65-F5344CB8AC3E}">
        <p14:creationId xmlns:p14="http://schemas.microsoft.com/office/powerpoint/2010/main" xmlns="" val="1850004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6026"/>
            <a:ext cx="5643323" cy="562074"/>
          </a:xfrm>
        </p:spPr>
        <p:txBody>
          <a:bodyPr>
            <a:normAutofit/>
          </a:bodyPr>
          <a:lstStyle/>
          <a:p>
            <a:r>
              <a:rPr lang="en-GB" sz="2400" dirty="0" smtClean="0"/>
              <a:t>Employment by Broad Sector</a:t>
            </a:r>
            <a:endParaRPr lang="en-GB" sz="2400" dirty="0"/>
          </a:p>
        </p:txBody>
      </p:sp>
      <p:sp>
        <p:nvSpPr>
          <p:cNvPr id="4" name="Rounded Rectangle 3"/>
          <p:cNvSpPr/>
          <p:nvPr/>
        </p:nvSpPr>
        <p:spPr>
          <a:xfrm>
            <a:off x="5004048" y="6309320"/>
            <a:ext cx="3816424" cy="288032"/>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Source: Author’s own estimates using EU KLEMS database</a:t>
            </a:r>
            <a:endParaRPr lang="en-GB" sz="1200" dirty="0"/>
          </a:p>
        </p:txBody>
      </p:sp>
      <p:graphicFrame>
        <p:nvGraphicFramePr>
          <p:cNvPr id="6" name="Chart 5"/>
          <p:cNvGraphicFramePr/>
          <p:nvPr/>
        </p:nvGraphicFramePr>
        <p:xfrm>
          <a:off x="871537" y="890587"/>
          <a:ext cx="7400925" cy="5076826"/>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84"/>
          <p:cNvGrpSpPr>
            <a:grpSpLocks/>
          </p:cNvGrpSpPr>
          <p:nvPr/>
        </p:nvGrpSpPr>
        <p:grpSpPr bwMode="auto">
          <a:xfrm>
            <a:off x="0" y="0"/>
            <a:ext cx="9144000" cy="500063"/>
            <a:chOff x="0" y="0"/>
            <a:chExt cx="9144000" cy="500042"/>
          </a:xfrm>
        </p:grpSpPr>
        <p:sp>
          <p:nvSpPr>
            <p:cNvPr id="7" name="Rectangle 6"/>
            <p:cNvSpPr/>
            <p:nvPr/>
          </p:nvSpPr>
          <p:spPr>
            <a:xfrm>
              <a:off x="0" y="0"/>
              <a:ext cx="9144000"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baseline="0"/>
            </a:p>
          </p:txBody>
        </p:sp>
        <p:cxnSp>
          <p:nvCxnSpPr>
            <p:cNvPr id="8" name="Straight Connector 7"/>
            <p:cNvCxnSpPr/>
            <p:nvPr/>
          </p:nvCxnSpPr>
          <p:spPr bwMode="auto">
            <a:xfrm>
              <a:off x="0" y="500042"/>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9" name="Picture 2" descr="logos"/>
            <p:cNvPicPr>
              <a:picLocks noChangeAspect="1" noChangeArrowheads="1"/>
            </p:cNvPicPr>
            <p:nvPr/>
          </p:nvPicPr>
          <p:blipFill>
            <a:blip r:embed="rId3" cstate="print"/>
            <a:srcRect l="11374" t="47244" r="46037" b="38319"/>
            <a:stretch>
              <a:fillRect/>
            </a:stretch>
          </p:blipFill>
          <p:spPr bwMode="auto">
            <a:xfrm>
              <a:off x="71438" y="35703"/>
              <a:ext cx="1571604" cy="392901"/>
            </a:xfrm>
            <a:prstGeom prst="rect">
              <a:avLst/>
            </a:prstGeom>
            <a:noFill/>
            <a:ln w="9525">
              <a:noFill/>
              <a:miter lim="800000"/>
              <a:headEnd/>
              <a:tailEnd/>
            </a:ln>
          </p:spPr>
        </p:pic>
        <p:grpSp>
          <p:nvGrpSpPr>
            <p:cNvPr id="5" name="Group 12"/>
            <p:cNvGrpSpPr>
              <a:grpSpLocks/>
            </p:cNvGrpSpPr>
            <p:nvPr/>
          </p:nvGrpSpPr>
          <p:grpSpPr bwMode="auto">
            <a:xfrm>
              <a:off x="5849969" y="71414"/>
              <a:ext cx="3222625" cy="371475"/>
              <a:chOff x="5921407" y="6357958"/>
              <a:chExt cx="3222625" cy="371455"/>
            </a:xfrm>
          </p:grpSpPr>
          <p:sp>
            <p:nvSpPr>
              <p:cNvPr id="11"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pPr algn="r"/>
                <a:r>
                  <a:rPr lang="en-US" sz="600" b="1" baseline="0" dirty="0">
                    <a:solidFill>
                      <a:srgbClr val="993366"/>
                    </a:solidFill>
                  </a:rPr>
                  <a:t>Regional Visions of Integrated Sustainable Infrastructure Optimised for Neighbourhoods</a:t>
                </a:r>
                <a:endParaRPr lang="en-US" sz="600" baseline="0" dirty="0">
                  <a:latin typeface="Calibri" pitchFamily="34" charset="0"/>
                </a:endParaRPr>
              </a:p>
            </p:txBody>
          </p:sp>
          <p:sp>
            <p:nvSpPr>
              <p:cNvPr id="12"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baseline="0" dirty="0">
                    <a:ln w="9525">
                      <a:noFill/>
                      <a:round/>
                      <a:headEnd/>
                      <a:tailEnd/>
                    </a:ln>
                    <a:solidFill>
                      <a:srgbClr val="800000"/>
                    </a:solidFill>
                    <a:effectLst>
                      <a:outerShdw blurRad="38100" dist="38100" dir="2700000" algn="tl">
                        <a:srgbClr val="000000">
                          <a:alpha val="43137"/>
                        </a:srgbClr>
                      </a:outerShdw>
                    </a:effectLst>
                    <a:latin typeface="Impact"/>
                  </a:rPr>
                  <a:t>ReVISIONS</a:t>
                </a:r>
              </a:p>
            </p:txBody>
          </p:sp>
        </p:grpSp>
      </p:grpSp>
      <p:sp>
        <p:nvSpPr>
          <p:cNvPr id="18" name="TextBox 17"/>
          <p:cNvSpPr txBox="1"/>
          <p:nvPr/>
        </p:nvSpPr>
        <p:spPr>
          <a:xfrm>
            <a:off x="5849969" y="607911"/>
            <a:ext cx="3276900" cy="338554"/>
          </a:xfrm>
          <a:prstGeom prst="rect">
            <a:avLst/>
          </a:prstGeom>
          <a:noFill/>
        </p:spPr>
        <p:txBody>
          <a:bodyPr wrap="square" rtlCol="0">
            <a:spAutoFit/>
          </a:bodyPr>
          <a:lstStyle/>
          <a:p>
            <a:pPr algn="r"/>
            <a:r>
              <a:rPr lang="en-US" sz="1600" dirty="0" smtClean="0"/>
              <a:t>Slide provided by </a:t>
            </a:r>
            <a:r>
              <a:rPr lang="en-US" sz="1600" dirty="0" err="1" smtClean="0"/>
              <a:t>Dr</a:t>
            </a:r>
            <a:r>
              <a:rPr lang="en-US" sz="1600" dirty="0" smtClean="0"/>
              <a:t> </a:t>
            </a:r>
            <a:r>
              <a:rPr lang="en-US" sz="1600" dirty="0" err="1" smtClean="0"/>
              <a:t>Vadim</a:t>
            </a:r>
            <a:r>
              <a:rPr lang="en-US" sz="1600" dirty="0" smtClean="0"/>
              <a:t> </a:t>
            </a:r>
            <a:r>
              <a:rPr lang="en-US" sz="1600" dirty="0" err="1" smtClean="0"/>
              <a:t>Grinevich</a:t>
            </a:r>
            <a:endParaRPr lang="en-US" sz="1600" dirty="0"/>
          </a:p>
        </p:txBody>
      </p:sp>
      <p:grpSp>
        <p:nvGrpSpPr>
          <p:cNvPr id="10" name="Group 18"/>
          <p:cNvGrpSpPr/>
          <p:nvPr/>
        </p:nvGrpSpPr>
        <p:grpSpPr>
          <a:xfrm>
            <a:off x="846651" y="6483060"/>
            <a:ext cx="8302707" cy="420981"/>
            <a:chOff x="846651" y="6483060"/>
            <a:chExt cx="8302707" cy="420981"/>
          </a:xfrm>
        </p:grpSpPr>
        <p:sp>
          <p:nvSpPr>
            <p:cNvPr id="20" name="Rectangle 19"/>
            <p:cNvSpPr/>
            <p:nvPr/>
          </p:nvSpPr>
          <p:spPr>
            <a:xfrm>
              <a:off x="846651" y="6682776"/>
              <a:ext cx="8302707" cy="126644"/>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953735"/>
                </a:solidFill>
              </a:endParaRPr>
            </a:p>
          </p:txBody>
        </p:sp>
        <p:sp>
          <p:nvSpPr>
            <p:cNvPr id="21" name="TextBox 20"/>
            <p:cNvSpPr txBox="1"/>
            <p:nvPr/>
          </p:nvSpPr>
          <p:spPr>
            <a:xfrm>
              <a:off x="1984770" y="6580876"/>
              <a:ext cx="7159230" cy="323165"/>
            </a:xfrm>
            <a:prstGeom prst="rect">
              <a:avLst/>
            </a:prstGeom>
            <a:noFill/>
          </p:spPr>
          <p:txBody>
            <a:bodyPr wrap="square" rtlCol="0">
              <a:spAutoFit/>
            </a:bodyPr>
            <a:lstStyle/>
            <a:p>
              <a:pPr algn="r"/>
              <a:r>
                <a:rPr lang="en-US" sz="1500" dirty="0" smtClean="0">
                  <a:solidFill>
                    <a:schemeClr val="bg1"/>
                  </a:solidFill>
                  <a:latin typeface="BlairMdITC TT-Medium"/>
                  <a:cs typeface="BlairMdITC TT-Medium"/>
                </a:rPr>
                <a:t>24 | 05 | 2012</a:t>
              </a:r>
              <a:endParaRPr lang="en-US" sz="1500" dirty="0">
                <a:solidFill>
                  <a:schemeClr val="bg1"/>
                </a:solidFill>
                <a:latin typeface="BlairMdITC TT-Medium"/>
                <a:cs typeface="BlairMdITC TT-Medium"/>
              </a:endParaRPr>
            </a:p>
          </p:txBody>
        </p:sp>
        <p:sp>
          <p:nvSpPr>
            <p:cNvPr id="22" name="TextBox 21"/>
            <p:cNvSpPr txBox="1"/>
            <p:nvPr/>
          </p:nvSpPr>
          <p:spPr>
            <a:xfrm>
              <a:off x="846652" y="6483060"/>
              <a:ext cx="6368722" cy="276999"/>
            </a:xfrm>
            <a:prstGeom prst="rect">
              <a:avLst/>
            </a:prstGeom>
            <a:noFill/>
          </p:spPr>
          <p:txBody>
            <a:bodyPr wrap="square" rtlCol="0">
              <a:spAutoFit/>
            </a:bodyPr>
            <a:lstStyle/>
            <a:p>
              <a:r>
                <a:rPr lang="en-GB" sz="1200" dirty="0" smtClean="0">
                  <a:solidFill>
                    <a:srgbClr val="953735"/>
                  </a:solidFill>
                  <a:latin typeface="BlairMdITC TT-Medium"/>
                  <a:cs typeface="BlairMdITC TT-Medium"/>
                </a:rPr>
                <a:t>FORECAST</a:t>
              </a:r>
              <a:endParaRPr lang="en-GB" sz="1200" dirty="0">
                <a:solidFill>
                  <a:srgbClr val="953735"/>
                </a:solidFill>
                <a:latin typeface="BlairMdITC TT-Medium"/>
                <a:cs typeface="BlairMdITC TT-Medium"/>
              </a:endParaRPr>
            </a:p>
          </p:txBody>
        </p:sp>
      </p:grpSp>
    </p:spTree>
    <p:extLst>
      <p:ext uri="{BB962C8B-B14F-4D97-AF65-F5344CB8AC3E}">
        <p14:creationId xmlns:p14="http://schemas.microsoft.com/office/powerpoint/2010/main" xmlns="" val="21626875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58" y="500063"/>
            <a:ext cx="2393602" cy="598299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84"/>
          <p:cNvGrpSpPr>
            <a:grpSpLocks/>
          </p:cNvGrpSpPr>
          <p:nvPr/>
        </p:nvGrpSpPr>
        <p:grpSpPr bwMode="auto">
          <a:xfrm>
            <a:off x="0" y="0"/>
            <a:ext cx="9144000" cy="500063"/>
            <a:chOff x="0" y="0"/>
            <a:chExt cx="9144000" cy="500042"/>
          </a:xfrm>
        </p:grpSpPr>
        <p:sp>
          <p:nvSpPr>
            <p:cNvPr id="8" name="Rectangle 7"/>
            <p:cNvSpPr/>
            <p:nvPr/>
          </p:nvSpPr>
          <p:spPr>
            <a:xfrm>
              <a:off x="0" y="0"/>
              <a:ext cx="9144000"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baseline="0"/>
            </a:p>
          </p:txBody>
        </p:sp>
        <p:cxnSp>
          <p:nvCxnSpPr>
            <p:cNvPr id="9" name="Straight Connector 8"/>
            <p:cNvCxnSpPr/>
            <p:nvPr/>
          </p:nvCxnSpPr>
          <p:spPr bwMode="auto">
            <a:xfrm>
              <a:off x="0" y="500042"/>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10" name="Picture 2" descr="logos"/>
            <p:cNvPicPr>
              <a:picLocks noChangeAspect="1" noChangeArrowheads="1"/>
            </p:cNvPicPr>
            <p:nvPr/>
          </p:nvPicPr>
          <p:blipFill>
            <a:blip r:embed="rId2" cstate="print"/>
            <a:srcRect l="11374" t="47244" r="46037" b="38319"/>
            <a:stretch>
              <a:fillRect/>
            </a:stretch>
          </p:blipFill>
          <p:spPr bwMode="auto">
            <a:xfrm>
              <a:off x="71438" y="35703"/>
              <a:ext cx="1571604" cy="392901"/>
            </a:xfrm>
            <a:prstGeom prst="rect">
              <a:avLst/>
            </a:prstGeom>
            <a:noFill/>
            <a:ln w="9525">
              <a:noFill/>
              <a:miter lim="800000"/>
              <a:headEnd/>
              <a:tailEnd/>
            </a:ln>
          </p:spPr>
        </p:pic>
        <p:grpSp>
          <p:nvGrpSpPr>
            <p:cNvPr id="3" name="Group 12"/>
            <p:cNvGrpSpPr>
              <a:grpSpLocks/>
            </p:cNvGrpSpPr>
            <p:nvPr/>
          </p:nvGrpSpPr>
          <p:grpSpPr bwMode="auto">
            <a:xfrm>
              <a:off x="5849969" y="71414"/>
              <a:ext cx="3222625" cy="371475"/>
              <a:chOff x="5921407" y="6357958"/>
              <a:chExt cx="3222625" cy="371455"/>
            </a:xfrm>
          </p:grpSpPr>
          <p:sp>
            <p:nvSpPr>
              <p:cNvPr id="12"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pPr algn="r"/>
                <a:r>
                  <a:rPr lang="en-US" sz="600" b="1" baseline="0" dirty="0">
                    <a:solidFill>
                      <a:srgbClr val="993366"/>
                    </a:solidFill>
                  </a:rPr>
                  <a:t>Regional Visions of Integrated Sustainable Infrastructure Optimised for Neighbourhoods</a:t>
                </a:r>
                <a:endParaRPr lang="en-US" sz="600" baseline="0" dirty="0">
                  <a:latin typeface="Calibri" pitchFamily="34" charset="0"/>
                </a:endParaRPr>
              </a:p>
            </p:txBody>
          </p:sp>
          <p:sp>
            <p:nvSpPr>
              <p:cNvPr id="13"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baseline="0" dirty="0">
                    <a:ln w="9525">
                      <a:noFill/>
                      <a:round/>
                      <a:headEnd/>
                      <a:tailEnd/>
                    </a:ln>
                    <a:solidFill>
                      <a:srgbClr val="800000"/>
                    </a:solidFill>
                    <a:effectLst>
                      <a:outerShdw blurRad="38100" dist="38100" dir="2700000" algn="tl">
                        <a:srgbClr val="000000">
                          <a:alpha val="43137"/>
                        </a:srgbClr>
                      </a:outerShdw>
                    </a:effectLst>
                    <a:latin typeface="Impact"/>
                  </a:rPr>
                  <a:t>ReVISIONS</a:t>
                </a:r>
              </a:p>
            </p:txBody>
          </p:sp>
        </p:grpSp>
      </p:grpSp>
      <p:grpSp>
        <p:nvGrpSpPr>
          <p:cNvPr id="5" name="Group 13"/>
          <p:cNvGrpSpPr/>
          <p:nvPr/>
        </p:nvGrpSpPr>
        <p:grpSpPr>
          <a:xfrm>
            <a:off x="846651" y="6483060"/>
            <a:ext cx="8302707" cy="420981"/>
            <a:chOff x="846651" y="6483060"/>
            <a:chExt cx="8302707" cy="420981"/>
          </a:xfrm>
        </p:grpSpPr>
        <p:sp>
          <p:nvSpPr>
            <p:cNvPr id="15" name="Rectangle 14"/>
            <p:cNvSpPr/>
            <p:nvPr/>
          </p:nvSpPr>
          <p:spPr>
            <a:xfrm>
              <a:off x="846651" y="6682776"/>
              <a:ext cx="8302707" cy="126644"/>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953735"/>
                </a:solidFill>
              </a:endParaRPr>
            </a:p>
          </p:txBody>
        </p:sp>
        <p:sp>
          <p:nvSpPr>
            <p:cNvPr id="16" name="TextBox 15"/>
            <p:cNvSpPr txBox="1"/>
            <p:nvPr/>
          </p:nvSpPr>
          <p:spPr>
            <a:xfrm>
              <a:off x="1984770" y="6580876"/>
              <a:ext cx="7159230" cy="323165"/>
            </a:xfrm>
            <a:prstGeom prst="rect">
              <a:avLst/>
            </a:prstGeom>
            <a:noFill/>
          </p:spPr>
          <p:txBody>
            <a:bodyPr wrap="square" rtlCol="0">
              <a:spAutoFit/>
            </a:bodyPr>
            <a:lstStyle/>
            <a:p>
              <a:pPr algn="r"/>
              <a:r>
                <a:rPr lang="en-US" sz="1500" dirty="0" smtClean="0">
                  <a:solidFill>
                    <a:schemeClr val="bg1"/>
                  </a:solidFill>
                  <a:latin typeface="BlairMdITC TT-Medium"/>
                  <a:cs typeface="BlairMdITC TT-Medium"/>
                </a:rPr>
                <a:t>24 | 05 | 2012</a:t>
              </a:r>
              <a:endParaRPr lang="en-US" sz="1500" dirty="0">
                <a:solidFill>
                  <a:schemeClr val="bg1"/>
                </a:solidFill>
                <a:latin typeface="BlairMdITC TT-Medium"/>
                <a:cs typeface="BlairMdITC TT-Medium"/>
              </a:endParaRPr>
            </a:p>
          </p:txBody>
        </p:sp>
        <p:sp>
          <p:nvSpPr>
            <p:cNvPr id="17" name="TextBox 16"/>
            <p:cNvSpPr txBox="1"/>
            <p:nvPr/>
          </p:nvSpPr>
          <p:spPr>
            <a:xfrm>
              <a:off x="846652" y="6483060"/>
              <a:ext cx="6368722" cy="276999"/>
            </a:xfrm>
            <a:prstGeom prst="rect">
              <a:avLst/>
            </a:prstGeom>
            <a:noFill/>
          </p:spPr>
          <p:txBody>
            <a:bodyPr wrap="square" rtlCol="0">
              <a:spAutoFit/>
            </a:bodyPr>
            <a:lstStyle/>
            <a:p>
              <a:r>
                <a:rPr lang="en-GB" sz="1200" dirty="0" smtClean="0">
                  <a:solidFill>
                    <a:srgbClr val="953735"/>
                  </a:solidFill>
                  <a:latin typeface="BlairMdITC TT-Medium"/>
                  <a:cs typeface="BlairMdITC TT-Medium"/>
                </a:rPr>
                <a:t>SCENARIO COMPARISON</a:t>
              </a:r>
              <a:endParaRPr lang="en-GB" sz="1200" dirty="0">
                <a:solidFill>
                  <a:srgbClr val="953735"/>
                </a:solidFill>
                <a:latin typeface="BlairMdITC TT-Medium"/>
                <a:cs typeface="BlairMdITC TT-Medium"/>
              </a:endParaRPr>
            </a:p>
          </p:txBody>
        </p:sp>
      </p:grpSp>
      <p:cxnSp>
        <p:nvCxnSpPr>
          <p:cNvPr id="19" name="Straight Connector 18"/>
          <p:cNvCxnSpPr/>
          <p:nvPr/>
        </p:nvCxnSpPr>
        <p:spPr bwMode="auto">
          <a:xfrm>
            <a:off x="5358" y="6498634"/>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sp>
        <p:nvSpPr>
          <p:cNvPr id="20" name="TextBox 19"/>
          <p:cNvSpPr txBox="1"/>
          <p:nvPr/>
        </p:nvSpPr>
        <p:spPr>
          <a:xfrm>
            <a:off x="104764" y="588913"/>
            <a:ext cx="1880006" cy="1015663"/>
          </a:xfrm>
          <a:prstGeom prst="rect">
            <a:avLst/>
          </a:prstGeom>
          <a:noFill/>
        </p:spPr>
        <p:txBody>
          <a:bodyPr wrap="square" rtlCol="0">
            <a:spAutoFit/>
          </a:bodyPr>
          <a:lstStyle/>
          <a:p>
            <a:r>
              <a:rPr lang="en-GB" sz="1200" dirty="0" smtClean="0">
                <a:solidFill>
                  <a:srgbClr val="953735"/>
                </a:solidFill>
                <a:latin typeface="BlairMdITC TT-Medium"/>
                <a:cs typeface="BlairMdITC TT-Medium"/>
              </a:rPr>
              <a:t>GVA per capita</a:t>
            </a:r>
          </a:p>
          <a:p>
            <a:r>
              <a:rPr lang="en-GB" sz="1200" dirty="0" smtClean="0">
                <a:solidFill>
                  <a:srgbClr val="953735"/>
                </a:solidFill>
                <a:latin typeface="BlairMdITC TT-Medium"/>
                <a:cs typeface="BlairMdITC TT-Medium"/>
              </a:rPr>
              <a:t>Trend to 2031</a:t>
            </a:r>
          </a:p>
          <a:p>
            <a:endParaRPr lang="en-GB" sz="1200" dirty="0" smtClean="0">
              <a:solidFill>
                <a:srgbClr val="953735"/>
              </a:solidFill>
              <a:latin typeface="BlairMdITC TT-Medium"/>
              <a:cs typeface="BlairMdITC TT-Medium"/>
            </a:endParaRPr>
          </a:p>
          <a:p>
            <a:endParaRPr lang="en-GB" sz="1200" dirty="0">
              <a:solidFill>
                <a:srgbClr val="953735"/>
              </a:solidFill>
              <a:latin typeface="BlairMdITC TT-Medium"/>
              <a:cs typeface="BlairMdITC TT-Medium"/>
            </a:endParaRPr>
          </a:p>
          <a:p>
            <a:r>
              <a:rPr lang="en-GB" sz="1200" dirty="0" smtClean="0">
                <a:solidFill>
                  <a:srgbClr val="953735"/>
                </a:solidFill>
                <a:latin typeface="BlairMdITC TT-Medium"/>
                <a:cs typeface="BlairMdITC TT-Medium"/>
              </a:rPr>
              <a:t>Difference</a:t>
            </a:r>
          </a:p>
        </p:txBody>
      </p:sp>
      <p:pic>
        <p:nvPicPr>
          <p:cNvPr id="18" name="Picture 2" descr="C:\Users\marcial\AppData\Local\Microsoft\Windows\Temporary Internet Files\Content.IE5\PPEW15NM\GVA per person map.png"/>
          <p:cNvPicPr>
            <a:picLocks noChangeAspect="1" noChangeArrowheads="1"/>
          </p:cNvPicPr>
          <p:nvPr/>
        </p:nvPicPr>
        <p:blipFill>
          <a:blip r:embed="rId3"/>
          <a:srcRect/>
          <a:stretch>
            <a:fillRect/>
          </a:stretch>
        </p:blipFill>
        <p:spPr bwMode="auto">
          <a:xfrm>
            <a:off x="5358" y="1416517"/>
            <a:ext cx="9144000" cy="5066543"/>
          </a:xfrm>
          <a:prstGeom prst="rect">
            <a:avLst/>
          </a:prstGeom>
          <a:noFill/>
        </p:spPr>
      </p:pic>
      <p:sp>
        <p:nvSpPr>
          <p:cNvPr id="21" name="TextBox 20"/>
          <p:cNvSpPr txBox="1"/>
          <p:nvPr/>
        </p:nvSpPr>
        <p:spPr>
          <a:xfrm>
            <a:off x="5849969" y="607910"/>
            <a:ext cx="3276900" cy="338554"/>
          </a:xfrm>
          <a:prstGeom prst="rect">
            <a:avLst/>
          </a:prstGeom>
          <a:noFill/>
        </p:spPr>
        <p:txBody>
          <a:bodyPr wrap="square" rtlCol="0">
            <a:spAutoFit/>
          </a:bodyPr>
          <a:lstStyle/>
          <a:p>
            <a:pPr algn="r"/>
            <a:r>
              <a:rPr lang="en-US" sz="1600" dirty="0" smtClean="0"/>
              <a:t>Slide provided by </a:t>
            </a:r>
            <a:r>
              <a:rPr lang="en-US" sz="1600" dirty="0" err="1" smtClean="0"/>
              <a:t>Vassilis</a:t>
            </a:r>
            <a:r>
              <a:rPr lang="en-US" sz="1600" dirty="0" smtClean="0"/>
              <a:t> </a:t>
            </a:r>
            <a:r>
              <a:rPr lang="en-US" sz="1600" dirty="0" err="1" smtClean="0"/>
              <a:t>Zachariadis</a:t>
            </a:r>
            <a:endParaRPr lang="en-US" sz="1600" dirty="0"/>
          </a:p>
        </p:txBody>
      </p:sp>
    </p:spTree>
    <p:extLst>
      <p:ext uri="{BB962C8B-B14F-4D97-AF65-F5344CB8AC3E}">
        <p14:creationId xmlns:p14="http://schemas.microsoft.com/office/powerpoint/2010/main" xmlns="" val="23450094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1206" y="518186"/>
            <a:ext cx="9057772" cy="5964874"/>
          </a:xfrm>
          <a:prstGeom prst="rect">
            <a:avLst/>
          </a:prstGeom>
        </p:spPr>
      </p:pic>
      <p:sp>
        <p:nvSpPr>
          <p:cNvPr id="6" name="Rectangle 5"/>
          <p:cNvSpPr/>
          <p:nvPr/>
        </p:nvSpPr>
        <p:spPr>
          <a:xfrm>
            <a:off x="5358" y="500063"/>
            <a:ext cx="2393602" cy="598299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84"/>
          <p:cNvGrpSpPr>
            <a:grpSpLocks/>
          </p:cNvGrpSpPr>
          <p:nvPr/>
        </p:nvGrpSpPr>
        <p:grpSpPr bwMode="auto">
          <a:xfrm>
            <a:off x="0" y="0"/>
            <a:ext cx="9144000" cy="500063"/>
            <a:chOff x="0" y="0"/>
            <a:chExt cx="9144000" cy="500042"/>
          </a:xfrm>
        </p:grpSpPr>
        <p:sp>
          <p:nvSpPr>
            <p:cNvPr id="8" name="Rectangle 7"/>
            <p:cNvSpPr/>
            <p:nvPr/>
          </p:nvSpPr>
          <p:spPr>
            <a:xfrm>
              <a:off x="0" y="0"/>
              <a:ext cx="9144000"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baseline="0"/>
            </a:p>
          </p:txBody>
        </p:sp>
        <p:cxnSp>
          <p:nvCxnSpPr>
            <p:cNvPr id="9" name="Straight Connector 8"/>
            <p:cNvCxnSpPr/>
            <p:nvPr/>
          </p:nvCxnSpPr>
          <p:spPr bwMode="auto">
            <a:xfrm>
              <a:off x="0" y="500042"/>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10" name="Picture 2" descr="logos"/>
            <p:cNvPicPr>
              <a:picLocks noChangeAspect="1" noChangeArrowheads="1"/>
            </p:cNvPicPr>
            <p:nvPr/>
          </p:nvPicPr>
          <p:blipFill>
            <a:blip r:embed="rId3" cstate="print"/>
            <a:srcRect l="11374" t="47244" r="46037" b="38319"/>
            <a:stretch>
              <a:fillRect/>
            </a:stretch>
          </p:blipFill>
          <p:spPr bwMode="auto">
            <a:xfrm>
              <a:off x="71438" y="35703"/>
              <a:ext cx="1571604" cy="392901"/>
            </a:xfrm>
            <a:prstGeom prst="rect">
              <a:avLst/>
            </a:prstGeom>
            <a:noFill/>
            <a:ln w="9525">
              <a:noFill/>
              <a:miter lim="800000"/>
              <a:headEnd/>
              <a:tailEnd/>
            </a:ln>
          </p:spPr>
        </p:pic>
        <p:grpSp>
          <p:nvGrpSpPr>
            <p:cNvPr id="3" name="Group 12"/>
            <p:cNvGrpSpPr>
              <a:grpSpLocks/>
            </p:cNvGrpSpPr>
            <p:nvPr/>
          </p:nvGrpSpPr>
          <p:grpSpPr bwMode="auto">
            <a:xfrm>
              <a:off x="5849969" y="71414"/>
              <a:ext cx="3222625" cy="371475"/>
              <a:chOff x="5921407" y="6357958"/>
              <a:chExt cx="3222625" cy="371455"/>
            </a:xfrm>
          </p:grpSpPr>
          <p:sp>
            <p:nvSpPr>
              <p:cNvPr id="12"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pPr algn="r"/>
                <a:r>
                  <a:rPr lang="en-US" sz="600" b="1" baseline="0" dirty="0">
                    <a:solidFill>
                      <a:srgbClr val="993366"/>
                    </a:solidFill>
                  </a:rPr>
                  <a:t>Regional Visions of Integrated Sustainable Infrastructure Optimised for Neighbourhoods</a:t>
                </a:r>
                <a:endParaRPr lang="en-US" sz="600" baseline="0" dirty="0">
                  <a:latin typeface="Calibri" pitchFamily="34" charset="0"/>
                </a:endParaRPr>
              </a:p>
            </p:txBody>
          </p:sp>
          <p:sp>
            <p:nvSpPr>
              <p:cNvPr id="13"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baseline="0" dirty="0">
                    <a:ln w="9525">
                      <a:noFill/>
                      <a:round/>
                      <a:headEnd/>
                      <a:tailEnd/>
                    </a:ln>
                    <a:solidFill>
                      <a:srgbClr val="800000"/>
                    </a:solidFill>
                    <a:effectLst>
                      <a:outerShdw blurRad="38100" dist="38100" dir="2700000" algn="tl">
                        <a:srgbClr val="000000">
                          <a:alpha val="43137"/>
                        </a:srgbClr>
                      </a:outerShdw>
                    </a:effectLst>
                    <a:latin typeface="Impact"/>
                  </a:rPr>
                  <a:t>ReVISIONS</a:t>
                </a:r>
              </a:p>
            </p:txBody>
          </p:sp>
        </p:grpSp>
      </p:grpSp>
      <p:grpSp>
        <p:nvGrpSpPr>
          <p:cNvPr id="5" name="Group 13"/>
          <p:cNvGrpSpPr/>
          <p:nvPr/>
        </p:nvGrpSpPr>
        <p:grpSpPr>
          <a:xfrm>
            <a:off x="846651" y="6483060"/>
            <a:ext cx="8302707" cy="420981"/>
            <a:chOff x="846651" y="6483060"/>
            <a:chExt cx="8302707" cy="420981"/>
          </a:xfrm>
        </p:grpSpPr>
        <p:sp>
          <p:nvSpPr>
            <p:cNvPr id="15" name="Rectangle 14"/>
            <p:cNvSpPr/>
            <p:nvPr/>
          </p:nvSpPr>
          <p:spPr>
            <a:xfrm>
              <a:off x="846651" y="6682776"/>
              <a:ext cx="8302707" cy="126644"/>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953735"/>
                </a:solidFill>
              </a:endParaRPr>
            </a:p>
          </p:txBody>
        </p:sp>
        <p:sp>
          <p:nvSpPr>
            <p:cNvPr id="16" name="TextBox 15"/>
            <p:cNvSpPr txBox="1"/>
            <p:nvPr/>
          </p:nvSpPr>
          <p:spPr>
            <a:xfrm>
              <a:off x="1984770" y="6580876"/>
              <a:ext cx="7159230" cy="323165"/>
            </a:xfrm>
            <a:prstGeom prst="rect">
              <a:avLst/>
            </a:prstGeom>
            <a:noFill/>
          </p:spPr>
          <p:txBody>
            <a:bodyPr wrap="square" rtlCol="0">
              <a:spAutoFit/>
            </a:bodyPr>
            <a:lstStyle/>
            <a:p>
              <a:pPr algn="r"/>
              <a:r>
                <a:rPr lang="en-US" sz="1500" dirty="0" smtClean="0">
                  <a:solidFill>
                    <a:schemeClr val="bg1"/>
                  </a:solidFill>
                  <a:latin typeface="BlairMdITC TT-Medium"/>
                  <a:cs typeface="BlairMdITC TT-Medium"/>
                </a:rPr>
                <a:t>24 | 05 | 2012</a:t>
              </a:r>
              <a:endParaRPr lang="en-US" sz="1500" dirty="0">
                <a:solidFill>
                  <a:schemeClr val="bg1"/>
                </a:solidFill>
                <a:latin typeface="BlairMdITC TT-Medium"/>
                <a:cs typeface="BlairMdITC TT-Medium"/>
              </a:endParaRPr>
            </a:p>
          </p:txBody>
        </p:sp>
        <p:sp>
          <p:nvSpPr>
            <p:cNvPr id="17" name="TextBox 16"/>
            <p:cNvSpPr txBox="1"/>
            <p:nvPr/>
          </p:nvSpPr>
          <p:spPr>
            <a:xfrm>
              <a:off x="846652" y="6483060"/>
              <a:ext cx="6368722" cy="276999"/>
            </a:xfrm>
            <a:prstGeom prst="rect">
              <a:avLst/>
            </a:prstGeom>
            <a:noFill/>
          </p:spPr>
          <p:txBody>
            <a:bodyPr wrap="square" rtlCol="0">
              <a:spAutoFit/>
            </a:bodyPr>
            <a:lstStyle/>
            <a:p>
              <a:r>
                <a:rPr lang="en-GB" sz="1200" dirty="0" smtClean="0">
                  <a:solidFill>
                    <a:srgbClr val="953735"/>
                  </a:solidFill>
                  <a:latin typeface="BlairMdITC TT-Medium"/>
                  <a:cs typeface="BlairMdITC TT-Medium"/>
                </a:rPr>
                <a:t>SCENARIO COMPARISON</a:t>
              </a:r>
              <a:endParaRPr lang="en-GB" sz="1200" dirty="0">
                <a:solidFill>
                  <a:srgbClr val="953735"/>
                </a:solidFill>
                <a:latin typeface="BlairMdITC TT-Medium"/>
                <a:cs typeface="BlairMdITC TT-Medium"/>
              </a:endParaRPr>
            </a:p>
          </p:txBody>
        </p:sp>
      </p:grpSp>
      <p:cxnSp>
        <p:nvCxnSpPr>
          <p:cNvPr id="19" name="Straight Connector 18"/>
          <p:cNvCxnSpPr/>
          <p:nvPr/>
        </p:nvCxnSpPr>
        <p:spPr bwMode="auto">
          <a:xfrm>
            <a:off x="5358" y="6498634"/>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sp>
        <p:nvSpPr>
          <p:cNvPr id="20" name="TextBox 19"/>
          <p:cNvSpPr txBox="1"/>
          <p:nvPr/>
        </p:nvSpPr>
        <p:spPr>
          <a:xfrm>
            <a:off x="104764" y="588913"/>
            <a:ext cx="1880006" cy="1384995"/>
          </a:xfrm>
          <a:prstGeom prst="rect">
            <a:avLst/>
          </a:prstGeom>
          <a:noFill/>
        </p:spPr>
        <p:txBody>
          <a:bodyPr wrap="square" rtlCol="0">
            <a:spAutoFit/>
          </a:bodyPr>
          <a:lstStyle/>
          <a:p>
            <a:r>
              <a:rPr lang="en-GB" sz="1200" dirty="0" smtClean="0">
                <a:solidFill>
                  <a:srgbClr val="953735"/>
                </a:solidFill>
                <a:latin typeface="BlairMdITC TT-Medium"/>
                <a:cs typeface="BlairMdITC TT-Medium"/>
              </a:rPr>
              <a:t>Comparison </a:t>
            </a:r>
          </a:p>
          <a:p>
            <a:r>
              <a:rPr lang="en-GB" sz="1200" dirty="0" smtClean="0">
                <a:solidFill>
                  <a:srgbClr val="953735"/>
                </a:solidFill>
                <a:latin typeface="BlairMdITC TT-Medium"/>
                <a:cs typeface="BlairMdITC TT-Medium"/>
              </a:rPr>
              <a:t>Trend to 2031</a:t>
            </a:r>
          </a:p>
          <a:p>
            <a:endParaRPr lang="en-GB" sz="1200" dirty="0" smtClean="0">
              <a:solidFill>
                <a:srgbClr val="953735"/>
              </a:solidFill>
              <a:latin typeface="BlairMdITC TT-Medium"/>
              <a:cs typeface="BlairMdITC TT-Medium"/>
            </a:endParaRPr>
          </a:p>
          <a:p>
            <a:r>
              <a:rPr lang="en-GB" sz="1200" dirty="0" smtClean="0">
                <a:solidFill>
                  <a:srgbClr val="953735"/>
                </a:solidFill>
                <a:latin typeface="BlairMdITC TT-Medium"/>
                <a:cs typeface="BlairMdITC TT-Medium"/>
              </a:rPr>
              <a:t>Household Living Costs -SEC01</a:t>
            </a:r>
          </a:p>
          <a:p>
            <a:endParaRPr lang="en-GB" sz="1200" dirty="0">
              <a:solidFill>
                <a:srgbClr val="953735"/>
              </a:solidFill>
              <a:latin typeface="BlairMdITC TT-Medium"/>
              <a:cs typeface="BlairMdITC TT-Medium"/>
            </a:endParaRPr>
          </a:p>
          <a:p>
            <a:r>
              <a:rPr lang="en-GB" sz="1200" dirty="0" smtClean="0">
                <a:solidFill>
                  <a:srgbClr val="953735"/>
                </a:solidFill>
                <a:latin typeface="BlairMdITC TT-Medium"/>
                <a:cs typeface="BlairMdITC TT-Medium"/>
              </a:rPr>
              <a:t>Difference</a:t>
            </a:r>
          </a:p>
        </p:txBody>
      </p:sp>
      <p:pic>
        <p:nvPicPr>
          <p:cNvPr id="23" name="Picture 2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38853" y="5370088"/>
            <a:ext cx="1882988" cy="950132"/>
          </a:xfrm>
          <a:prstGeom prst="rect">
            <a:avLst/>
          </a:prstGeom>
        </p:spPr>
      </p:pic>
      <p:sp>
        <p:nvSpPr>
          <p:cNvPr id="18" name="TextBox 17"/>
          <p:cNvSpPr txBox="1"/>
          <p:nvPr/>
        </p:nvSpPr>
        <p:spPr>
          <a:xfrm>
            <a:off x="5849969" y="607910"/>
            <a:ext cx="3276900" cy="338554"/>
          </a:xfrm>
          <a:prstGeom prst="rect">
            <a:avLst/>
          </a:prstGeom>
          <a:noFill/>
        </p:spPr>
        <p:txBody>
          <a:bodyPr wrap="square" rtlCol="0">
            <a:spAutoFit/>
          </a:bodyPr>
          <a:lstStyle/>
          <a:p>
            <a:pPr algn="r"/>
            <a:r>
              <a:rPr lang="en-US" sz="1600" dirty="0" smtClean="0"/>
              <a:t>Slide provided by </a:t>
            </a:r>
            <a:r>
              <a:rPr lang="en-US" sz="1600" dirty="0" err="1" smtClean="0"/>
              <a:t>Vassilis</a:t>
            </a:r>
            <a:r>
              <a:rPr lang="en-US" sz="1600" dirty="0" smtClean="0"/>
              <a:t> </a:t>
            </a:r>
            <a:r>
              <a:rPr lang="en-US" sz="1600" dirty="0" err="1" smtClean="0"/>
              <a:t>Zachariadis</a:t>
            </a:r>
            <a:endParaRPr lang="en-US" sz="1600" dirty="0"/>
          </a:p>
        </p:txBody>
      </p:sp>
    </p:spTree>
    <p:extLst>
      <p:ext uri="{BB962C8B-B14F-4D97-AF65-F5344CB8AC3E}">
        <p14:creationId xmlns:p14="http://schemas.microsoft.com/office/powerpoint/2010/main" xmlns="" val="23450094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Arrow 11"/>
          <p:cNvSpPr/>
          <p:nvPr/>
        </p:nvSpPr>
        <p:spPr bwMode="auto">
          <a:xfrm>
            <a:off x="468313" y="1811338"/>
            <a:ext cx="8207375" cy="360362"/>
          </a:xfrm>
          <a:prstGeom prst="rightArrow">
            <a:avLst>
              <a:gd name="adj1" fmla="val 50000"/>
              <a:gd name="adj2" fmla="val 91697"/>
            </a:avLst>
          </a:prstGeom>
          <a:solidFill>
            <a:schemeClr val="bg2">
              <a:lumMod val="60000"/>
              <a:lumOff val="40000"/>
            </a:schemeClr>
          </a:solidFill>
          <a:ln w="9525" cap="flat" cmpd="sng" algn="ctr">
            <a:noFill/>
            <a:prstDash val="solid"/>
            <a:round/>
            <a:headEnd type="none" w="med" len="med"/>
            <a:tailEnd type="none" w="med" len="med"/>
          </a:ln>
          <a:effectLst/>
        </p:spPr>
        <p:txBody>
          <a:bodyPr wrap="none" anchor="ctr"/>
          <a:lstStyle/>
          <a:p>
            <a:pPr algn="ctr" eaLnBrk="0" hangingPunct="0">
              <a:defRPr/>
            </a:pPr>
            <a:endParaRPr lang="en-US" sz="2400">
              <a:latin typeface="Times New Roman" pitchFamily="18" charset="0"/>
              <a:cs typeface="+mn-cs"/>
            </a:endParaRPr>
          </a:p>
        </p:txBody>
      </p:sp>
      <p:sp>
        <p:nvSpPr>
          <p:cNvPr id="10243" name="TextBox 17"/>
          <p:cNvSpPr txBox="1">
            <a:spLocks noChangeArrowheads="1"/>
          </p:cNvSpPr>
          <p:nvPr/>
        </p:nvSpPr>
        <p:spPr bwMode="auto">
          <a:xfrm>
            <a:off x="471488" y="2162175"/>
            <a:ext cx="339725"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9</a:t>
            </a:r>
          </a:p>
        </p:txBody>
      </p:sp>
      <p:sp>
        <p:nvSpPr>
          <p:cNvPr id="19" name="TextBox 18"/>
          <p:cNvSpPr txBox="1"/>
          <p:nvPr/>
        </p:nvSpPr>
        <p:spPr>
          <a:xfrm>
            <a:off x="1931988" y="1450975"/>
            <a:ext cx="5068887" cy="461963"/>
          </a:xfrm>
          <a:prstGeom prst="rect">
            <a:avLst/>
          </a:prstGeom>
          <a:noFill/>
        </p:spPr>
        <p:txBody>
          <a:bodyPr wrap="none">
            <a:spAutoFit/>
          </a:bodyPr>
          <a:lstStyle/>
          <a:p>
            <a:pPr fontAlgn="auto">
              <a:spcBef>
                <a:spcPts val="0"/>
              </a:spcBef>
              <a:spcAft>
                <a:spcPts val="0"/>
              </a:spcAft>
              <a:defRPr/>
            </a:pPr>
            <a:r>
              <a:rPr lang="en-US" b="1" dirty="0">
                <a:solidFill>
                  <a:schemeClr val="tx1">
                    <a:lumMod val="65000"/>
                    <a:lumOff val="35000"/>
                  </a:schemeClr>
                </a:solidFill>
                <a:latin typeface="+mn-lt"/>
                <a:cs typeface="+mn-cs"/>
              </a:rPr>
              <a:t>Density of plots (dwelling per hectare)</a:t>
            </a:r>
          </a:p>
        </p:txBody>
      </p:sp>
      <p:sp>
        <p:nvSpPr>
          <p:cNvPr id="10245" name="TextBox 19"/>
          <p:cNvSpPr txBox="1">
            <a:spLocks noChangeArrowheads="1"/>
          </p:cNvSpPr>
          <p:nvPr/>
        </p:nvSpPr>
        <p:spPr bwMode="auto">
          <a:xfrm>
            <a:off x="8012113" y="2162175"/>
            <a:ext cx="806450"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1200</a:t>
            </a:r>
          </a:p>
        </p:txBody>
      </p:sp>
      <p:cxnSp>
        <p:nvCxnSpPr>
          <p:cNvPr id="25" name="Straight Connector 24"/>
          <p:cNvCxnSpPr/>
          <p:nvPr/>
        </p:nvCxnSpPr>
        <p:spPr bwMode="auto">
          <a:xfrm rot="16200000" flipH="1">
            <a:off x="484982" y="2743993"/>
            <a:ext cx="330200" cy="4763"/>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
        <p:nvSpPr>
          <p:cNvPr id="10247" name="TextBox 27"/>
          <p:cNvSpPr txBox="1">
            <a:spLocks noChangeArrowheads="1"/>
          </p:cNvSpPr>
          <p:nvPr/>
        </p:nvSpPr>
        <p:spPr bwMode="auto">
          <a:xfrm>
            <a:off x="169863" y="2959100"/>
            <a:ext cx="1363662" cy="646113"/>
          </a:xfrm>
          <a:prstGeom prst="rect">
            <a:avLst/>
          </a:prstGeom>
          <a:noFill/>
          <a:ln w="9525">
            <a:noFill/>
            <a:miter lim="800000"/>
            <a:headEnd/>
            <a:tailEnd/>
          </a:ln>
        </p:spPr>
        <p:txBody>
          <a:bodyPr>
            <a:spAutoFit/>
          </a:bodyPr>
          <a:lstStyle/>
          <a:p>
            <a:r>
              <a:rPr lang="en-US" b="1">
                <a:latin typeface="Calibri" pitchFamily="34" charset="0"/>
              </a:rPr>
              <a:t>Detached House</a:t>
            </a:r>
          </a:p>
        </p:txBody>
      </p:sp>
      <p:cxnSp>
        <p:nvCxnSpPr>
          <p:cNvPr id="29" name="Straight Connector 28"/>
          <p:cNvCxnSpPr/>
          <p:nvPr/>
        </p:nvCxnSpPr>
        <p:spPr bwMode="auto">
          <a:xfrm rot="16200000" flipH="1">
            <a:off x="8266113" y="2743200"/>
            <a:ext cx="330200" cy="635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
        <p:nvSpPr>
          <p:cNvPr id="10249" name="TextBox 29"/>
          <p:cNvSpPr txBox="1">
            <a:spLocks noChangeArrowheads="1"/>
          </p:cNvSpPr>
          <p:nvPr/>
        </p:nvSpPr>
        <p:spPr bwMode="auto">
          <a:xfrm>
            <a:off x="7859713" y="2970213"/>
            <a:ext cx="1158875" cy="646112"/>
          </a:xfrm>
          <a:prstGeom prst="rect">
            <a:avLst/>
          </a:prstGeom>
          <a:noFill/>
          <a:ln w="9525">
            <a:noFill/>
            <a:miter lim="800000"/>
            <a:headEnd/>
            <a:tailEnd/>
          </a:ln>
        </p:spPr>
        <p:txBody>
          <a:bodyPr>
            <a:spAutoFit/>
          </a:bodyPr>
          <a:lstStyle/>
          <a:p>
            <a:r>
              <a:rPr lang="en-US" b="1">
                <a:latin typeface="Calibri" pitchFamily="34" charset="0"/>
              </a:rPr>
              <a:t>Tower Block</a:t>
            </a:r>
          </a:p>
        </p:txBody>
      </p:sp>
      <p:sp>
        <p:nvSpPr>
          <p:cNvPr id="10250" name="TextBox 31"/>
          <p:cNvSpPr txBox="1">
            <a:spLocks noChangeArrowheads="1"/>
          </p:cNvSpPr>
          <p:nvPr/>
        </p:nvSpPr>
        <p:spPr bwMode="auto">
          <a:xfrm>
            <a:off x="4344988" y="2162175"/>
            <a:ext cx="650875"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220</a:t>
            </a:r>
          </a:p>
        </p:txBody>
      </p:sp>
      <p:sp>
        <p:nvSpPr>
          <p:cNvPr id="10251" name="TextBox 32"/>
          <p:cNvSpPr txBox="1">
            <a:spLocks noChangeArrowheads="1"/>
          </p:cNvSpPr>
          <p:nvPr/>
        </p:nvSpPr>
        <p:spPr bwMode="auto">
          <a:xfrm>
            <a:off x="5562600" y="2162175"/>
            <a:ext cx="650875"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390</a:t>
            </a:r>
          </a:p>
        </p:txBody>
      </p:sp>
      <p:sp>
        <p:nvSpPr>
          <p:cNvPr id="10252" name="TextBox 33"/>
          <p:cNvSpPr txBox="1">
            <a:spLocks noChangeArrowheads="1"/>
          </p:cNvSpPr>
          <p:nvPr/>
        </p:nvSpPr>
        <p:spPr bwMode="auto">
          <a:xfrm>
            <a:off x="6761163" y="2162175"/>
            <a:ext cx="650875"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460</a:t>
            </a:r>
          </a:p>
        </p:txBody>
      </p:sp>
      <p:sp>
        <p:nvSpPr>
          <p:cNvPr id="10253" name="TextBox 35"/>
          <p:cNvSpPr txBox="1">
            <a:spLocks noChangeArrowheads="1"/>
          </p:cNvSpPr>
          <p:nvPr/>
        </p:nvSpPr>
        <p:spPr bwMode="auto">
          <a:xfrm>
            <a:off x="3336925" y="2162175"/>
            <a:ext cx="650875"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117</a:t>
            </a:r>
          </a:p>
        </p:txBody>
      </p:sp>
      <p:sp>
        <p:nvSpPr>
          <p:cNvPr id="10254" name="TextBox 36"/>
          <p:cNvSpPr txBox="1">
            <a:spLocks noChangeArrowheads="1"/>
          </p:cNvSpPr>
          <p:nvPr/>
        </p:nvSpPr>
        <p:spPr bwMode="auto">
          <a:xfrm>
            <a:off x="2068513" y="2162175"/>
            <a:ext cx="495300"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30</a:t>
            </a:r>
          </a:p>
        </p:txBody>
      </p:sp>
      <p:sp>
        <p:nvSpPr>
          <p:cNvPr id="10255" name="TextBox 37"/>
          <p:cNvSpPr txBox="1">
            <a:spLocks noChangeArrowheads="1"/>
          </p:cNvSpPr>
          <p:nvPr/>
        </p:nvSpPr>
        <p:spPr bwMode="auto">
          <a:xfrm>
            <a:off x="1265238" y="2162175"/>
            <a:ext cx="495300"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20</a:t>
            </a:r>
          </a:p>
        </p:txBody>
      </p:sp>
      <p:cxnSp>
        <p:nvCxnSpPr>
          <p:cNvPr id="39" name="Straight Connector 38"/>
          <p:cNvCxnSpPr/>
          <p:nvPr/>
        </p:nvCxnSpPr>
        <p:spPr bwMode="auto">
          <a:xfrm rot="5400000">
            <a:off x="3303588" y="3959225"/>
            <a:ext cx="438150"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
        <p:nvSpPr>
          <p:cNvPr id="10257" name="TextBox 39"/>
          <p:cNvSpPr txBox="1">
            <a:spLocks noChangeArrowheads="1"/>
          </p:cNvSpPr>
          <p:nvPr/>
        </p:nvSpPr>
        <p:spPr bwMode="auto">
          <a:xfrm>
            <a:off x="1516063" y="3565525"/>
            <a:ext cx="1362075" cy="923925"/>
          </a:xfrm>
          <a:prstGeom prst="rect">
            <a:avLst/>
          </a:prstGeom>
          <a:noFill/>
          <a:ln w="9525">
            <a:noFill/>
            <a:miter lim="800000"/>
            <a:headEnd/>
            <a:tailEnd/>
          </a:ln>
        </p:spPr>
        <p:txBody>
          <a:bodyPr>
            <a:spAutoFit/>
          </a:bodyPr>
          <a:lstStyle/>
          <a:p>
            <a:r>
              <a:rPr lang="en-US" b="1">
                <a:latin typeface="Calibri" pitchFamily="34" charset="0"/>
              </a:rPr>
              <a:t>Semi-detached House</a:t>
            </a:r>
          </a:p>
        </p:txBody>
      </p:sp>
      <p:cxnSp>
        <p:nvCxnSpPr>
          <p:cNvPr id="41" name="Straight Connector 40"/>
          <p:cNvCxnSpPr/>
          <p:nvPr/>
        </p:nvCxnSpPr>
        <p:spPr bwMode="auto">
          <a:xfrm rot="16200000" flipH="1">
            <a:off x="2138363" y="2743200"/>
            <a:ext cx="330200" cy="635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
        <p:nvSpPr>
          <p:cNvPr id="10259" name="TextBox 41"/>
          <p:cNvSpPr txBox="1">
            <a:spLocks noChangeArrowheads="1"/>
          </p:cNvSpPr>
          <p:nvPr/>
        </p:nvSpPr>
        <p:spPr bwMode="auto">
          <a:xfrm>
            <a:off x="2825750" y="3119438"/>
            <a:ext cx="1363663" cy="646112"/>
          </a:xfrm>
          <a:prstGeom prst="rect">
            <a:avLst/>
          </a:prstGeom>
          <a:noFill/>
          <a:ln w="9525">
            <a:noFill/>
            <a:miter lim="800000"/>
            <a:headEnd/>
            <a:tailEnd/>
          </a:ln>
        </p:spPr>
        <p:txBody>
          <a:bodyPr>
            <a:spAutoFit/>
          </a:bodyPr>
          <a:lstStyle/>
          <a:p>
            <a:r>
              <a:rPr lang="en-US" b="1">
                <a:latin typeface="Calibri" pitchFamily="34" charset="0"/>
              </a:rPr>
              <a:t>Terrace House</a:t>
            </a:r>
          </a:p>
        </p:txBody>
      </p:sp>
      <p:cxnSp>
        <p:nvCxnSpPr>
          <p:cNvPr id="44" name="Straight Connector 43"/>
          <p:cNvCxnSpPr/>
          <p:nvPr/>
        </p:nvCxnSpPr>
        <p:spPr bwMode="auto">
          <a:xfrm rot="5400000">
            <a:off x="534194" y="3901282"/>
            <a:ext cx="598487"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pic>
        <p:nvPicPr>
          <p:cNvPr id="10261" name="Picture 2" descr="E:\ReVISIONS\Data Vicky\Urban Form\Generic Tile\Model\Graphic\LD18_Detached_iso.png"/>
          <p:cNvPicPr>
            <a:picLocks noChangeAspect="1" noChangeArrowheads="1"/>
          </p:cNvPicPr>
          <p:nvPr/>
        </p:nvPicPr>
        <p:blipFill>
          <a:blip r:embed="rId2" cstate="print"/>
          <a:srcRect/>
          <a:stretch>
            <a:fillRect/>
          </a:stretch>
        </p:blipFill>
        <p:spPr bwMode="auto">
          <a:xfrm>
            <a:off x="31750" y="4311650"/>
            <a:ext cx="2057400" cy="1260475"/>
          </a:xfrm>
          <a:prstGeom prst="rect">
            <a:avLst/>
          </a:prstGeom>
          <a:noFill/>
          <a:ln w="9525">
            <a:noFill/>
            <a:miter lim="800000"/>
            <a:headEnd/>
            <a:tailEnd/>
          </a:ln>
        </p:spPr>
      </p:pic>
      <p:sp>
        <p:nvSpPr>
          <p:cNvPr id="10262" name="TextBox 50"/>
          <p:cNvSpPr txBox="1">
            <a:spLocks noChangeArrowheads="1"/>
          </p:cNvSpPr>
          <p:nvPr/>
        </p:nvSpPr>
        <p:spPr bwMode="auto">
          <a:xfrm>
            <a:off x="4659313" y="2970213"/>
            <a:ext cx="1362075" cy="646112"/>
          </a:xfrm>
          <a:prstGeom prst="rect">
            <a:avLst/>
          </a:prstGeom>
          <a:noFill/>
          <a:ln w="9525">
            <a:noFill/>
            <a:miter lim="800000"/>
            <a:headEnd/>
            <a:tailEnd/>
          </a:ln>
        </p:spPr>
        <p:txBody>
          <a:bodyPr>
            <a:spAutoFit/>
          </a:bodyPr>
          <a:lstStyle/>
          <a:p>
            <a:r>
              <a:rPr lang="en-US" b="1">
                <a:latin typeface="Calibri" pitchFamily="34" charset="0"/>
              </a:rPr>
              <a:t>Courtyard Flat</a:t>
            </a:r>
          </a:p>
        </p:txBody>
      </p:sp>
      <p:cxnSp>
        <p:nvCxnSpPr>
          <p:cNvPr id="52" name="Straight Connector 51"/>
          <p:cNvCxnSpPr/>
          <p:nvPr/>
        </p:nvCxnSpPr>
        <p:spPr bwMode="auto">
          <a:xfrm rot="16200000" flipH="1">
            <a:off x="3503613" y="2743200"/>
            <a:ext cx="330200" cy="635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54" name="Straight Connector 53"/>
          <p:cNvCxnSpPr/>
          <p:nvPr/>
        </p:nvCxnSpPr>
        <p:spPr bwMode="auto">
          <a:xfrm rot="5400000">
            <a:off x="4390231" y="2869407"/>
            <a:ext cx="576263"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
        <p:nvSpPr>
          <p:cNvPr id="10265" name="TextBox 58"/>
          <p:cNvSpPr txBox="1">
            <a:spLocks noChangeArrowheads="1"/>
          </p:cNvSpPr>
          <p:nvPr/>
        </p:nvSpPr>
        <p:spPr bwMode="auto">
          <a:xfrm>
            <a:off x="6594475" y="2970213"/>
            <a:ext cx="1082675" cy="646112"/>
          </a:xfrm>
          <a:prstGeom prst="rect">
            <a:avLst/>
          </a:prstGeom>
          <a:noFill/>
          <a:ln w="9525">
            <a:noFill/>
            <a:miter lim="800000"/>
            <a:headEnd/>
            <a:tailEnd/>
          </a:ln>
        </p:spPr>
        <p:txBody>
          <a:bodyPr>
            <a:spAutoFit/>
          </a:bodyPr>
          <a:lstStyle/>
          <a:p>
            <a:r>
              <a:rPr lang="en-US" b="1">
                <a:latin typeface="Calibri" pitchFamily="34" charset="0"/>
              </a:rPr>
              <a:t>Slab Block</a:t>
            </a:r>
          </a:p>
        </p:txBody>
      </p:sp>
      <p:pic>
        <p:nvPicPr>
          <p:cNvPr id="10266" name="Picture 4" descr="E:\ReVISIONS\Data Vicky\Urban Form\Generic Tile\Model\Graphic\MD45_Terrace_iso.png"/>
          <p:cNvPicPr>
            <a:picLocks noChangeAspect="1" noChangeArrowheads="1"/>
          </p:cNvPicPr>
          <p:nvPr/>
        </p:nvPicPr>
        <p:blipFill>
          <a:blip r:embed="rId3" cstate="print"/>
          <a:srcRect/>
          <a:stretch>
            <a:fillRect/>
          </a:stretch>
        </p:blipFill>
        <p:spPr bwMode="auto">
          <a:xfrm>
            <a:off x="2351088" y="4198938"/>
            <a:ext cx="2000250" cy="1260475"/>
          </a:xfrm>
          <a:prstGeom prst="rect">
            <a:avLst/>
          </a:prstGeom>
          <a:noFill/>
          <a:ln w="9525">
            <a:noFill/>
            <a:miter lim="800000"/>
            <a:headEnd/>
            <a:tailEnd/>
          </a:ln>
        </p:spPr>
      </p:pic>
      <p:pic>
        <p:nvPicPr>
          <p:cNvPr id="10267" name="Picture 5" descr="E:\ReVISIONS\Data Vicky\Urban Form\Generic Tile\Model\Graphic\HD100_Terrace_iso.png"/>
          <p:cNvPicPr>
            <a:picLocks noChangeAspect="1" noChangeArrowheads="1"/>
          </p:cNvPicPr>
          <p:nvPr/>
        </p:nvPicPr>
        <p:blipFill>
          <a:blip r:embed="rId4" cstate="print"/>
          <a:srcRect/>
          <a:stretch>
            <a:fillRect/>
          </a:stretch>
        </p:blipFill>
        <p:spPr bwMode="auto">
          <a:xfrm>
            <a:off x="3543300" y="5383213"/>
            <a:ext cx="1892300" cy="1260475"/>
          </a:xfrm>
          <a:prstGeom prst="rect">
            <a:avLst/>
          </a:prstGeom>
          <a:noFill/>
          <a:ln w="9525">
            <a:noFill/>
            <a:miter lim="800000"/>
            <a:headEnd/>
            <a:tailEnd/>
          </a:ln>
        </p:spPr>
      </p:pic>
      <p:pic>
        <p:nvPicPr>
          <p:cNvPr id="10268" name="Picture 6" descr="E:\ReVISIONS\Data Vicky\Urban Form\Generic Tile\Model\Graphic\MD60_Flat_iso.png"/>
          <p:cNvPicPr>
            <a:picLocks noChangeAspect="1" noChangeArrowheads="1"/>
          </p:cNvPicPr>
          <p:nvPr/>
        </p:nvPicPr>
        <p:blipFill>
          <a:blip r:embed="rId5" cstate="print"/>
          <a:srcRect/>
          <a:stretch>
            <a:fillRect/>
          </a:stretch>
        </p:blipFill>
        <p:spPr bwMode="auto">
          <a:xfrm>
            <a:off x="4505325" y="3963988"/>
            <a:ext cx="1714500" cy="1023937"/>
          </a:xfrm>
          <a:prstGeom prst="rect">
            <a:avLst/>
          </a:prstGeom>
          <a:noFill/>
          <a:ln w="9525">
            <a:noFill/>
            <a:miter lim="800000"/>
            <a:headEnd/>
            <a:tailEnd/>
          </a:ln>
        </p:spPr>
      </p:pic>
      <p:cxnSp>
        <p:nvCxnSpPr>
          <p:cNvPr id="64" name="Straight Connector 63"/>
          <p:cNvCxnSpPr/>
          <p:nvPr/>
        </p:nvCxnSpPr>
        <p:spPr bwMode="auto">
          <a:xfrm rot="5400000">
            <a:off x="1037431" y="3050382"/>
            <a:ext cx="938213"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pic>
        <p:nvPicPr>
          <p:cNvPr id="10270" name="Picture 7" descr="E:\ReVISIONS\Data Vicky\Urban Form\Generic Tile\Model\Graphic\HD180_Flat_iso.png"/>
          <p:cNvPicPr>
            <a:picLocks noChangeAspect="1" noChangeArrowheads="1"/>
          </p:cNvPicPr>
          <p:nvPr/>
        </p:nvPicPr>
        <p:blipFill>
          <a:blip r:embed="rId6" cstate="print"/>
          <a:srcRect/>
          <a:stretch>
            <a:fillRect/>
          </a:stretch>
        </p:blipFill>
        <p:spPr bwMode="auto">
          <a:xfrm>
            <a:off x="6497638" y="3843338"/>
            <a:ext cx="1647825" cy="1206500"/>
          </a:xfrm>
          <a:prstGeom prst="rect">
            <a:avLst/>
          </a:prstGeom>
          <a:noFill/>
          <a:ln w="9525">
            <a:noFill/>
            <a:miter lim="800000"/>
            <a:headEnd/>
            <a:tailEnd/>
          </a:ln>
        </p:spPr>
      </p:pic>
      <p:pic>
        <p:nvPicPr>
          <p:cNvPr id="10271" name="Picture 8" descr="E:\ReVISIONS\Data Vicky\Urban Form\Generic Tile\Model\Graphic\HD140_Flat_iso.png"/>
          <p:cNvPicPr>
            <a:picLocks noChangeAspect="1" noChangeArrowheads="1"/>
          </p:cNvPicPr>
          <p:nvPr/>
        </p:nvPicPr>
        <p:blipFill>
          <a:blip r:embed="rId7" cstate="print"/>
          <a:srcRect/>
          <a:stretch>
            <a:fillRect/>
          </a:stretch>
        </p:blipFill>
        <p:spPr bwMode="auto">
          <a:xfrm>
            <a:off x="5445125" y="5178425"/>
            <a:ext cx="1752600" cy="1254125"/>
          </a:xfrm>
          <a:prstGeom prst="rect">
            <a:avLst/>
          </a:prstGeom>
          <a:noFill/>
          <a:ln w="9525">
            <a:noFill/>
            <a:miter lim="800000"/>
            <a:headEnd/>
            <a:tailEnd/>
          </a:ln>
        </p:spPr>
      </p:pic>
      <p:cxnSp>
        <p:nvCxnSpPr>
          <p:cNvPr id="75" name="Straight Connector 74"/>
          <p:cNvCxnSpPr/>
          <p:nvPr/>
        </p:nvCxnSpPr>
        <p:spPr bwMode="auto">
          <a:xfrm rot="5400000">
            <a:off x="3486944" y="4341019"/>
            <a:ext cx="1897062"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sp>
        <p:nvSpPr>
          <p:cNvPr id="10273" name="TextBox 47"/>
          <p:cNvSpPr txBox="1">
            <a:spLocks noChangeArrowheads="1"/>
          </p:cNvSpPr>
          <p:nvPr/>
        </p:nvSpPr>
        <p:spPr bwMode="auto">
          <a:xfrm>
            <a:off x="107950" y="404813"/>
            <a:ext cx="8786813" cy="954107"/>
          </a:xfrm>
          <a:prstGeom prst="rect">
            <a:avLst/>
          </a:prstGeom>
          <a:noFill/>
          <a:ln w="9525">
            <a:noFill/>
            <a:miter lim="800000"/>
            <a:headEnd/>
            <a:tailEnd/>
          </a:ln>
        </p:spPr>
        <p:txBody>
          <a:bodyPr>
            <a:spAutoFit/>
          </a:bodyPr>
          <a:lstStyle/>
          <a:p>
            <a:r>
              <a:rPr lang="en-US" sz="2800" b="1" dirty="0">
                <a:solidFill>
                  <a:srgbClr val="F36E0B"/>
                </a:solidFill>
                <a:latin typeface="Calibri" pitchFamily="34" charset="0"/>
              </a:rPr>
              <a:t>Generic </a:t>
            </a:r>
            <a:r>
              <a:rPr lang="en-US" sz="2800" b="1" dirty="0" smtClean="0">
                <a:solidFill>
                  <a:srgbClr val="F36E0B"/>
                </a:solidFill>
                <a:latin typeface="Calibri" pitchFamily="34" charset="0"/>
              </a:rPr>
              <a:t>Tiles</a:t>
            </a:r>
            <a:r>
              <a:rPr lang="en-US" sz="2800" b="1" dirty="0" smtClean="0">
                <a:solidFill>
                  <a:schemeClr val="accent6">
                    <a:lumMod val="75000"/>
                  </a:schemeClr>
                </a:solidFill>
                <a:latin typeface="Calibri" pitchFamily="34" charset="0"/>
              </a:rPr>
              <a:t>, (</a:t>
            </a:r>
            <a:r>
              <a:rPr lang="en-GB" sz="2800" b="1" dirty="0" smtClean="0">
                <a:solidFill>
                  <a:schemeClr val="accent6">
                    <a:lumMod val="75000"/>
                  </a:schemeClr>
                </a:solidFill>
              </a:rPr>
              <a:t>each tile is 1 hectare)</a:t>
            </a:r>
          </a:p>
          <a:p>
            <a:endParaRPr lang="en-US" sz="2800" b="1" dirty="0">
              <a:solidFill>
                <a:srgbClr val="F36E0B"/>
              </a:solidFill>
              <a:latin typeface="Calibri" pitchFamily="34" charset="0"/>
            </a:endParaRPr>
          </a:p>
        </p:txBody>
      </p:sp>
      <p:cxnSp>
        <p:nvCxnSpPr>
          <p:cNvPr id="61" name="Straight Connector 60"/>
          <p:cNvCxnSpPr/>
          <p:nvPr/>
        </p:nvCxnSpPr>
        <p:spPr bwMode="auto">
          <a:xfrm>
            <a:off x="649288" y="2901950"/>
            <a:ext cx="1668462"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67" name="Straight Connector 66"/>
          <p:cNvCxnSpPr/>
          <p:nvPr/>
        </p:nvCxnSpPr>
        <p:spPr bwMode="auto">
          <a:xfrm rot="5400000">
            <a:off x="2337593" y="3050382"/>
            <a:ext cx="938213"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10276" name="Straight Connector 75"/>
          <p:cNvCxnSpPr>
            <a:cxnSpLocks noChangeShapeType="1"/>
          </p:cNvCxnSpPr>
          <p:nvPr/>
        </p:nvCxnSpPr>
        <p:spPr bwMode="auto">
          <a:xfrm>
            <a:off x="1520825" y="3519488"/>
            <a:ext cx="1285875" cy="0"/>
          </a:xfrm>
          <a:prstGeom prst="line">
            <a:avLst/>
          </a:prstGeom>
          <a:noFill/>
          <a:ln w="28575" algn="ctr">
            <a:solidFill>
              <a:schemeClr val="bg2"/>
            </a:solidFill>
            <a:round/>
            <a:headEnd/>
            <a:tailEnd/>
          </a:ln>
        </p:spPr>
      </p:cxnSp>
      <p:sp>
        <p:nvSpPr>
          <p:cNvPr id="10277" name="TextBox 76"/>
          <p:cNvSpPr txBox="1">
            <a:spLocks noChangeArrowheads="1"/>
          </p:cNvSpPr>
          <p:nvPr/>
        </p:nvSpPr>
        <p:spPr bwMode="auto">
          <a:xfrm>
            <a:off x="2546350" y="2162175"/>
            <a:ext cx="495300" cy="461963"/>
          </a:xfrm>
          <a:prstGeom prst="rect">
            <a:avLst/>
          </a:prstGeom>
          <a:noFill/>
          <a:ln w="9525">
            <a:noFill/>
            <a:miter lim="800000"/>
            <a:headEnd/>
            <a:tailEnd/>
          </a:ln>
        </p:spPr>
        <p:txBody>
          <a:bodyPr wrap="none">
            <a:spAutoFit/>
          </a:bodyPr>
          <a:lstStyle/>
          <a:p>
            <a:r>
              <a:rPr lang="en-US" b="1">
                <a:solidFill>
                  <a:srgbClr val="F36E0B"/>
                </a:solidFill>
                <a:latin typeface="Calibri" pitchFamily="34" charset="0"/>
              </a:rPr>
              <a:t>50</a:t>
            </a:r>
          </a:p>
        </p:txBody>
      </p:sp>
      <p:cxnSp>
        <p:nvCxnSpPr>
          <p:cNvPr id="80" name="Straight Connector 79"/>
          <p:cNvCxnSpPr/>
          <p:nvPr/>
        </p:nvCxnSpPr>
        <p:spPr bwMode="auto">
          <a:xfrm rot="5400000">
            <a:off x="1703387" y="4960938"/>
            <a:ext cx="923925"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83" name="Straight Connector 82"/>
          <p:cNvCxnSpPr/>
          <p:nvPr/>
        </p:nvCxnSpPr>
        <p:spPr bwMode="auto">
          <a:xfrm rot="10800000">
            <a:off x="2806700" y="3148013"/>
            <a:ext cx="1882775"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pic>
        <p:nvPicPr>
          <p:cNvPr id="10280" name="Picture 3" descr="C:\Vicky\ReVISIONS\Data Vicky\Urban Form\Generic Tile\Model\Graphic\LD30_Semi_iso.png"/>
          <p:cNvPicPr>
            <a:picLocks noChangeAspect="1" noChangeArrowheads="1"/>
          </p:cNvPicPr>
          <p:nvPr/>
        </p:nvPicPr>
        <p:blipFill>
          <a:blip r:embed="rId8" cstate="print"/>
          <a:srcRect/>
          <a:stretch>
            <a:fillRect/>
          </a:stretch>
        </p:blipFill>
        <p:spPr bwMode="auto">
          <a:xfrm>
            <a:off x="1276350" y="5429250"/>
            <a:ext cx="2055813" cy="1311275"/>
          </a:xfrm>
          <a:prstGeom prst="rect">
            <a:avLst/>
          </a:prstGeom>
          <a:noFill/>
          <a:ln w="9525">
            <a:noFill/>
            <a:miter lim="800000"/>
            <a:headEnd/>
            <a:tailEnd/>
          </a:ln>
        </p:spPr>
      </p:pic>
      <p:cxnSp>
        <p:nvCxnSpPr>
          <p:cNvPr id="93" name="Straight Connector 92"/>
          <p:cNvCxnSpPr/>
          <p:nvPr/>
        </p:nvCxnSpPr>
        <p:spPr bwMode="auto">
          <a:xfrm rot="10800000">
            <a:off x="3944938" y="3402013"/>
            <a:ext cx="488950"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100" name="Straight Connector 99"/>
          <p:cNvCxnSpPr/>
          <p:nvPr/>
        </p:nvCxnSpPr>
        <p:spPr bwMode="auto">
          <a:xfrm>
            <a:off x="3678238" y="2901950"/>
            <a:ext cx="4764087"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pic>
        <p:nvPicPr>
          <p:cNvPr id="10283" name="Picture 4" descr="C:\Vicky\ReVISIONS\Data Vicky\Urban Form\Generic Tile\Model\Graphic\HD96_Flat_iso.png"/>
          <p:cNvPicPr>
            <a:picLocks noChangeAspect="1" noChangeArrowheads="1"/>
          </p:cNvPicPr>
          <p:nvPr/>
        </p:nvPicPr>
        <p:blipFill>
          <a:blip r:embed="rId9" cstate="print"/>
          <a:srcRect/>
          <a:stretch>
            <a:fillRect/>
          </a:stretch>
        </p:blipFill>
        <p:spPr bwMode="auto">
          <a:xfrm>
            <a:off x="7240588" y="4949825"/>
            <a:ext cx="1808162" cy="1316038"/>
          </a:xfrm>
          <a:prstGeom prst="rect">
            <a:avLst/>
          </a:prstGeom>
          <a:noFill/>
          <a:ln w="9525">
            <a:noFill/>
            <a:miter lim="800000"/>
            <a:headEnd/>
            <a:tailEnd/>
          </a:ln>
        </p:spPr>
      </p:pic>
      <p:cxnSp>
        <p:nvCxnSpPr>
          <p:cNvPr id="105" name="Straight Connector 104"/>
          <p:cNvCxnSpPr/>
          <p:nvPr/>
        </p:nvCxnSpPr>
        <p:spPr bwMode="auto">
          <a:xfrm rot="5400000">
            <a:off x="5228432" y="3690144"/>
            <a:ext cx="233362"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106" name="Straight Connector 105"/>
          <p:cNvCxnSpPr/>
          <p:nvPr/>
        </p:nvCxnSpPr>
        <p:spPr bwMode="auto">
          <a:xfrm rot="5400000">
            <a:off x="6999288" y="3716338"/>
            <a:ext cx="285750"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107" name="Straight Connector 106"/>
          <p:cNvCxnSpPr/>
          <p:nvPr/>
        </p:nvCxnSpPr>
        <p:spPr bwMode="auto">
          <a:xfrm rot="5400000">
            <a:off x="7770019" y="4242594"/>
            <a:ext cx="1338262"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111" name="Straight Connector 110"/>
          <p:cNvCxnSpPr/>
          <p:nvPr/>
        </p:nvCxnSpPr>
        <p:spPr bwMode="auto">
          <a:xfrm rot="5400000">
            <a:off x="5460207" y="4226719"/>
            <a:ext cx="1668462"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119" name="Straight Connector 118"/>
          <p:cNvCxnSpPr/>
          <p:nvPr/>
        </p:nvCxnSpPr>
        <p:spPr bwMode="auto">
          <a:xfrm rot="10800000">
            <a:off x="5676900" y="3402013"/>
            <a:ext cx="617538" cy="0"/>
          </a:xfrm>
          <a:prstGeom prst="line">
            <a:avLst/>
          </a:prstGeom>
          <a:solidFill>
            <a:schemeClr val="accent1"/>
          </a:solidFill>
          <a:ln w="28575" cap="flat" cmpd="sng" algn="ctr">
            <a:solidFill>
              <a:schemeClr val="tx1">
                <a:lumMod val="50000"/>
                <a:lumOff val="50000"/>
              </a:schemeClr>
            </a:solidFill>
            <a:prstDash val="solid"/>
            <a:round/>
            <a:headEnd type="none" w="med" len="med"/>
            <a:tailEnd type="none" w="med" len="med"/>
          </a:ln>
          <a:effectLst/>
        </p:spPr>
      </p:cxnSp>
      <p:cxnSp>
        <p:nvCxnSpPr>
          <p:cNvPr id="10289" name="Straight Connector 127"/>
          <p:cNvCxnSpPr>
            <a:cxnSpLocks noChangeShapeType="1"/>
          </p:cNvCxnSpPr>
          <p:nvPr/>
        </p:nvCxnSpPr>
        <p:spPr bwMode="auto">
          <a:xfrm>
            <a:off x="652463" y="2832100"/>
            <a:ext cx="1668462" cy="0"/>
          </a:xfrm>
          <a:prstGeom prst="line">
            <a:avLst/>
          </a:prstGeom>
          <a:noFill/>
          <a:ln w="127000" algn="ctr">
            <a:solidFill>
              <a:srgbClr val="00B050">
                <a:alpha val="50195"/>
              </a:srgbClr>
            </a:solidFill>
            <a:round/>
            <a:headEnd/>
            <a:tailEnd/>
          </a:ln>
        </p:spPr>
      </p:cxnSp>
      <p:cxnSp>
        <p:nvCxnSpPr>
          <p:cNvPr id="10290" name="Straight Connector 128"/>
          <p:cNvCxnSpPr>
            <a:cxnSpLocks noChangeShapeType="1"/>
          </p:cNvCxnSpPr>
          <p:nvPr/>
        </p:nvCxnSpPr>
        <p:spPr bwMode="auto">
          <a:xfrm>
            <a:off x="1506538" y="3452813"/>
            <a:ext cx="1296987" cy="0"/>
          </a:xfrm>
          <a:prstGeom prst="line">
            <a:avLst/>
          </a:prstGeom>
          <a:noFill/>
          <a:ln w="127000" algn="ctr">
            <a:solidFill>
              <a:srgbClr val="00B0F0">
                <a:alpha val="50195"/>
              </a:srgbClr>
            </a:solidFill>
            <a:round/>
            <a:headEnd/>
            <a:tailEnd/>
          </a:ln>
        </p:spPr>
      </p:cxnSp>
      <p:cxnSp>
        <p:nvCxnSpPr>
          <p:cNvPr id="10291" name="Straight Connector 131"/>
          <p:cNvCxnSpPr>
            <a:cxnSpLocks noChangeShapeType="1"/>
          </p:cNvCxnSpPr>
          <p:nvPr/>
        </p:nvCxnSpPr>
        <p:spPr bwMode="auto">
          <a:xfrm>
            <a:off x="2808288" y="3073400"/>
            <a:ext cx="1870075" cy="0"/>
          </a:xfrm>
          <a:prstGeom prst="line">
            <a:avLst/>
          </a:prstGeom>
          <a:noFill/>
          <a:ln w="127000" algn="ctr">
            <a:solidFill>
              <a:srgbClr val="7030A0">
                <a:alpha val="50195"/>
              </a:srgbClr>
            </a:solidFill>
            <a:round/>
            <a:headEnd/>
            <a:tailEnd/>
          </a:ln>
        </p:spPr>
      </p:cxnSp>
      <p:cxnSp>
        <p:nvCxnSpPr>
          <p:cNvPr id="10292" name="Straight Connector 134"/>
          <p:cNvCxnSpPr>
            <a:cxnSpLocks noChangeShapeType="1"/>
          </p:cNvCxnSpPr>
          <p:nvPr/>
        </p:nvCxnSpPr>
        <p:spPr bwMode="auto">
          <a:xfrm>
            <a:off x="3686175" y="2832100"/>
            <a:ext cx="4745038" cy="0"/>
          </a:xfrm>
          <a:prstGeom prst="line">
            <a:avLst/>
          </a:prstGeom>
          <a:noFill/>
          <a:ln w="127000" algn="ctr">
            <a:solidFill>
              <a:srgbClr val="FF6600">
                <a:alpha val="50195"/>
              </a:srgbClr>
            </a:solidFill>
            <a:round/>
            <a:headEnd/>
            <a:tailEnd/>
          </a:ln>
        </p:spPr>
      </p:cxnSp>
      <p:pic>
        <p:nvPicPr>
          <p:cNvPr id="10293" name="Picture 61" descr="EPSRC%20Large"/>
          <p:cNvPicPr>
            <a:picLocks noChangeAspect="1" noChangeArrowheads="1"/>
          </p:cNvPicPr>
          <p:nvPr/>
        </p:nvPicPr>
        <p:blipFill>
          <a:blip r:embed="rId10" cstate="print"/>
          <a:srcRect/>
          <a:stretch>
            <a:fillRect/>
          </a:stretch>
        </p:blipFill>
        <p:spPr bwMode="auto">
          <a:xfrm>
            <a:off x="142875" y="6357938"/>
            <a:ext cx="857250" cy="428625"/>
          </a:xfrm>
          <a:prstGeom prst="rect">
            <a:avLst/>
          </a:prstGeom>
          <a:solidFill>
            <a:srgbClr val="FFFFFF">
              <a:alpha val="50195"/>
            </a:srgbClr>
          </a:solidFill>
          <a:ln w="9525">
            <a:noFill/>
            <a:miter lim="800000"/>
            <a:headEnd/>
            <a:tailEnd/>
          </a:ln>
        </p:spPr>
      </p:pic>
      <p:grpSp>
        <p:nvGrpSpPr>
          <p:cNvPr id="2" name="Group 12"/>
          <p:cNvGrpSpPr>
            <a:grpSpLocks/>
          </p:cNvGrpSpPr>
          <p:nvPr/>
        </p:nvGrpSpPr>
        <p:grpSpPr bwMode="auto">
          <a:xfrm>
            <a:off x="5921375" y="6357938"/>
            <a:ext cx="3222625" cy="371475"/>
            <a:chOff x="5921407" y="6357958"/>
            <a:chExt cx="3222625" cy="371455"/>
          </a:xfrm>
        </p:grpSpPr>
        <p:sp>
          <p:nvSpPr>
            <p:cNvPr id="10296"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r>
                <a:rPr lang="en-US" sz="600" b="1">
                  <a:solidFill>
                    <a:srgbClr val="993366"/>
                  </a:solidFill>
                </a:rPr>
                <a:t>Regional Visions of Integrated Sustainable Infrastructure Optimised for Neighbourhoods</a:t>
              </a:r>
              <a:endParaRPr lang="en-US" sz="600">
                <a:latin typeface="Calibri" pitchFamily="34" charset="0"/>
              </a:endParaRPr>
            </a:p>
          </p:txBody>
        </p:sp>
        <p:sp>
          <p:nvSpPr>
            <p:cNvPr id="57"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cs typeface="+mn-cs"/>
                </a:rPr>
                <a:t>ReVISIONS</a:t>
              </a:r>
            </a:p>
          </p:txBody>
        </p:sp>
      </p:grpSp>
      <p:pic>
        <p:nvPicPr>
          <p:cNvPr id="10295" name="Picture 2" descr="logos"/>
          <p:cNvPicPr>
            <a:picLocks noChangeAspect="1" noChangeArrowheads="1"/>
          </p:cNvPicPr>
          <p:nvPr/>
        </p:nvPicPr>
        <p:blipFill>
          <a:blip r:embed="rId11" cstate="print"/>
          <a:srcRect l="11374" t="47244" r="46037" b="38319"/>
          <a:stretch>
            <a:fillRect/>
          </a:stretch>
        </p:blipFill>
        <p:spPr bwMode="auto">
          <a:xfrm>
            <a:off x="7572375" y="0"/>
            <a:ext cx="1571625" cy="392113"/>
          </a:xfrm>
          <a:prstGeom prst="rect">
            <a:avLst/>
          </a:prstGeom>
          <a:noFill/>
          <a:ln w="9525">
            <a:noFill/>
            <a:miter lim="800000"/>
            <a:headEnd/>
            <a:tailEnd/>
          </a:ln>
        </p:spPr>
      </p:pic>
      <p:sp>
        <p:nvSpPr>
          <p:cNvPr id="58" name="TextBox 57"/>
          <p:cNvSpPr txBox="1"/>
          <p:nvPr/>
        </p:nvSpPr>
        <p:spPr>
          <a:xfrm>
            <a:off x="5849969" y="607910"/>
            <a:ext cx="3276900" cy="338554"/>
          </a:xfrm>
          <a:prstGeom prst="rect">
            <a:avLst/>
          </a:prstGeom>
          <a:noFill/>
        </p:spPr>
        <p:txBody>
          <a:bodyPr wrap="square" rtlCol="0">
            <a:spAutoFit/>
          </a:bodyPr>
          <a:lstStyle/>
          <a:p>
            <a:pPr algn="r"/>
            <a:r>
              <a:rPr lang="en-US" sz="1600" dirty="0" smtClean="0"/>
              <a:t>Slide provided by Dr. Tony Hargreaves</a:t>
            </a:r>
            <a:endParaRPr lang="en-US" sz="1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ReVISIONS\model\CA_model\Options\slides\00 Chelms Planned option 2031.png"/>
          <p:cNvPicPr>
            <a:picLocks noChangeAspect="1" noChangeArrowheads="1"/>
          </p:cNvPicPr>
          <p:nvPr/>
        </p:nvPicPr>
        <p:blipFill>
          <a:blip r:embed="rId2" cstate="print"/>
          <a:srcRect l="12785" t="6462" r="12691" b="449"/>
          <a:stretch>
            <a:fillRect/>
          </a:stretch>
        </p:blipFill>
        <p:spPr bwMode="auto">
          <a:xfrm>
            <a:off x="4644008" y="1200163"/>
            <a:ext cx="4320480" cy="5657837"/>
          </a:xfrm>
          <a:prstGeom prst="rect">
            <a:avLst/>
          </a:prstGeom>
          <a:noFill/>
        </p:spPr>
      </p:pic>
      <p:pic>
        <p:nvPicPr>
          <p:cNvPr id="2050" name="Picture 2" descr="C:\ReVISIONS\model\CA_model\Options\slides\00 Chelms existing 2001.png"/>
          <p:cNvPicPr>
            <a:picLocks noChangeAspect="1" noChangeArrowheads="1"/>
          </p:cNvPicPr>
          <p:nvPr/>
        </p:nvPicPr>
        <p:blipFill>
          <a:blip r:embed="rId3" cstate="print"/>
          <a:srcRect t="2265" r="11258"/>
          <a:stretch>
            <a:fillRect/>
          </a:stretch>
        </p:blipFill>
        <p:spPr bwMode="auto">
          <a:xfrm>
            <a:off x="0" y="997066"/>
            <a:ext cx="5076056" cy="5860934"/>
          </a:xfrm>
          <a:prstGeom prst="rect">
            <a:avLst/>
          </a:prstGeom>
          <a:noFill/>
        </p:spPr>
      </p:pic>
      <p:sp>
        <p:nvSpPr>
          <p:cNvPr id="3" name="TextBox 2"/>
          <p:cNvSpPr txBox="1"/>
          <p:nvPr/>
        </p:nvSpPr>
        <p:spPr>
          <a:xfrm>
            <a:off x="0" y="6488668"/>
            <a:ext cx="2808312" cy="369332"/>
          </a:xfrm>
          <a:prstGeom prst="rect">
            <a:avLst/>
          </a:prstGeom>
          <a:noFill/>
        </p:spPr>
        <p:txBody>
          <a:bodyPr wrap="square" rtlCol="0">
            <a:spAutoFit/>
          </a:bodyPr>
          <a:lstStyle/>
          <a:p>
            <a:r>
              <a:rPr lang="en-GB" b="1" dirty="0" smtClean="0"/>
              <a:t>2001 – existing land use</a:t>
            </a:r>
            <a:endParaRPr lang="en-GB" b="1" dirty="0"/>
          </a:p>
        </p:txBody>
      </p:sp>
      <p:graphicFrame>
        <p:nvGraphicFramePr>
          <p:cNvPr id="4" name="Chart 3"/>
          <p:cNvGraphicFramePr/>
          <p:nvPr/>
        </p:nvGraphicFramePr>
        <p:xfrm>
          <a:off x="0" y="260648"/>
          <a:ext cx="4510240" cy="2664296"/>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5148064" y="6488668"/>
            <a:ext cx="2808312" cy="369332"/>
          </a:xfrm>
          <a:prstGeom prst="rect">
            <a:avLst/>
          </a:prstGeom>
          <a:noFill/>
        </p:spPr>
        <p:txBody>
          <a:bodyPr wrap="square" rtlCol="0">
            <a:spAutoFit/>
          </a:bodyPr>
          <a:lstStyle/>
          <a:p>
            <a:r>
              <a:rPr lang="en-GB" b="1" dirty="0" smtClean="0"/>
              <a:t>2031 – Trend land use</a:t>
            </a:r>
            <a:endParaRPr lang="en-GB" b="1" dirty="0"/>
          </a:p>
        </p:txBody>
      </p:sp>
      <p:pic>
        <p:nvPicPr>
          <p:cNvPr id="7" name="Picture 2"/>
          <p:cNvPicPr>
            <a:picLocks noChangeAspect="1" noChangeArrowheads="1"/>
          </p:cNvPicPr>
          <p:nvPr/>
        </p:nvPicPr>
        <p:blipFill>
          <a:blip r:embed="rId5" cstate="print"/>
          <a:srcRect/>
          <a:stretch>
            <a:fillRect/>
          </a:stretch>
        </p:blipFill>
        <p:spPr bwMode="auto">
          <a:xfrm>
            <a:off x="7956823" y="0"/>
            <a:ext cx="1187177" cy="2477288"/>
          </a:xfrm>
          <a:prstGeom prst="rect">
            <a:avLst/>
          </a:prstGeom>
          <a:noFill/>
          <a:ln w="9525">
            <a:noFill/>
            <a:miter lim="800000"/>
            <a:headEnd/>
            <a:tailEnd/>
          </a:ln>
          <a:effectLst/>
        </p:spPr>
      </p:pic>
      <p:sp>
        <p:nvSpPr>
          <p:cNvPr id="8" name="TextBox 7"/>
          <p:cNvSpPr txBox="1"/>
          <p:nvPr/>
        </p:nvSpPr>
        <p:spPr>
          <a:xfrm>
            <a:off x="3851920" y="0"/>
            <a:ext cx="4313617" cy="1200329"/>
          </a:xfrm>
          <a:prstGeom prst="rect">
            <a:avLst/>
          </a:prstGeom>
          <a:noFill/>
        </p:spPr>
        <p:txBody>
          <a:bodyPr wrap="none" rtlCol="0">
            <a:spAutoFit/>
          </a:bodyPr>
          <a:lstStyle/>
          <a:p>
            <a:pPr algn="r"/>
            <a:r>
              <a:rPr lang="en-GB" b="1" dirty="0" smtClean="0"/>
              <a:t>Cellular Automata modelling of Chelmsford</a:t>
            </a:r>
          </a:p>
          <a:p>
            <a:pPr algn="r"/>
            <a:r>
              <a:rPr lang="en-GB" dirty="0" smtClean="0"/>
              <a:t>Slides provided by Dr Kiril Stanilov,</a:t>
            </a:r>
          </a:p>
          <a:p>
            <a:pPr algn="r"/>
            <a:r>
              <a:rPr lang="en-GB" dirty="0" smtClean="0"/>
              <a:t>Department of Architecture,</a:t>
            </a:r>
          </a:p>
          <a:p>
            <a:pPr algn="r"/>
            <a:r>
              <a:rPr lang="en-GB" dirty="0" smtClean="0"/>
              <a:t>University of Cambridge</a:t>
            </a:r>
            <a:endParaRPr lang="en-GB"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lum bright="6000" contrast="-78000"/>
          </a:blip>
          <a:srcRect l="46567" t="17712" r="18504" b="40785"/>
          <a:stretch>
            <a:fillRect/>
          </a:stretch>
        </p:blipFill>
        <p:spPr bwMode="auto">
          <a:xfrm>
            <a:off x="1547813" y="53975"/>
            <a:ext cx="7632700" cy="6831013"/>
          </a:xfrm>
          <a:prstGeom prst="rect">
            <a:avLst/>
          </a:prstGeom>
          <a:noFill/>
          <a:ln w="9525">
            <a:noFill/>
            <a:miter lim="800000"/>
            <a:headEnd/>
            <a:tailEnd/>
          </a:ln>
        </p:spPr>
      </p:pic>
      <p:sp>
        <p:nvSpPr>
          <p:cNvPr id="27651" name="Line 3"/>
          <p:cNvSpPr>
            <a:spLocks noChangeShapeType="1"/>
          </p:cNvSpPr>
          <p:nvPr/>
        </p:nvSpPr>
        <p:spPr bwMode="auto">
          <a:xfrm flipV="1">
            <a:off x="4787900" y="3068638"/>
            <a:ext cx="504825" cy="144462"/>
          </a:xfrm>
          <a:prstGeom prst="line">
            <a:avLst/>
          </a:prstGeom>
          <a:noFill/>
          <a:ln w="57150">
            <a:solidFill>
              <a:schemeClr val="tx1"/>
            </a:solidFill>
            <a:round/>
            <a:headEnd/>
            <a:tailEnd/>
          </a:ln>
        </p:spPr>
        <p:txBody>
          <a:bodyPr/>
          <a:lstStyle/>
          <a:p>
            <a:endParaRPr lang="en-GB"/>
          </a:p>
        </p:txBody>
      </p:sp>
      <p:sp>
        <p:nvSpPr>
          <p:cNvPr id="27652" name="Line 4"/>
          <p:cNvSpPr>
            <a:spLocks noChangeShapeType="1"/>
          </p:cNvSpPr>
          <p:nvPr/>
        </p:nvSpPr>
        <p:spPr bwMode="auto">
          <a:xfrm flipH="1">
            <a:off x="7451725" y="1268413"/>
            <a:ext cx="215900" cy="1081087"/>
          </a:xfrm>
          <a:prstGeom prst="line">
            <a:avLst/>
          </a:prstGeom>
          <a:noFill/>
          <a:ln w="38100">
            <a:solidFill>
              <a:schemeClr val="tx1"/>
            </a:solidFill>
            <a:round/>
            <a:headEnd/>
            <a:tailEnd/>
          </a:ln>
        </p:spPr>
        <p:txBody>
          <a:bodyPr/>
          <a:lstStyle/>
          <a:p>
            <a:endParaRPr lang="en-GB"/>
          </a:p>
        </p:txBody>
      </p:sp>
      <p:sp>
        <p:nvSpPr>
          <p:cNvPr id="27653" name="Line 5"/>
          <p:cNvSpPr>
            <a:spLocks noChangeShapeType="1"/>
          </p:cNvSpPr>
          <p:nvPr/>
        </p:nvSpPr>
        <p:spPr bwMode="auto">
          <a:xfrm flipV="1">
            <a:off x="5364163" y="2997200"/>
            <a:ext cx="936625" cy="71438"/>
          </a:xfrm>
          <a:prstGeom prst="line">
            <a:avLst/>
          </a:prstGeom>
          <a:noFill/>
          <a:ln w="38100">
            <a:solidFill>
              <a:schemeClr val="tx1"/>
            </a:solidFill>
            <a:round/>
            <a:headEnd/>
            <a:tailEnd/>
          </a:ln>
        </p:spPr>
        <p:txBody>
          <a:bodyPr/>
          <a:lstStyle/>
          <a:p>
            <a:endParaRPr lang="en-GB"/>
          </a:p>
        </p:txBody>
      </p:sp>
      <p:sp>
        <p:nvSpPr>
          <p:cNvPr id="27654" name="Line 6"/>
          <p:cNvSpPr>
            <a:spLocks noChangeShapeType="1"/>
          </p:cNvSpPr>
          <p:nvPr/>
        </p:nvSpPr>
        <p:spPr bwMode="auto">
          <a:xfrm flipV="1">
            <a:off x="3684588" y="3192463"/>
            <a:ext cx="996950" cy="1071562"/>
          </a:xfrm>
          <a:prstGeom prst="line">
            <a:avLst/>
          </a:prstGeom>
          <a:noFill/>
          <a:ln w="57150">
            <a:solidFill>
              <a:schemeClr val="tx1"/>
            </a:solidFill>
            <a:round/>
            <a:headEnd/>
            <a:tailEnd/>
          </a:ln>
        </p:spPr>
        <p:txBody>
          <a:bodyPr/>
          <a:lstStyle/>
          <a:p>
            <a:endParaRPr lang="en-GB"/>
          </a:p>
        </p:txBody>
      </p:sp>
      <p:sp>
        <p:nvSpPr>
          <p:cNvPr id="27655" name="Line 7"/>
          <p:cNvSpPr>
            <a:spLocks noChangeShapeType="1"/>
          </p:cNvSpPr>
          <p:nvPr/>
        </p:nvSpPr>
        <p:spPr bwMode="auto">
          <a:xfrm>
            <a:off x="4284663" y="1952625"/>
            <a:ext cx="792162" cy="400050"/>
          </a:xfrm>
          <a:prstGeom prst="line">
            <a:avLst/>
          </a:prstGeom>
          <a:noFill/>
          <a:ln w="9525">
            <a:solidFill>
              <a:schemeClr val="tx1"/>
            </a:solidFill>
            <a:round/>
            <a:headEnd/>
            <a:tailEnd/>
          </a:ln>
        </p:spPr>
        <p:txBody>
          <a:bodyPr/>
          <a:lstStyle/>
          <a:p>
            <a:endParaRPr lang="en-GB"/>
          </a:p>
        </p:txBody>
      </p:sp>
      <p:sp>
        <p:nvSpPr>
          <p:cNvPr id="27656" name="Line 8"/>
          <p:cNvSpPr>
            <a:spLocks noChangeShapeType="1"/>
          </p:cNvSpPr>
          <p:nvPr/>
        </p:nvSpPr>
        <p:spPr bwMode="auto">
          <a:xfrm flipH="1" flipV="1">
            <a:off x="5013325" y="4741863"/>
            <a:ext cx="885825" cy="592137"/>
          </a:xfrm>
          <a:prstGeom prst="line">
            <a:avLst/>
          </a:prstGeom>
          <a:noFill/>
          <a:ln w="9525">
            <a:solidFill>
              <a:schemeClr val="tx1"/>
            </a:solidFill>
            <a:round/>
            <a:headEnd/>
            <a:tailEnd/>
          </a:ln>
        </p:spPr>
        <p:txBody>
          <a:bodyPr/>
          <a:lstStyle/>
          <a:p>
            <a:endParaRPr lang="en-GB"/>
          </a:p>
        </p:txBody>
      </p:sp>
      <p:sp>
        <p:nvSpPr>
          <p:cNvPr id="27657" name="Line 9"/>
          <p:cNvSpPr>
            <a:spLocks noChangeShapeType="1"/>
          </p:cNvSpPr>
          <p:nvPr/>
        </p:nvSpPr>
        <p:spPr bwMode="auto">
          <a:xfrm flipV="1">
            <a:off x="3779838" y="1168400"/>
            <a:ext cx="901700" cy="1323975"/>
          </a:xfrm>
          <a:prstGeom prst="line">
            <a:avLst/>
          </a:prstGeom>
          <a:noFill/>
          <a:ln w="9525">
            <a:solidFill>
              <a:schemeClr val="tx1"/>
            </a:solidFill>
            <a:round/>
            <a:headEnd/>
            <a:tailEnd/>
          </a:ln>
        </p:spPr>
        <p:txBody>
          <a:bodyPr/>
          <a:lstStyle/>
          <a:p>
            <a:endParaRPr lang="en-GB"/>
          </a:p>
        </p:txBody>
      </p:sp>
      <p:sp>
        <p:nvSpPr>
          <p:cNvPr id="27658" name="Line 10"/>
          <p:cNvSpPr>
            <a:spLocks noChangeShapeType="1"/>
          </p:cNvSpPr>
          <p:nvPr/>
        </p:nvSpPr>
        <p:spPr bwMode="auto">
          <a:xfrm flipH="1" flipV="1">
            <a:off x="5126038" y="1285875"/>
            <a:ext cx="1104900" cy="954088"/>
          </a:xfrm>
          <a:prstGeom prst="line">
            <a:avLst/>
          </a:prstGeom>
          <a:noFill/>
          <a:ln w="9525">
            <a:solidFill>
              <a:schemeClr val="tx1"/>
            </a:solidFill>
            <a:round/>
            <a:headEnd/>
            <a:tailEnd/>
          </a:ln>
        </p:spPr>
        <p:txBody>
          <a:bodyPr/>
          <a:lstStyle/>
          <a:p>
            <a:endParaRPr lang="en-GB"/>
          </a:p>
        </p:txBody>
      </p:sp>
      <p:sp>
        <p:nvSpPr>
          <p:cNvPr id="27659" name="Oval 11"/>
          <p:cNvSpPr>
            <a:spLocks noChangeArrowheads="1"/>
          </p:cNvSpPr>
          <p:nvPr/>
        </p:nvSpPr>
        <p:spPr bwMode="auto">
          <a:xfrm>
            <a:off x="8532813" y="1557338"/>
            <a:ext cx="146050" cy="14446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660" name="Line 12"/>
          <p:cNvSpPr>
            <a:spLocks noChangeShapeType="1"/>
          </p:cNvSpPr>
          <p:nvPr/>
        </p:nvSpPr>
        <p:spPr bwMode="auto">
          <a:xfrm>
            <a:off x="3708400" y="3357563"/>
            <a:ext cx="71438" cy="647700"/>
          </a:xfrm>
          <a:prstGeom prst="line">
            <a:avLst/>
          </a:prstGeom>
          <a:noFill/>
          <a:ln w="57150">
            <a:solidFill>
              <a:schemeClr val="tx1"/>
            </a:solidFill>
            <a:round/>
            <a:headEnd/>
            <a:tailEnd/>
          </a:ln>
        </p:spPr>
        <p:txBody>
          <a:bodyPr/>
          <a:lstStyle/>
          <a:p>
            <a:endParaRPr lang="en-GB"/>
          </a:p>
        </p:txBody>
      </p:sp>
      <p:sp>
        <p:nvSpPr>
          <p:cNvPr id="27661" name="Line 14"/>
          <p:cNvSpPr>
            <a:spLocks noChangeShapeType="1"/>
          </p:cNvSpPr>
          <p:nvPr/>
        </p:nvSpPr>
        <p:spPr bwMode="auto">
          <a:xfrm flipV="1">
            <a:off x="5364163" y="2276475"/>
            <a:ext cx="792162" cy="792163"/>
          </a:xfrm>
          <a:prstGeom prst="line">
            <a:avLst/>
          </a:prstGeom>
          <a:noFill/>
          <a:ln w="38100">
            <a:solidFill>
              <a:schemeClr val="tx1"/>
            </a:solidFill>
            <a:round/>
            <a:headEnd/>
            <a:tailEnd/>
          </a:ln>
        </p:spPr>
        <p:txBody>
          <a:bodyPr/>
          <a:lstStyle/>
          <a:p>
            <a:endParaRPr lang="en-GB"/>
          </a:p>
        </p:txBody>
      </p:sp>
      <p:sp>
        <p:nvSpPr>
          <p:cNvPr id="27662" name="Line 15"/>
          <p:cNvSpPr>
            <a:spLocks noChangeShapeType="1"/>
          </p:cNvSpPr>
          <p:nvPr/>
        </p:nvSpPr>
        <p:spPr bwMode="auto">
          <a:xfrm flipV="1">
            <a:off x="6300788" y="1052513"/>
            <a:ext cx="1511300" cy="1081087"/>
          </a:xfrm>
          <a:prstGeom prst="line">
            <a:avLst/>
          </a:prstGeom>
          <a:noFill/>
          <a:ln w="28575">
            <a:solidFill>
              <a:schemeClr val="tx1"/>
            </a:solidFill>
            <a:round/>
            <a:headEnd/>
            <a:tailEnd/>
          </a:ln>
        </p:spPr>
        <p:txBody>
          <a:bodyPr/>
          <a:lstStyle/>
          <a:p>
            <a:endParaRPr lang="en-GB"/>
          </a:p>
        </p:txBody>
      </p:sp>
      <p:sp>
        <p:nvSpPr>
          <p:cNvPr id="27663" name="Line 16"/>
          <p:cNvSpPr>
            <a:spLocks noChangeShapeType="1"/>
          </p:cNvSpPr>
          <p:nvPr/>
        </p:nvSpPr>
        <p:spPr bwMode="auto">
          <a:xfrm flipV="1">
            <a:off x="5219700" y="836613"/>
            <a:ext cx="0" cy="576262"/>
          </a:xfrm>
          <a:prstGeom prst="line">
            <a:avLst/>
          </a:prstGeom>
          <a:noFill/>
          <a:ln w="38100">
            <a:solidFill>
              <a:srgbClr val="000000"/>
            </a:solidFill>
            <a:round/>
            <a:headEnd/>
            <a:tailEnd/>
          </a:ln>
        </p:spPr>
        <p:txBody>
          <a:bodyPr/>
          <a:lstStyle/>
          <a:p>
            <a:endParaRPr lang="en-GB"/>
          </a:p>
        </p:txBody>
      </p:sp>
      <p:sp>
        <p:nvSpPr>
          <p:cNvPr id="27664" name="Line 17"/>
          <p:cNvSpPr>
            <a:spLocks noChangeShapeType="1"/>
          </p:cNvSpPr>
          <p:nvPr/>
        </p:nvSpPr>
        <p:spPr bwMode="auto">
          <a:xfrm flipH="1">
            <a:off x="6227763" y="2349500"/>
            <a:ext cx="0" cy="574675"/>
          </a:xfrm>
          <a:prstGeom prst="line">
            <a:avLst/>
          </a:prstGeom>
          <a:noFill/>
          <a:ln w="12700">
            <a:solidFill>
              <a:schemeClr val="tx1"/>
            </a:solidFill>
            <a:round/>
            <a:headEnd/>
            <a:tailEnd/>
          </a:ln>
        </p:spPr>
        <p:txBody>
          <a:bodyPr/>
          <a:lstStyle/>
          <a:p>
            <a:endParaRPr lang="en-GB"/>
          </a:p>
        </p:txBody>
      </p:sp>
      <p:sp>
        <p:nvSpPr>
          <p:cNvPr id="27665" name="Line 18"/>
          <p:cNvSpPr>
            <a:spLocks noChangeShapeType="1"/>
          </p:cNvSpPr>
          <p:nvPr/>
        </p:nvSpPr>
        <p:spPr bwMode="auto">
          <a:xfrm flipH="1">
            <a:off x="4716463" y="2420938"/>
            <a:ext cx="287337" cy="720725"/>
          </a:xfrm>
          <a:prstGeom prst="line">
            <a:avLst/>
          </a:prstGeom>
          <a:noFill/>
          <a:ln w="57150">
            <a:solidFill>
              <a:schemeClr val="tx1"/>
            </a:solidFill>
            <a:round/>
            <a:headEnd/>
            <a:tailEnd/>
          </a:ln>
        </p:spPr>
        <p:txBody>
          <a:bodyPr/>
          <a:lstStyle/>
          <a:p>
            <a:endParaRPr lang="en-GB"/>
          </a:p>
        </p:txBody>
      </p:sp>
      <p:sp>
        <p:nvSpPr>
          <p:cNvPr id="27666" name="Line 19"/>
          <p:cNvSpPr>
            <a:spLocks noChangeShapeType="1"/>
          </p:cNvSpPr>
          <p:nvPr/>
        </p:nvSpPr>
        <p:spPr bwMode="auto">
          <a:xfrm flipH="1" flipV="1">
            <a:off x="6227763" y="981075"/>
            <a:ext cx="1223962" cy="71438"/>
          </a:xfrm>
          <a:prstGeom prst="line">
            <a:avLst/>
          </a:prstGeom>
          <a:noFill/>
          <a:ln w="12700">
            <a:solidFill>
              <a:schemeClr val="tx1"/>
            </a:solidFill>
            <a:round/>
            <a:headEnd/>
            <a:tailEnd/>
          </a:ln>
        </p:spPr>
        <p:txBody>
          <a:bodyPr/>
          <a:lstStyle/>
          <a:p>
            <a:endParaRPr lang="en-GB"/>
          </a:p>
        </p:txBody>
      </p:sp>
      <p:sp>
        <p:nvSpPr>
          <p:cNvPr id="27667" name="Line 20"/>
          <p:cNvSpPr>
            <a:spLocks noChangeShapeType="1"/>
          </p:cNvSpPr>
          <p:nvPr/>
        </p:nvSpPr>
        <p:spPr bwMode="auto">
          <a:xfrm flipV="1">
            <a:off x="5364163" y="1052513"/>
            <a:ext cx="720725" cy="1944687"/>
          </a:xfrm>
          <a:prstGeom prst="line">
            <a:avLst/>
          </a:prstGeom>
          <a:noFill/>
          <a:ln w="12700">
            <a:solidFill>
              <a:schemeClr val="tx1"/>
            </a:solidFill>
            <a:round/>
            <a:headEnd/>
            <a:tailEnd/>
          </a:ln>
        </p:spPr>
        <p:txBody>
          <a:bodyPr/>
          <a:lstStyle/>
          <a:p>
            <a:endParaRPr lang="en-GB"/>
          </a:p>
        </p:txBody>
      </p:sp>
      <p:sp>
        <p:nvSpPr>
          <p:cNvPr id="27668" name="Line 21"/>
          <p:cNvSpPr>
            <a:spLocks noChangeShapeType="1"/>
          </p:cNvSpPr>
          <p:nvPr/>
        </p:nvSpPr>
        <p:spPr bwMode="auto">
          <a:xfrm flipH="1">
            <a:off x="6372225" y="2492375"/>
            <a:ext cx="1008063" cy="504825"/>
          </a:xfrm>
          <a:prstGeom prst="line">
            <a:avLst/>
          </a:prstGeom>
          <a:noFill/>
          <a:ln w="38100">
            <a:solidFill>
              <a:schemeClr val="tx1"/>
            </a:solidFill>
            <a:round/>
            <a:headEnd/>
            <a:tailEnd/>
          </a:ln>
        </p:spPr>
        <p:txBody>
          <a:bodyPr/>
          <a:lstStyle/>
          <a:p>
            <a:endParaRPr lang="en-GB"/>
          </a:p>
        </p:txBody>
      </p:sp>
      <p:sp>
        <p:nvSpPr>
          <p:cNvPr id="27669" name="Line 22"/>
          <p:cNvSpPr>
            <a:spLocks noChangeShapeType="1"/>
          </p:cNvSpPr>
          <p:nvPr/>
        </p:nvSpPr>
        <p:spPr bwMode="auto">
          <a:xfrm>
            <a:off x="6227763" y="2276475"/>
            <a:ext cx="1296987" cy="144463"/>
          </a:xfrm>
          <a:prstGeom prst="line">
            <a:avLst/>
          </a:prstGeom>
          <a:noFill/>
          <a:ln w="12700">
            <a:solidFill>
              <a:schemeClr val="tx1"/>
            </a:solidFill>
            <a:round/>
            <a:headEnd/>
            <a:tailEnd/>
          </a:ln>
        </p:spPr>
        <p:txBody>
          <a:bodyPr/>
          <a:lstStyle/>
          <a:p>
            <a:endParaRPr lang="en-GB"/>
          </a:p>
        </p:txBody>
      </p:sp>
      <p:sp>
        <p:nvSpPr>
          <p:cNvPr id="27670" name="Line 23"/>
          <p:cNvSpPr>
            <a:spLocks noChangeShapeType="1"/>
          </p:cNvSpPr>
          <p:nvPr/>
        </p:nvSpPr>
        <p:spPr bwMode="auto">
          <a:xfrm flipH="1" flipV="1">
            <a:off x="2484438" y="4076700"/>
            <a:ext cx="431800" cy="431800"/>
          </a:xfrm>
          <a:prstGeom prst="line">
            <a:avLst/>
          </a:prstGeom>
          <a:noFill/>
          <a:ln w="57150">
            <a:solidFill>
              <a:schemeClr val="tx1"/>
            </a:solidFill>
            <a:round/>
            <a:headEnd/>
            <a:tailEnd/>
          </a:ln>
        </p:spPr>
        <p:txBody>
          <a:bodyPr/>
          <a:lstStyle/>
          <a:p>
            <a:endParaRPr lang="en-GB"/>
          </a:p>
        </p:txBody>
      </p:sp>
      <p:sp>
        <p:nvSpPr>
          <p:cNvPr id="27671" name="Oval 25"/>
          <p:cNvSpPr>
            <a:spLocks noChangeArrowheads="1"/>
          </p:cNvSpPr>
          <p:nvPr/>
        </p:nvSpPr>
        <p:spPr bwMode="auto">
          <a:xfrm>
            <a:off x="4140200" y="1844675"/>
            <a:ext cx="146050" cy="144463"/>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672" name="Line 26"/>
          <p:cNvSpPr>
            <a:spLocks noChangeShapeType="1"/>
          </p:cNvSpPr>
          <p:nvPr/>
        </p:nvSpPr>
        <p:spPr bwMode="auto">
          <a:xfrm flipV="1">
            <a:off x="3708400" y="2636838"/>
            <a:ext cx="0" cy="576262"/>
          </a:xfrm>
          <a:prstGeom prst="line">
            <a:avLst/>
          </a:prstGeom>
          <a:noFill/>
          <a:ln w="38100">
            <a:solidFill>
              <a:schemeClr val="tx1"/>
            </a:solidFill>
            <a:round/>
            <a:headEnd/>
            <a:tailEnd/>
          </a:ln>
        </p:spPr>
        <p:txBody>
          <a:bodyPr/>
          <a:lstStyle/>
          <a:p>
            <a:endParaRPr lang="en-GB"/>
          </a:p>
        </p:txBody>
      </p:sp>
      <p:sp>
        <p:nvSpPr>
          <p:cNvPr id="27673" name="Line 27"/>
          <p:cNvSpPr>
            <a:spLocks noChangeShapeType="1"/>
          </p:cNvSpPr>
          <p:nvPr/>
        </p:nvSpPr>
        <p:spPr bwMode="auto">
          <a:xfrm>
            <a:off x="8820150" y="1052513"/>
            <a:ext cx="73025" cy="288925"/>
          </a:xfrm>
          <a:prstGeom prst="line">
            <a:avLst/>
          </a:prstGeom>
          <a:noFill/>
          <a:ln w="9525">
            <a:solidFill>
              <a:schemeClr val="tx1"/>
            </a:solidFill>
            <a:round/>
            <a:headEnd/>
            <a:tailEnd/>
          </a:ln>
        </p:spPr>
        <p:txBody>
          <a:bodyPr/>
          <a:lstStyle/>
          <a:p>
            <a:endParaRPr lang="en-GB"/>
          </a:p>
        </p:txBody>
      </p:sp>
      <p:sp>
        <p:nvSpPr>
          <p:cNvPr id="27674" name="Line 28"/>
          <p:cNvSpPr>
            <a:spLocks noChangeShapeType="1"/>
          </p:cNvSpPr>
          <p:nvPr/>
        </p:nvSpPr>
        <p:spPr bwMode="auto">
          <a:xfrm>
            <a:off x="5292725" y="692150"/>
            <a:ext cx="719138" cy="215900"/>
          </a:xfrm>
          <a:prstGeom prst="line">
            <a:avLst/>
          </a:prstGeom>
          <a:noFill/>
          <a:ln w="19050">
            <a:solidFill>
              <a:schemeClr val="tx1"/>
            </a:solidFill>
            <a:round/>
            <a:headEnd/>
            <a:tailEnd/>
          </a:ln>
        </p:spPr>
        <p:txBody>
          <a:bodyPr/>
          <a:lstStyle/>
          <a:p>
            <a:endParaRPr lang="en-GB"/>
          </a:p>
        </p:txBody>
      </p:sp>
      <p:sp>
        <p:nvSpPr>
          <p:cNvPr id="27675" name="Line 29"/>
          <p:cNvSpPr>
            <a:spLocks noChangeShapeType="1"/>
          </p:cNvSpPr>
          <p:nvPr/>
        </p:nvSpPr>
        <p:spPr bwMode="auto">
          <a:xfrm flipH="1" flipV="1">
            <a:off x="3684588" y="2595563"/>
            <a:ext cx="996950" cy="596900"/>
          </a:xfrm>
          <a:prstGeom prst="line">
            <a:avLst/>
          </a:prstGeom>
          <a:noFill/>
          <a:ln w="57150">
            <a:solidFill>
              <a:schemeClr val="tx1"/>
            </a:solidFill>
            <a:round/>
            <a:headEnd/>
            <a:tailEnd/>
          </a:ln>
        </p:spPr>
        <p:txBody>
          <a:bodyPr/>
          <a:lstStyle/>
          <a:p>
            <a:endParaRPr lang="en-GB"/>
          </a:p>
        </p:txBody>
      </p:sp>
      <p:sp>
        <p:nvSpPr>
          <p:cNvPr id="27676" name="Line 30"/>
          <p:cNvSpPr>
            <a:spLocks noChangeShapeType="1"/>
          </p:cNvSpPr>
          <p:nvPr/>
        </p:nvSpPr>
        <p:spPr bwMode="auto">
          <a:xfrm>
            <a:off x="4681538" y="3192463"/>
            <a:ext cx="331787" cy="1549400"/>
          </a:xfrm>
          <a:prstGeom prst="line">
            <a:avLst/>
          </a:prstGeom>
          <a:noFill/>
          <a:ln w="57150">
            <a:solidFill>
              <a:schemeClr val="tx1"/>
            </a:solidFill>
            <a:round/>
            <a:headEnd/>
            <a:tailEnd/>
          </a:ln>
        </p:spPr>
        <p:txBody>
          <a:bodyPr/>
          <a:lstStyle/>
          <a:p>
            <a:endParaRPr lang="en-GB"/>
          </a:p>
        </p:txBody>
      </p:sp>
      <p:sp>
        <p:nvSpPr>
          <p:cNvPr id="27677" name="Line 31"/>
          <p:cNvSpPr>
            <a:spLocks noChangeShapeType="1"/>
          </p:cNvSpPr>
          <p:nvPr/>
        </p:nvSpPr>
        <p:spPr bwMode="auto">
          <a:xfrm flipH="1" flipV="1">
            <a:off x="3575050" y="1525588"/>
            <a:ext cx="109538" cy="1069975"/>
          </a:xfrm>
          <a:prstGeom prst="line">
            <a:avLst/>
          </a:prstGeom>
          <a:noFill/>
          <a:ln w="38100">
            <a:solidFill>
              <a:schemeClr val="tx1"/>
            </a:solidFill>
            <a:round/>
            <a:headEnd/>
            <a:tailEnd/>
          </a:ln>
        </p:spPr>
        <p:txBody>
          <a:bodyPr/>
          <a:lstStyle/>
          <a:p>
            <a:endParaRPr lang="en-GB"/>
          </a:p>
        </p:txBody>
      </p:sp>
      <p:sp>
        <p:nvSpPr>
          <p:cNvPr id="27678" name="Line 32"/>
          <p:cNvSpPr>
            <a:spLocks noChangeShapeType="1"/>
          </p:cNvSpPr>
          <p:nvPr/>
        </p:nvSpPr>
        <p:spPr bwMode="auto">
          <a:xfrm flipV="1">
            <a:off x="3575050" y="1047750"/>
            <a:ext cx="1106488" cy="477838"/>
          </a:xfrm>
          <a:prstGeom prst="line">
            <a:avLst/>
          </a:prstGeom>
          <a:noFill/>
          <a:ln w="12700">
            <a:solidFill>
              <a:schemeClr val="tx1"/>
            </a:solidFill>
            <a:round/>
            <a:headEnd/>
            <a:tailEnd/>
          </a:ln>
        </p:spPr>
        <p:txBody>
          <a:bodyPr/>
          <a:lstStyle/>
          <a:p>
            <a:endParaRPr lang="en-GB"/>
          </a:p>
        </p:txBody>
      </p:sp>
      <p:sp>
        <p:nvSpPr>
          <p:cNvPr id="27679" name="Line 33"/>
          <p:cNvSpPr>
            <a:spLocks noChangeShapeType="1"/>
          </p:cNvSpPr>
          <p:nvPr/>
        </p:nvSpPr>
        <p:spPr bwMode="auto">
          <a:xfrm flipV="1">
            <a:off x="4681538" y="692150"/>
            <a:ext cx="538162" cy="355600"/>
          </a:xfrm>
          <a:prstGeom prst="line">
            <a:avLst/>
          </a:prstGeom>
          <a:noFill/>
          <a:ln w="12700">
            <a:solidFill>
              <a:schemeClr val="tx1"/>
            </a:solidFill>
            <a:round/>
            <a:headEnd/>
            <a:tailEnd/>
          </a:ln>
        </p:spPr>
        <p:txBody>
          <a:bodyPr/>
          <a:lstStyle/>
          <a:p>
            <a:endParaRPr lang="en-GB"/>
          </a:p>
        </p:txBody>
      </p:sp>
      <p:sp>
        <p:nvSpPr>
          <p:cNvPr id="27680" name="Line 34"/>
          <p:cNvSpPr>
            <a:spLocks noChangeShapeType="1"/>
          </p:cNvSpPr>
          <p:nvPr/>
        </p:nvSpPr>
        <p:spPr bwMode="auto">
          <a:xfrm>
            <a:off x="6300788" y="2997200"/>
            <a:ext cx="1079500" cy="863600"/>
          </a:xfrm>
          <a:prstGeom prst="line">
            <a:avLst/>
          </a:prstGeom>
          <a:noFill/>
          <a:ln w="38100">
            <a:solidFill>
              <a:schemeClr val="tx1"/>
            </a:solidFill>
            <a:round/>
            <a:headEnd/>
            <a:tailEnd/>
          </a:ln>
        </p:spPr>
        <p:txBody>
          <a:bodyPr/>
          <a:lstStyle/>
          <a:p>
            <a:endParaRPr lang="en-GB"/>
          </a:p>
        </p:txBody>
      </p:sp>
      <p:sp>
        <p:nvSpPr>
          <p:cNvPr id="27681" name="Line 35"/>
          <p:cNvSpPr>
            <a:spLocks noChangeShapeType="1"/>
          </p:cNvSpPr>
          <p:nvPr/>
        </p:nvSpPr>
        <p:spPr bwMode="auto">
          <a:xfrm flipH="1">
            <a:off x="5899150" y="4619625"/>
            <a:ext cx="887413" cy="122238"/>
          </a:xfrm>
          <a:prstGeom prst="line">
            <a:avLst/>
          </a:prstGeom>
          <a:noFill/>
          <a:ln w="38100">
            <a:solidFill>
              <a:schemeClr val="tx1"/>
            </a:solidFill>
            <a:round/>
            <a:headEnd/>
            <a:tailEnd/>
          </a:ln>
        </p:spPr>
        <p:txBody>
          <a:bodyPr/>
          <a:lstStyle/>
          <a:p>
            <a:endParaRPr lang="en-GB"/>
          </a:p>
        </p:txBody>
      </p:sp>
      <p:sp>
        <p:nvSpPr>
          <p:cNvPr id="27682" name="Line 36"/>
          <p:cNvSpPr>
            <a:spLocks noChangeShapeType="1"/>
          </p:cNvSpPr>
          <p:nvPr/>
        </p:nvSpPr>
        <p:spPr bwMode="auto">
          <a:xfrm flipH="1">
            <a:off x="5013325" y="4741863"/>
            <a:ext cx="885825" cy="0"/>
          </a:xfrm>
          <a:prstGeom prst="line">
            <a:avLst/>
          </a:prstGeom>
          <a:noFill/>
          <a:ln w="38100">
            <a:solidFill>
              <a:schemeClr val="tx1"/>
            </a:solidFill>
            <a:round/>
            <a:headEnd/>
            <a:tailEnd/>
          </a:ln>
        </p:spPr>
        <p:txBody>
          <a:bodyPr/>
          <a:lstStyle/>
          <a:p>
            <a:endParaRPr lang="en-GB"/>
          </a:p>
        </p:txBody>
      </p:sp>
      <p:sp>
        <p:nvSpPr>
          <p:cNvPr id="27683" name="Line 37"/>
          <p:cNvSpPr>
            <a:spLocks noChangeShapeType="1"/>
          </p:cNvSpPr>
          <p:nvPr/>
        </p:nvSpPr>
        <p:spPr bwMode="auto">
          <a:xfrm flipH="1" flipV="1">
            <a:off x="6230938" y="3906838"/>
            <a:ext cx="555625" cy="595312"/>
          </a:xfrm>
          <a:prstGeom prst="line">
            <a:avLst/>
          </a:prstGeom>
          <a:noFill/>
          <a:ln w="38100">
            <a:solidFill>
              <a:schemeClr val="tx1"/>
            </a:solidFill>
            <a:round/>
            <a:headEnd/>
            <a:tailEnd/>
          </a:ln>
        </p:spPr>
        <p:txBody>
          <a:bodyPr/>
          <a:lstStyle/>
          <a:p>
            <a:endParaRPr lang="en-GB"/>
          </a:p>
        </p:txBody>
      </p:sp>
      <p:sp>
        <p:nvSpPr>
          <p:cNvPr id="27684" name="Line 38"/>
          <p:cNvSpPr>
            <a:spLocks noChangeShapeType="1"/>
          </p:cNvSpPr>
          <p:nvPr/>
        </p:nvSpPr>
        <p:spPr bwMode="auto">
          <a:xfrm flipH="1" flipV="1">
            <a:off x="4681538" y="3309938"/>
            <a:ext cx="1549400" cy="596900"/>
          </a:xfrm>
          <a:prstGeom prst="line">
            <a:avLst/>
          </a:prstGeom>
          <a:noFill/>
          <a:ln w="12700">
            <a:solidFill>
              <a:schemeClr val="tx1"/>
            </a:solidFill>
            <a:round/>
            <a:headEnd/>
            <a:tailEnd/>
          </a:ln>
        </p:spPr>
        <p:txBody>
          <a:bodyPr/>
          <a:lstStyle/>
          <a:p>
            <a:endParaRPr lang="en-GB"/>
          </a:p>
        </p:txBody>
      </p:sp>
      <p:sp>
        <p:nvSpPr>
          <p:cNvPr id="27685" name="Line 39"/>
          <p:cNvSpPr>
            <a:spLocks noChangeShapeType="1"/>
          </p:cNvSpPr>
          <p:nvPr/>
        </p:nvSpPr>
        <p:spPr bwMode="auto">
          <a:xfrm flipV="1">
            <a:off x="6230938" y="2952750"/>
            <a:ext cx="0" cy="835025"/>
          </a:xfrm>
          <a:prstGeom prst="line">
            <a:avLst/>
          </a:prstGeom>
          <a:noFill/>
          <a:ln w="38100">
            <a:solidFill>
              <a:schemeClr val="tx1"/>
            </a:solidFill>
            <a:round/>
            <a:headEnd/>
            <a:tailEnd/>
          </a:ln>
        </p:spPr>
        <p:txBody>
          <a:bodyPr/>
          <a:lstStyle/>
          <a:p>
            <a:endParaRPr lang="en-GB"/>
          </a:p>
        </p:txBody>
      </p:sp>
      <p:sp>
        <p:nvSpPr>
          <p:cNvPr id="27686" name="Line 40"/>
          <p:cNvSpPr>
            <a:spLocks noChangeShapeType="1"/>
          </p:cNvSpPr>
          <p:nvPr/>
        </p:nvSpPr>
        <p:spPr bwMode="auto">
          <a:xfrm flipH="1">
            <a:off x="5789613" y="3906838"/>
            <a:ext cx="441325" cy="835025"/>
          </a:xfrm>
          <a:prstGeom prst="line">
            <a:avLst/>
          </a:prstGeom>
          <a:noFill/>
          <a:ln w="38100">
            <a:solidFill>
              <a:schemeClr val="tx1"/>
            </a:solidFill>
            <a:round/>
            <a:headEnd/>
            <a:tailEnd/>
          </a:ln>
        </p:spPr>
        <p:txBody>
          <a:bodyPr/>
          <a:lstStyle/>
          <a:p>
            <a:endParaRPr lang="en-GB"/>
          </a:p>
        </p:txBody>
      </p:sp>
      <p:sp>
        <p:nvSpPr>
          <p:cNvPr id="27687" name="Line 41"/>
          <p:cNvSpPr>
            <a:spLocks noChangeShapeType="1"/>
          </p:cNvSpPr>
          <p:nvPr/>
        </p:nvSpPr>
        <p:spPr bwMode="auto">
          <a:xfrm flipV="1">
            <a:off x="6804025" y="3933825"/>
            <a:ext cx="647700" cy="669925"/>
          </a:xfrm>
          <a:prstGeom prst="line">
            <a:avLst/>
          </a:prstGeom>
          <a:noFill/>
          <a:ln w="38100">
            <a:solidFill>
              <a:schemeClr val="tx1"/>
            </a:solidFill>
            <a:round/>
            <a:headEnd/>
            <a:tailEnd/>
          </a:ln>
        </p:spPr>
        <p:txBody>
          <a:bodyPr/>
          <a:lstStyle/>
          <a:p>
            <a:endParaRPr lang="en-GB"/>
          </a:p>
        </p:txBody>
      </p:sp>
      <p:sp>
        <p:nvSpPr>
          <p:cNvPr id="27688" name="Line 42"/>
          <p:cNvSpPr>
            <a:spLocks noChangeShapeType="1"/>
          </p:cNvSpPr>
          <p:nvPr/>
        </p:nvSpPr>
        <p:spPr bwMode="auto">
          <a:xfrm flipH="1">
            <a:off x="5899150" y="4619625"/>
            <a:ext cx="887413" cy="714375"/>
          </a:xfrm>
          <a:prstGeom prst="line">
            <a:avLst/>
          </a:prstGeom>
          <a:noFill/>
          <a:ln w="38100">
            <a:solidFill>
              <a:schemeClr val="tx1"/>
            </a:solidFill>
            <a:round/>
            <a:headEnd/>
            <a:tailEnd/>
          </a:ln>
        </p:spPr>
        <p:txBody>
          <a:bodyPr/>
          <a:lstStyle/>
          <a:p>
            <a:endParaRPr lang="en-GB"/>
          </a:p>
        </p:txBody>
      </p:sp>
      <p:sp>
        <p:nvSpPr>
          <p:cNvPr id="27689" name="Line 43"/>
          <p:cNvSpPr>
            <a:spLocks noChangeShapeType="1"/>
          </p:cNvSpPr>
          <p:nvPr/>
        </p:nvSpPr>
        <p:spPr bwMode="auto">
          <a:xfrm>
            <a:off x="3684588" y="4264025"/>
            <a:ext cx="1219200" cy="477838"/>
          </a:xfrm>
          <a:prstGeom prst="line">
            <a:avLst/>
          </a:prstGeom>
          <a:noFill/>
          <a:ln w="38100">
            <a:solidFill>
              <a:schemeClr val="tx1"/>
            </a:solidFill>
            <a:round/>
            <a:headEnd/>
            <a:tailEnd/>
          </a:ln>
        </p:spPr>
        <p:txBody>
          <a:bodyPr/>
          <a:lstStyle/>
          <a:p>
            <a:endParaRPr lang="en-GB"/>
          </a:p>
        </p:txBody>
      </p:sp>
      <p:sp>
        <p:nvSpPr>
          <p:cNvPr id="27690" name="Line 44"/>
          <p:cNvSpPr>
            <a:spLocks noChangeShapeType="1"/>
          </p:cNvSpPr>
          <p:nvPr/>
        </p:nvSpPr>
        <p:spPr bwMode="auto">
          <a:xfrm flipH="1">
            <a:off x="3021013" y="4264025"/>
            <a:ext cx="663575" cy="355600"/>
          </a:xfrm>
          <a:prstGeom prst="line">
            <a:avLst/>
          </a:prstGeom>
          <a:noFill/>
          <a:ln w="57150">
            <a:solidFill>
              <a:schemeClr val="tx1"/>
            </a:solidFill>
            <a:round/>
            <a:headEnd/>
            <a:tailEnd/>
          </a:ln>
        </p:spPr>
        <p:txBody>
          <a:bodyPr/>
          <a:lstStyle/>
          <a:p>
            <a:endParaRPr lang="en-GB"/>
          </a:p>
        </p:txBody>
      </p:sp>
      <p:sp>
        <p:nvSpPr>
          <p:cNvPr id="27691" name="Line 45"/>
          <p:cNvSpPr>
            <a:spLocks noChangeShapeType="1"/>
          </p:cNvSpPr>
          <p:nvPr/>
        </p:nvSpPr>
        <p:spPr bwMode="auto">
          <a:xfrm>
            <a:off x="2911475" y="4502150"/>
            <a:ext cx="773113" cy="595313"/>
          </a:xfrm>
          <a:prstGeom prst="line">
            <a:avLst/>
          </a:prstGeom>
          <a:noFill/>
          <a:ln w="57150">
            <a:solidFill>
              <a:schemeClr val="tx1"/>
            </a:solidFill>
            <a:round/>
            <a:headEnd/>
            <a:tailEnd/>
          </a:ln>
        </p:spPr>
        <p:txBody>
          <a:bodyPr/>
          <a:lstStyle/>
          <a:p>
            <a:endParaRPr lang="en-GB"/>
          </a:p>
        </p:txBody>
      </p:sp>
      <p:sp>
        <p:nvSpPr>
          <p:cNvPr id="27692" name="Line 46"/>
          <p:cNvSpPr>
            <a:spLocks noChangeShapeType="1"/>
          </p:cNvSpPr>
          <p:nvPr/>
        </p:nvSpPr>
        <p:spPr bwMode="auto">
          <a:xfrm>
            <a:off x="4792663" y="5216525"/>
            <a:ext cx="1106487" cy="117475"/>
          </a:xfrm>
          <a:prstGeom prst="line">
            <a:avLst/>
          </a:prstGeom>
          <a:noFill/>
          <a:ln w="57150">
            <a:solidFill>
              <a:schemeClr val="tx1"/>
            </a:solidFill>
            <a:round/>
            <a:headEnd/>
            <a:tailEnd/>
          </a:ln>
        </p:spPr>
        <p:txBody>
          <a:bodyPr/>
          <a:lstStyle/>
          <a:p>
            <a:endParaRPr lang="en-GB"/>
          </a:p>
        </p:txBody>
      </p:sp>
      <p:sp>
        <p:nvSpPr>
          <p:cNvPr id="27693" name="Line 47"/>
          <p:cNvSpPr>
            <a:spLocks noChangeShapeType="1"/>
          </p:cNvSpPr>
          <p:nvPr/>
        </p:nvSpPr>
        <p:spPr bwMode="auto">
          <a:xfrm flipH="1">
            <a:off x="5235575" y="5334000"/>
            <a:ext cx="663575" cy="717550"/>
          </a:xfrm>
          <a:prstGeom prst="line">
            <a:avLst/>
          </a:prstGeom>
          <a:noFill/>
          <a:ln w="57150">
            <a:solidFill>
              <a:schemeClr val="tx1"/>
            </a:solidFill>
            <a:round/>
            <a:headEnd/>
            <a:tailEnd/>
          </a:ln>
        </p:spPr>
        <p:txBody>
          <a:bodyPr/>
          <a:lstStyle/>
          <a:p>
            <a:endParaRPr lang="en-GB"/>
          </a:p>
        </p:txBody>
      </p:sp>
      <p:sp>
        <p:nvSpPr>
          <p:cNvPr id="27694" name="Line 48"/>
          <p:cNvSpPr>
            <a:spLocks noChangeShapeType="1"/>
          </p:cNvSpPr>
          <p:nvPr/>
        </p:nvSpPr>
        <p:spPr bwMode="auto">
          <a:xfrm>
            <a:off x="5235575" y="6051550"/>
            <a:ext cx="1108075" cy="357188"/>
          </a:xfrm>
          <a:prstGeom prst="line">
            <a:avLst/>
          </a:prstGeom>
          <a:noFill/>
          <a:ln w="38100">
            <a:solidFill>
              <a:schemeClr val="tx1"/>
            </a:solidFill>
            <a:round/>
            <a:headEnd/>
            <a:tailEnd/>
          </a:ln>
        </p:spPr>
        <p:txBody>
          <a:bodyPr/>
          <a:lstStyle/>
          <a:p>
            <a:endParaRPr lang="en-GB"/>
          </a:p>
        </p:txBody>
      </p:sp>
      <p:sp>
        <p:nvSpPr>
          <p:cNvPr id="27695" name="Line 49"/>
          <p:cNvSpPr>
            <a:spLocks noChangeShapeType="1"/>
          </p:cNvSpPr>
          <p:nvPr/>
        </p:nvSpPr>
        <p:spPr bwMode="auto">
          <a:xfrm>
            <a:off x="5899150" y="5334000"/>
            <a:ext cx="444500" cy="1074738"/>
          </a:xfrm>
          <a:prstGeom prst="line">
            <a:avLst/>
          </a:prstGeom>
          <a:noFill/>
          <a:ln w="38100">
            <a:solidFill>
              <a:schemeClr val="tx1"/>
            </a:solidFill>
            <a:round/>
            <a:headEnd/>
            <a:tailEnd/>
          </a:ln>
        </p:spPr>
        <p:txBody>
          <a:bodyPr/>
          <a:lstStyle/>
          <a:p>
            <a:endParaRPr lang="en-GB"/>
          </a:p>
        </p:txBody>
      </p:sp>
      <p:sp>
        <p:nvSpPr>
          <p:cNvPr id="27696" name="Line 50"/>
          <p:cNvSpPr>
            <a:spLocks noChangeShapeType="1"/>
          </p:cNvSpPr>
          <p:nvPr/>
        </p:nvSpPr>
        <p:spPr bwMode="auto">
          <a:xfrm>
            <a:off x="4792663" y="5216525"/>
            <a:ext cx="442912" cy="835025"/>
          </a:xfrm>
          <a:prstGeom prst="line">
            <a:avLst/>
          </a:prstGeom>
          <a:noFill/>
          <a:ln w="57150">
            <a:solidFill>
              <a:schemeClr val="tx1"/>
            </a:solidFill>
            <a:round/>
            <a:headEnd/>
            <a:tailEnd/>
          </a:ln>
        </p:spPr>
        <p:txBody>
          <a:bodyPr/>
          <a:lstStyle/>
          <a:p>
            <a:endParaRPr lang="en-GB"/>
          </a:p>
        </p:txBody>
      </p:sp>
      <p:sp>
        <p:nvSpPr>
          <p:cNvPr id="27697" name="Line 51"/>
          <p:cNvSpPr>
            <a:spLocks noChangeShapeType="1"/>
          </p:cNvSpPr>
          <p:nvPr/>
        </p:nvSpPr>
        <p:spPr bwMode="auto">
          <a:xfrm>
            <a:off x="3779838" y="5157788"/>
            <a:ext cx="1079500" cy="71437"/>
          </a:xfrm>
          <a:prstGeom prst="line">
            <a:avLst/>
          </a:prstGeom>
          <a:noFill/>
          <a:ln w="57150">
            <a:solidFill>
              <a:schemeClr val="tx1"/>
            </a:solidFill>
            <a:round/>
            <a:headEnd/>
            <a:tailEnd/>
          </a:ln>
        </p:spPr>
        <p:txBody>
          <a:bodyPr/>
          <a:lstStyle/>
          <a:p>
            <a:endParaRPr lang="en-GB"/>
          </a:p>
        </p:txBody>
      </p:sp>
      <p:sp>
        <p:nvSpPr>
          <p:cNvPr id="27698" name="Line 52"/>
          <p:cNvSpPr>
            <a:spLocks noChangeShapeType="1"/>
          </p:cNvSpPr>
          <p:nvPr/>
        </p:nvSpPr>
        <p:spPr bwMode="auto">
          <a:xfrm flipV="1">
            <a:off x="2355850" y="3549650"/>
            <a:ext cx="774700" cy="357188"/>
          </a:xfrm>
          <a:prstGeom prst="line">
            <a:avLst/>
          </a:prstGeom>
          <a:noFill/>
          <a:ln w="38100">
            <a:solidFill>
              <a:schemeClr val="tx1"/>
            </a:solidFill>
            <a:round/>
            <a:headEnd/>
            <a:tailEnd/>
          </a:ln>
        </p:spPr>
        <p:txBody>
          <a:bodyPr/>
          <a:lstStyle/>
          <a:p>
            <a:endParaRPr lang="en-GB"/>
          </a:p>
        </p:txBody>
      </p:sp>
      <p:sp>
        <p:nvSpPr>
          <p:cNvPr id="27699" name="Line 53"/>
          <p:cNvSpPr>
            <a:spLocks noChangeShapeType="1"/>
          </p:cNvSpPr>
          <p:nvPr/>
        </p:nvSpPr>
        <p:spPr bwMode="auto">
          <a:xfrm flipV="1">
            <a:off x="3130550" y="3309938"/>
            <a:ext cx="444500" cy="239712"/>
          </a:xfrm>
          <a:prstGeom prst="line">
            <a:avLst/>
          </a:prstGeom>
          <a:noFill/>
          <a:ln w="38100">
            <a:solidFill>
              <a:schemeClr val="tx1"/>
            </a:solidFill>
            <a:round/>
            <a:headEnd/>
            <a:tailEnd/>
          </a:ln>
        </p:spPr>
        <p:txBody>
          <a:bodyPr/>
          <a:lstStyle/>
          <a:p>
            <a:endParaRPr lang="en-GB"/>
          </a:p>
        </p:txBody>
      </p:sp>
      <p:sp>
        <p:nvSpPr>
          <p:cNvPr id="27700" name="Line 54"/>
          <p:cNvSpPr>
            <a:spLocks noChangeShapeType="1"/>
          </p:cNvSpPr>
          <p:nvPr/>
        </p:nvSpPr>
        <p:spPr bwMode="auto">
          <a:xfrm flipV="1">
            <a:off x="3575050" y="3192463"/>
            <a:ext cx="1106488" cy="117475"/>
          </a:xfrm>
          <a:prstGeom prst="line">
            <a:avLst/>
          </a:prstGeom>
          <a:noFill/>
          <a:ln w="38100">
            <a:solidFill>
              <a:schemeClr val="tx1"/>
            </a:solidFill>
            <a:round/>
            <a:headEnd/>
            <a:tailEnd/>
          </a:ln>
        </p:spPr>
        <p:txBody>
          <a:bodyPr/>
          <a:lstStyle/>
          <a:p>
            <a:endParaRPr lang="en-GB"/>
          </a:p>
        </p:txBody>
      </p:sp>
      <p:sp>
        <p:nvSpPr>
          <p:cNvPr id="27701" name="Oval 55"/>
          <p:cNvSpPr>
            <a:spLocks noChangeArrowheads="1"/>
          </p:cNvSpPr>
          <p:nvPr/>
        </p:nvSpPr>
        <p:spPr bwMode="auto">
          <a:xfrm>
            <a:off x="4460875" y="3073400"/>
            <a:ext cx="331788" cy="357188"/>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02" name="Oval 56"/>
          <p:cNvSpPr>
            <a:spLocks noChangeArrowheads="1"/>
          </p:cNvSpPr>
          <p:nvPr/>
        </p:nvSpPr>
        <p:spPr bwMode="auto">
          <a:xfrm>
            <a:off x="3462338" y="1406525"/>
            <a:ext cx="331787" cy="357188"/>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03" name="Oval 57"/>
          <p:cNvSpPr>
            <a:spLocks noChangeArrowheads="1"/>
          </p:cNvSpPr>
          <p:nvPr/>
        </p:nvSpPr>
        <p:spPr bwMode="auto">
          <a:xfrm>
            <a:off x="3635375" y="4005263"/>
            <a:ext cx="331788" cy="357187"/>
          </a:xfrm>
          <a:prstGeom prst="ellipse">
            <a:avLst/>
          </a:prstGeom>
          <a:solidFill>
            <a:schemeClr val="accent1"/>
          </a:solidFill>
          <a:ln w="9525">
            <a:solidFill>
              <a:schemeClr val="tx1"/>
            </a:solidFill>
            <a:round/>
            <a:headEnd/>
            <a:tailEnd/>
          </a:ln>
        </p:spPr>
        <p:txBody>
          <a:bodyPr wrap="none" anchor="ctr"/>
          <a:lstStyle/>
          <a:p>
            <a:pPr algn="ctr"/>
            <a:r>
              <a:rPr lang="en-GB" sz="1000"/>
              <a:t>Stevenage</a:t>
            </a:r>
          </a:p>
        </p:txBody>
      </p:sp>
      <p:sp>
        <p:nvSpPr>
          <p:cNvPr id="27704" name="Oval 58"/>
          <p:cNvSpPr>
            <a:spLocks noChangeArrowheads="1"/>
          </p:cNvSpPr>
          <p:nvPr/>
        </p:nvSpPr>
        <p:spPr bwMode="auto">
          <a:xfrm>
            <a:off x="6121400" y="6169025"/>
            <a:ext cx="331788" cy="357188"/>
          </a:xfrm>
          <a:prstGeom prst="ellipse">
            <a:avLst/>
          </a:prstGeom>
          <a:solidFill>
            <a:schemeClr val="accent1"/>
          </a:solidFill>
          <a:ln w="9525">
            <a:solidFill>
              <a:schemeClr val="tx1"/>
            </a:solidFill>
            <a:round/>
            <a:headEnd/>
            <a:tailEnd/>
          </a:ln>
        </p:spPr>
        <p:txBody>
          <a:bodyPr wrap="none" anchor="ctr"/>
          <a:lstStyle/>
          <a:p>
            <a:pPr algn="ctr"/>
            <a:endParaRPr lang="en-GB" sz="1000"/>
          </a:p>
        </p:txBody>
      </p:sp>
      <p:sp>
        <p:nvSpPr>
          <p:cNvPr id="27705" name="Oval 59"/>
          <p:cNvSpPr>
            <a:spLocks noChangeArrowheads="1"/>
          </p:cNvSpPr>
          <p:nvPr/>
        </p:nvSpPr>
        <p:spPr bwMode="auto">
          <a:xfrm>
            <a:off x="5680075" y="5216525"/>
            <a:ext cx="331788" cy="357188"/>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06" name="Oval 60"/>
          <p:cNvSpPr>
            <a:spLocks noChangeArrowheads="1"/>
          </p:cNvSpPr>
          <p:nvPr/>
        </p:nvSpPr>
        <p:spPr bwMode="auto">
          <a:xfrm>
            <a:off x="3575050" y="4976813"/>
            <a:ext cx="331788" cy="357187"/>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07" name="Oval 61"/>
          <p:cNvSpPr>
            <a:spLocks noChangeArrowheads="1"/>
          </p:cNvSpPr>
          <p:nvPr/>
        </p:nvSpPr>
        <p:spPr bwMode="auto">
          <a:xfrm>
            <a:off x="5148263" y="620713"/>
            <a:ext cx="223837" cy="238125"/>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08" name="Oval 62"/>
          <p:cNvSpPr>
            <a:spLocks noChangeArrowheads="1"/>
          </p:cNvSpPr>
          <p:nvPr/>
        </p:nvSpPr>
        <p:spPr bwMode="auto">
          <a:xfrm>
            <a:off x="3575050" y="2478088"/>
            <a:ext cx="223838" cy="23971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09" name="Oval 63"/>
          <p:cNvSpPr>
            <a:spLocks noChangeArrowheads="1"/>
          </p:cNvSpPr>
          <p:nvPr/>
        </p:nvSpPr>
        <p:spPr bwMode="auto">
          <a:xfrm>
            <a:off x="4570413" y="928688"/>
            <a:ext cx="225425" cy="23971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10" name="Oval 64"/>
          <p:cNvSpPr>
            <a:spLocks noChangeArrowheads="1"/>
          </p:cNvSpPr>
          <p:nvPr/>
        </p:nvSpPr>
        <p:spPr bwMode="auto">
          <a:xfrm>
            <a:off x="5126038" y="5930900"/>
            <a:ext cx="223837" cy="238125"/>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11" name="Oval 65"/>
          <p:cNvSpPr>
            <a:spLocks noChangeArrowheads="1"/>
          </p:cNvSpPr>
          <p:nvPr/>
        </p:nvSpPr>
        <p:spPr bwMode="auto">
          <a:xfrm>
            <a:off x="5680075" y="4619625"/>
            <a:ext cx="223838" cy="239713"/>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12" name="Oval 66"/>
          <p:cNvSpPr>
            <a:spLocks noChangeArrowheads="1"/>
          </p:cNvSpPr>
          <p:nvPr/>
        </p:nvSpPr>
        <p:spPr bwMode="auto">
          <a:xfrm>
            <a:off x="7308850" y="3716338"/>
            <a:ext cx="360363" cy="360362"/>
          </a:xfrm>
          <a:prstGeom prst="ellipse">
            <a:avLst/>
          </a:prstGeom>
          <a:solidFill>
            <a:schemeClr val="accent1"/>
          </a:solidFill>
          <a:ln w="9525">
            <a:solidFill>
              <a:schemeClr val="tx1"/>
            </a:solidFill>
            <a:round/>
            <a:headEnd/>
            <a:tailEnd/>
          </a:ln>
        </p:spPr>
        <p:txBody>
          <a:bodyPr wrap="none" anchor="ctr"/>
          <a:lstStyle/>
          <a:p>
            <a:pPr algn="ctr"/>
            <a:r>
              <a:rPr lang="en-GB" sz="1000"/>
              <a:t>Ipswich</a:t>
            </a:r>
          </a:p>
        </p:txBody>
      </p:sp>
      <p:sp>
        <p:nvSpPr>
          <p:cNvPr id="27713" name="Oval 67"/>
          <p:cNvSpPr>
            <a:spLocks noChangeArrowheads="1"/>
          </p:cNvSpPr>
          <p:nvPr/>
        </p:nvSpPr>
        <p:spPr bwMode="auto">
          <a:xfrm>
            <a:off x="6011863" y="836613"/>
            <a:ext cx="223837" cy="23971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14" name="Oval 68"/>
          <p:cNvSpPr>
            <a:spLocks noChangeArrowheads="1"/>
          </p:cNvSpPr>
          <p:nvPr/>
        </p:nvSpPr>
        <p:spPr bwMode="auto">
          <a:xfrm>
            <a:off x="2339975" y="4437063"/>
            <a:ext cx="225425" cy="23971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15" name="Line 69"/>
          <p:cNvSpPr>
            <a:spLocks noChangeShapeType="1"/>
          </p:cNvSpPr>
          <p:nvPr/>
        </p:nvSpPr>
        <p:spPr bwMode="auto">
          <a:xfrm flipH="1">
            <a:off x="5003800" y="1412875"/>
            <a:ext cx="215900" cy="992188"/>
          </a:xfrm>
          <a:prstGeom prst="line">
            <a:avLst/>
          </a:prstGeom>
          <a:noFill/>
          <a:ln w="9525">
            <a:solidFill>
              <a:schemeClr val="tx1"/>
            </a:solidFill>
            <a:round/>
            <a:headEnd/>
            <a:tailEnd/>
          </a:ln>
        </p:spPr>
        <p:txBody>
          <a:bodyPr/>
          <a:lstStyle/>
          <a:p>
            <a:endParaRPr lang="en-GB"/>
          </a:p>
        </p:txBody>
      </p:sp>
      <p:sp>
        <p:nvSpPr>
          <p:cNvPr id="27716" name="Oval 70"/>
          <p:cNvSpPr>
            <a:spLocks noChangeArrowheads="1"/>
          </p:cNvSpPr>
          <p:nvPr/>
        </p:nvSpPr>
        <p:spPr bwMode="auto">
          <a:xfrm>
            <a:off x="2911475" y="3430588"/>
            <a:ext cx="331788" cy="357187"/>
          </a:xfrm>
          <a:prstGeom prst="ellipse">
            <a:avLst/>
          </a:prstGeom>
          <a:solidFill>
            <a:schemeClr val="accent1"/>
          </a:solidFill>
          <a:ln w="9525">
            <a:solidFill>
              <a:schemeClr val="tx1"/>
            </a:solidFill>
            <a:round/>
            <a:headEnd/>
            <a:tailEnd/>
          </a:ln>
        </p:spPr>
        <p:txBody>
          <a:bodyPr wrap="none" anchor="ctr"/>
          <a:lstStyle/>
          <a:p>
            <a:pPr algn="ctr"/>
            <a:r>
              <a:rPr lang="en-GB" sz="1000"/>
              <a:t>Bedford</a:t>
            </a:r>
          </a:p>
        </p:txBody>
      </p:sp>
      <p:sp>
        <p:nvSpPr>
          <p:cNvPr id="27717" name="Line 71"/>
          <p:cNvSpPr>
            <a:spLocks noChangeShapeType="1"/>
          </p:cNvSpPr>
          <p:nvPr/>
        </p:nvSpPr>
        <p:spPr bwMode="auto">
          <a:xfrm flipH="1" flipV="1">
            <a:off x="1692275" y="3073400"/>
            <a:ext cx="647700" cy="860425"/>
          </a:xfrm>
          <a:prstGeom prst="line">
            <a:avLst/>
          </a:prstGeom>
          <a:noFill/>
          <a:ln w="38100">
            <a:solidFill>
              <a:schemeClr val="tx1"/>
            </a:solidFill>
            <a:round/>
            <a:headEnd/>
            <a:tailEnd type="triangle" w="med" len="med"/>
          </a:ln>
        </p:spPr>
        <p:txBody>
          <a:bodyPr/>
          <a:lstStyle/>
          <a:p>
            <a:endParaRPr lang="en-GB"/>
          </a:p>
        </p:txBody>
      </p:sp>
      <p:sp>
        <p:nvSpPr>
          <p:cNvPr id="27718" name="Line 72"/>
          <p:cNvSpPr>
            <a:spLocks noChangeShapeType="1"/>
          </p:cNvSpPr>
          <p:nvPr/>
        </p:nvSpPr>
        <p:spPr bwMode="auto">
          <a:xfrm>
            <a:off x="3797300" y="5334000"/>
            <a:ext cx="219075" cy="1192213"/>
          </a:xfrm>
          <a:prstGeom prst="line">
            <a:avLst/>
          </a:prstGeom>
          <a:noFill/>
          <a:ln w="76200">
            <a:solidFill>
              <a:schemeClr val="tx1"/>
            </a:solidFill>
            <a:round/>
            <a:headEnd/>
            <a:tailEnd type="triangle" w="med" len="med"/>
          </a:ln>
        </p:spPr>
        <p:txBody>
          <a:bodyPr/>
          <a:lstStyle/>
          <a:p>
            <a:endParaRPr lang="en-GB"/>
          </a:p>
        </p:txBody>
      </p:sp>
      <p:sp>
        <p:nvSpPr>
          <p:cNvPr id="27719" name="Line 73"/>
          <p:cNvSpPr>
            <a:spLocks noChangeShapeType="1"/>
          </p:cNvSpPr>
          <p:nvPr/>
        </p:nvSpPr>
        <p:spPr bwMode="auto">
          <a:xfrm flipH="1">
            <a:off x="4460875" y="5454650"/>
            <a:ext cx="331788" cy="954088"/>
          </a:xfrm>
          <a:prstGeom prst="line">
            <a:avLst/>
          </a:prstGeom>
          <a:noFill/>
          <a:ln w="76200">
            <a:solidFill>
              <a:schemeClr val="tx1"/>
            </a:solidFill>
            <a:round/>
            <a:headEnd/>
            <a:tailEnd type="triangle" w="med" len="med"/>
          </a:ln>
        </p:spPr>
        <p:txBody>
          <a:bodyPr/>
          <a:lstStyle/>
          <a:p>
            <a:endParaRPr lang="en-GB"/>
          </a:p>
        </p:txBody>
      </p:sp>
      <p:sp>
        <p:nvSpPr>
          <p:cNvPr id="27720" name="Line 74"/>
          <p:cNvSpPr>
            <a:spLocks noChangeShapeType="1"/>
          </p:cNvSpPr>
          <p:nvPr/>
        </p:nvSpPr>
        <p:spPr bwMode="auto">
          <a:xfrm flipH="1">
            <a:off x="4681538" y="6169025"/>
            <a:ext cx="444500" cy="357188"/>
          </a:xfrm>
          <a:prstGeom prst="line">
            <a:avLst/>
          </a:prstGeom>
          <a:noFill/>
          <a:ln w="76200">
            <a:solidFill>
              <a:schemeClr val="tx1"/>
            </a:solidFill>
            <a:round/>
            <a:headEnd/>
            <a:tailEnd type="triangle" w="med" len="med"/>
          </a:ln>
        </p:spPr>
        <p:txBody>
          <a:bodyPr/>
          <a:lstStyle/>
          <a:p>
            <a:endParaRPr lang="en-GB"/>
          </a:p>
        </p:txBody>
      </p:sp>
      <p:sp>
        <p:nvSpPr>
          <p:cNvPr id="27721" name="Line 75"/>
          <p:cNvSpPr>
            <a:spLocks noChangeShapeType="1"/>
          </p:cNvSpPr>
          <p:nvPr/>
        </p:nvSpPr>
        <p:spPr bwMode="auto">
          <a:xfrm flipH="1">
            <a:off x="3021013" y="5334000"/>
            <a:ext cx="554037" cy="477838"/>
          </a:xfrm>
          <a:prstGeom prst="line">
            <a:avLst/>
          </a:prstGeom>
          <a:noFill/>
          <a:ln w="57150">
            <a:solidFill>
              <a:schemeClr val="tx1"/>
            </a:solidFill>
            <a:round/>
            <a:headEnd/>
            <a:tailEnd type="triangle" w="med" len="med"/>
          </a:ln>
        </p:spPr>
        <p:txBody>
          <a:bodyPr/>
          <a:lstStyle/>
          <a:p>
            <a:endParaRPr lang="en-GB"/>
          </a:p>
        </p:txBody>
      </p:sp>
      <p:sp>
        <p:nvSpPr>
          <p:cNvPr id="27722" name="Line 76"/>
          <p:cNvSpPr>
            <a:spLocks noChangeShapeType="1"/>
          </p:cNvSpPr>
          <p:nvPr/>
        </p:nvSpPr>
        <p:spPr bwMode="auto">
          <a:xfrm flipH="1" flipV="1">
            <a:off x="2798763" y="811213"/>
            <a:ext cx="663575" cy="714375"/>
          </a:xfrm>
          <a:prstGeom prst="line">
            <a:avLst/>
          </a:prstGeom>
          <a:noFill/>
          <a:ln w="38100">
            <a:solidFill>
              <a:schemeClr val="tx1"/>
            </a:solidFill>
            <a:round/>
            <a:headEnd/>
            <a:tailEnd type="triangle" w="med" len="med"/>
          </a:ln>
        </p:spPr>
        <p:txBody>
          <a:bodyPr/>
          <a:lstStyle/>
          <a:p>
            <a:endParaRPr lang="en-GB"/>
          </a:p>
        </p:txBody>
      </p:sp>
      <p:sp>
        <p:nvSpPr>
          <p:cNvPr id="27723" name="Line 77"/>
          <p:cNvSpPr>
            <a:spLocks noChangeShapeType="1"/>
          </p:cNvSpPr>
          <p:nvPr/>
        </p:nvSpPr>
        <p:spPr bwMode="auto">
          <a:xfrm>
            <a:off x="7894638" y="4381500"/>
            <a:ext cx="441325" cy="360363"/>
          </a:xfrm>
          <a:prstGeom prst="line">
            <a:avLst/>
          </a:prstGeom>
          <a:noFill/>
          <a:ln w="38100">
            <a:solidFill>
              <a:schemeClr val="tx1"/>
            </a:solidFill>
            <a:round/>
            <a:headEnd/>
            <a:tailEnd type="triangle" w="med" len="med"/>
          </a:ln>
        </p:spPr>
        <p:txBody>
          <a:bodyPr/>
          <a:lstStyle/>
          <a:p>
            <a:endParaRPr lang="en-GB"/>
          </a:p>
        </p:txBody>
      </p:sp>
      <p:sp>
        <p:nvSpPr>
          <p:cNvPr id="27724" name="Line 78"/>
          <p:cNvSpPr>
            <a:spLocks noChangeShapeType="1"/>
          </p:cNvSpPr>
          <p:nvPr/>
        </p:nvSpPr>
        <p:spPr bwMode="auto">
          <a:xfrm flipV="1">
            <a:off x="7740650" y="908050"/>
            <a:ext cx="957263" cy="144463"/>
          </a:xfrm>
          <a:prstGeom prst="line">
            <a:avLst/>
          </a:prstGeom>
          <a:noFill/>
          <a:ln w="9525">
            <a:solidFill>
              <a:schemeClr val="tx1"/>
            </a:solidFill>
            <a:round/>
            <a:headEnd/>
            <a:tailEnd/>
          </a:ln>
        </p:spPr>
        <p:txBody>
          <a:bodyPr/>
          <a:lstStyle/>
          <a:p>
            <a:endParaRPr lang="en-GB"/>
          </a:p>
        </p:txBody>
      </p:sp>
      <p:sp>
        <p:nvSpPr>
          <p:cNvPr id="27725" name="Line 79"/>
          <p:cNvSpPr>
            <a:spLocks noChangeShapeType="1"/>
          </p:cNvSpPr>
          <p:nvPr/>
        </p:nvSpPr>
        <p:spPr bwMode="auto">
          <a:xfrm>
            <a:off x="7812088" y="1125538"/>
            <a:ext cx="995362" cy="358775"/>
          </a:xfrm>
          <a:prstGeom prst="line">
            <a:avLst/>
          </a:prstGeom>
          <a:noFill/>
          <a:ln w="9525">
            <a:solidFill>
              <a:schemeClr val="tx1"/>
            </a:solidFill>
            <a:round/>
            <a:headEnd/>
            <a:tailEnd/>
          </a:ln>
        </p:spPr>
        <p:txBody>
          <a:bodyPr/>
          <a:lstStyle/>
          <a:p>
            <a:endParaRPr lang="en-GB"/>
          </a:p>
        </p:txBody>
      </p:sp>
      <p:sp>
        <p:nvSpPr>
          <p:cNvPr id="27726" name="Line 80"/>
          <p:cNvSpPr>
            <a:spLocks noChangeShapeType="1"/>
          </p:cNvSpPr>
          <p:nvPr/>
        </p:nvSpPr>
        <p:spPr bwMode="auto">
          <a:xfrm flipV="1">
            <a:off x="7596188" y="1557338"/>
            <a:ext cx="1223962" cy="2232025"/>
          </a:xfrm>
          <a:prstGeom prst="line">
            <a:avLst/>
          </a:prstGeom>
          <a:noFill/>
          <a:ln w="9525">
            <a:solidFill>
              <a:schemeClr val="tx1"/>
            </a:solidFill>
            <a:round/>
            <a:headEnd/>
            <a:tailEnd/>
          </a:ln>
        </p:spPr>
        <p:txBody>
          <a:bodyPr/>
          <a:lstStyle/>
          <a:p>
            <a:endParaRPr lang="en-GB"/>
          </a:p>
        </p:txBody>
      </p:sp>
      <p:sp>
        <p:nvSpPr>
          <p:cNvPr id="27727" name="Oval 81"/>
          <p:cNvSpPr>
            <a:spLocks noChangeArrowheads="1"/>
          </p:cNvSpPr>
          <p:nvPr/>
        </p:nvSpPr>
        <p:spPr bwMode="auto">
          <a:xfrm>
            <a:off x="8748713" y="1341438"/>
            <a:ext cx="225425" cy="23971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28" name="Oval 82"/>
          <p:cNvSpPr>
            <a:spLocks noChangeArrowheads="1"/>
          </p:cNvSpPr>
          <p:nvPr/>
        </p:nvSpPr>
        <p:spPr bwMode="auto">
          <a:xfrm>
            <a:off x="8667750" y="811213"/>
            <a:ext cx="225425" cy="238125"/>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29" name="Line 83"/>
          <p:cNvSpPr>
            <a:spLocks noChangeShapeType="1"/>
          </p:cNvSpPr>
          <p:nvPr/>
        </p:nvSpPr>
        <p:spPr bwMode="auto">
          <a:xfrm flipH="1" flipV="1">
            <a:off x="2466975" y="2357438"/>
            <a:ext cx="554038" cy="1073150"/>
          </a:xfrm>
          <a:prstGeom prst="line">
            <a:avLst/>
          </a:prstGeom>
          <a:noFill/>
          <a:ln w="38100">
            <a:solidFill>
              <a:schemeClr val="tx1"/>
            </a:solidFill>
            <a:round/>
            <a:headEnd/>
            <a:tailEnd type="triangle" w="med" len="med"/>
          </a:ln>
        </p:spPr>
        <p:txBody>
          <a:bodyPr/>
          <a:lstStyle/>
          <a:p>
            <a:endParaRPr lang="en-GB"/>
          </a:p>
        </p:txBody>
      </p:sp>
      <p:sp>
        <p:nvSpPr>
          <p:cNvPr id="27730" name="Line 84"/>
          <p:cNvSpPr>
            <a:spLocks noChangeShapeType="1"/>
          </p:cNvSpPr>
          <p:nvPr/>
        </p:nvSpPr>
        <p:spPr bwMode="auto">
          <a:xfrm flipH="1" flipV="1">
            <a:off x="2689225" y="2357438"/>
            <a:ext cx="885825" cy="238125"/>
          </a:xfrm>
          <a:prstGeom prst="line">
            <a:avLst/>
          </a:prstGeom>
          <a:noFill/>
          <a:ln w="9525">
            <a:solidFill>
              <a:schemeClr val="tx1"/>
            </a:solidFill>
            <a:round/>
            <a:headEnd/>
            <a:tailEnd type="triangle" w="med" len="med"/>
          </a:ln>
        </p:spPr>
        <p:txBody>
          <a:bodyPr/>
          <a:lstStyle/>
          <a:p>
            <a:endParaRPr lang="en-GB"/>
          </a:p>
        </p:txBody>
      </p:sp>
      <p:sp>
        <p:nvSpPr>
          <p:cNvPr id="27731" name="Oval 85"/>
          <p:cNvSpPr>
            <a:spLocks noChangeArrowheads="1"/>
          </p:cNvSpPr>
          <p:nvPr/>
        </p:nvSpPr>
        <p:spPr bwMode="auto">
          <a:xfrm>
            <a:off x="6156325" y="3789363"/>
            <a:ext cx="146050" cy="14446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32" name="Oval 86"/>
          <p:cNvSpPr>
            <a:spLocks noChangeArrowheads="1"/>
          </p:cNvSpPr>
          <p:nvPr/>
        </p:nvSpPr>
        <p:spPr bwMode="auto">
          <a:xfrm>
            <a:off x="7885113" y="4365625"/>
            <a:ext cx="146050" cy="144463"/>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33" name="Oval 87"/>
          <p:cNvSpPr>
            <a:spLocks noChangeArrowheads="1"/>
          </p:cNvSpPr>
          <p:nvPr/>
        </p:nvSpPr>
        <p:spPr bwMode="auto">
          <a:xfrm>
            <a:off x="4572000" y="4868863"/>
            <a:ext cx="146050" cy="14446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34" name="Oval 88"/>
          <p:cNvSpPr>
            <a:spLocks noChangeArrowheads="1"/>
          </p:cNvSpPr>
          <p:nvPr/>
        </p:nvSpPr>
        <p:spPr bwMode="auto">
          <a:xfrm>
            <a:off x="5364163" y="6713538"/>
            <a:ext cx="146050" cy="144462"/>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35" name="Oval 89"/>
          <p:cNvSpPr>
            <a:spLocks noChangeArrowheads="1"/>
          </p:cNvSpPr>
          <p:nvPr/>
        </p:nvSpPr>
        <p:spPr bwMode="auto">
          <a:xfrm>
            <a:off x="7451725" y="0"/>
            <a:ext cx="146050" cy="144463"/>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36" name="Oval 90"/>
          <p:cNvSpPr>
            <a:spLocks noChangeArrowheads="1"/>
          </p:cNvSpPr>
          <p:nvPr/>
        </p:nvSpPr>
        <p:spPr bwMode="auto">
          <a:xfrm>
            <a:off x="6659563" y="4437063"/>
            <a:ext cx="360362" cy="360362"/>
          </a:xfrm>
          <a:prstGeom prst="ellipse">
            <a:avLst/>
          </a:prstGeom>
          <a:solidFill>
            <a:schemeClr val="accent1"/>
          </a:solidFill>
          <a:ln w="9525">
            <a:solidFill>
              <a:schemeClr val="tx1"/>
            </a:solidFill>
            <a:round/>
            <a:headEnd/>
            <a:tailEnd/>
          </a:ln>
        </p:spPr>
        <p:txBody>
          <a:bodyPr wrap="none" anchor="ctr"/>
          <a:lstStyle/>
          <a:p>
            <a:pPr algn="ctr"/>
            <a:r>
              <a:rPr lang="en-GB" sz="1000"/>
              <a:t>Colchester</a:t>
            </a:r>
          </a:p>
        </p:txBody>
      </p:sp>
      <p:sp>
        <p:nvSpPr>
          <p:cNvPr id="27737" name="Oval 91"/>
          <p:cNvSpPr>
            <a:spLocks noChangeArrowheads="1"/>
          </p:cNvSpPr>
          <p:nvPr/>
        </p:nvSpPr>
        <p:spPr bwMode="auto">
          <a:xfrm>
            <a:off x="6156325" y="2924175"/>
            <a:ext cx="215900" cy="215900"/>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38" name="Oval 92"/>
          <p:cNvSpPr>
            <a:spLocks noChangeArrowheads="1"/>
          </p:cNvSpPr>
          <p:nvPr/>
        </p:nvSpPr>
        <p:spPr bwMode="auto">
          <a:xfrm>
            <a:off x="7380288" y="2349500"/>
            <a:ext cx="215900" cy="215900"/>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39" name="Oval 93"/>
          <p:cNvSpPr>
            <a:spLocks noChangeArrowheads="1"/>
          </p:cNvSpPr>
          <p:nvPr/>
        </p:nvSpPr>
        <p:spPr bwMode="auto">
          <a:xfrm>
            <a:off x="6121400" y="2120900"/>
            <a:ext cx="225425" cy="239713"/>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40" name="Line 94"/>
          <p:cNvSpPr>
            <a:spLocks noChangeShapeType="1"/>
          </p:cNvSpPr>
          <p:nvPr/>
        </p:nvSpPr>
        <p:spPr bwMode="auto">
          <a:xfrm>
            <a:off x="7451725" y="2565400"/>
            <a:ext cx="0" cy="1150938"/>
          </a:xfrm>
          <a:prstGeom prst="line">
            <a:avLst/>
          </a:prstGeom>
          <a:noFill/>
          <a:ln w="12700">
            <a:solidFill>
              <a:schemeClr val="tx1"/>
            </a:solidFill>
            <a:round/>
            <a:headEnd/>
            <a:tailEnd/>
          </a:ln>
        </p:spPr>
        <p:txBody>
          <a:bodyPr/>
          <a:lstStyle/>
          <a:p>
            <a:endParaRPr lang="en-GB"/>
          </a:p>
        </p:txBody>
      </p:sp>
      <p:sp>
        <p:nvSpPr>
          <p:cNvPr id="27741" name="Line 95"/>
          <p:cNvSpPr>
            <a:spLocks noChangeShapeType="1"/>
          </p:cNvSpPr>
          <p:nvPr/>
        </p:nvSpPr>
        <p:spPr bwMode="auto">
          <a:xfrm flipV="1">
            <a:off x="7596188" y="1557338"/>
            <a:ext cx="1152525" cy="863600"/>
          </a:xfrm>
          <a:prstGeom prst="line">
            <a:avLst/>
          </a:prstGeom>
          <a:noFill/>
          <a:ln w="9525">
            <a:solidFill>
              <a:schemeClr val="tx1"/>
            </a:solidFill>
            <a:round/>
            <a:headEnd/>
            <a:tailEnd/>
          </a:ln>
        </p:spPr>
        <p:txBody>
          <a:bodyPr/>
          <a:lstStyle/>
          <a:p>
            <a:endParaRPr lang="en-GB"/>
          </a:p>
        </p:txBody>
      </p:sp>
      <p:sp>
        <p:nvSpPr>
          <p:cNvPr id="27742" name="Oval 96"/>
          <p:cNvSpPr>
            <a:spLocks noChangeArrowheads="1"/>
          </p:cNvSpPr>
          <p:nvPr/>
        </p:nvSpPr>
        <p:spPr bwMode="auto">
          <a:xfrm>
            <a:off x="5292725" y="2997200"/>
            <a:ext cx="146050" cy="144463"/>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43" name="Line 97"/>
          <p:cNvSpPr>
            <a:spLocks noChangeShapeType="1"/>
          </p:cNvSpPr>
          <p:nvPr/>
        </p:nvSpPr>
        <p:spPr bwMode="auto">
          <a:xfrm flipV="1">
            <a:off x="4787900" y="3141663"/>
            <a:ext cx="504825" cy="719137"/>
          </a:xfrm>
          <a:prstGeom prst="line">
            <a:avLst/>
          </a:prstGeom>
          <a:noFill/>
          <a:ln w="9525">
            <a:solidFill>
              <a:schemeClr val="tx1"/>
            </a:solidFill>
            <a:round/>
            <a:headEnd/>
            <a:tailEnd/>
          </a:ln>
        </p:spPr>
        <p:txBody>
          <a:bodyPr/>
          <a:lstStyle/>
          <a:p>
            <a:endParaRPr lang="en-GB"/>
          </a:p>
        </p:txBody>
      </p:sp>
      <p:sp>
        <p:nvSpPr>
          <p:cNvPr id="27744" name="Line 98"/>
          <p:cNvSpPr>
            <a:spLocks noChangeShapeType="1"/>
          </p:cNvSpPr>
          <p:nvPr/>
        </p:nvSpPr>
        <p:spPr bwMode="auto">
          <a:xfrm flipH="1" flipV="1">
            <a:off x="5076825" y="2420938"/>
            <a:ext cx="287338" cy="576262"/>
          </a:xfrm>
          <a:prstGeom prst="line">
            <a:avLst/>
          </a:prstGeom>
          <a:noFill/>
          <a:ln w="9525">
            <a:solidFill>
              <a:schemeClr val="tx1"/>
            </a:solidFill>
            <a:round/>
            <a:headEnd/>
            <a:tailEnd/>
          </a:ln>
        </p:spPr>
        <p:txBody>
          <a:bodyPr/>
          <a:lstStyle/>
          <a:p>
            <a:endParaRPr lang="en-GB"/>
          </a:p>
        </p:txBody>
      </p:sp>
      <p:sp>
        <p:nvSpPr>
          <p:cNvPr id="27745" name="Oval 99"/>
          <p:cNvSpPr>
            <a:spLocks noChangeArrowheads="1"/>
          </p:cNvSpPr>
          <p:nvPr/>
        </p:nvSpPr>
        <p:spPr bwMode="auto">
          <a:xfrm>
            <a:off x="5148263" y="1268413"/>
            <a:ext cx="223837" cy="238125"/>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46" name="Line 100"/>
          <p:cNvSpPr>
            <a:spLocks noChangeShapeType="1"/>
          </p:cNvSpPr>
          <p:nvPr/>
        </p:nvSpPr>
        <p:spPr bwMode="auto">
          <a:xfrm flipH="1" flipV="1">
            <a:off x="4787900" y="1125538"/>
            <a:ext cx="431800" cy="215900"/>
          </a:xfrm>
          <a:prstGeom prst="line">
            <a:avLst/>
          </a:prstGeom>
          <a:noFill/>
          <a:ln w="9525">
            <a:solidFill>
              <a:schemeClr val="tx1"/>
            </a:solidFill>
            <a:round/>
            <a:headEnd/>
            <a:tailEnd/>
          </a:ln>
        </p:spPr>
        <p:txBody>
          <a:bodyPr/>
          <a:lstStyle/>
          <a:p>
            <a:endParaRPr lang="en-GB"/>
          </a:p>
        </p:txBody>
      </p:sp>
      <p:sp>
        <p:nvSpPr>
          <p:cNvPr id="27747" name="Oval 101"/>
          <p:cNvSpPr>
            <a:spLocks noChangeArrowheads="1"/>
          </p:cNvSpPr>
          <p:nvPr/>
        </p:nvSpPr>
        <p:spPr bwMode="auto">
          <a:xfrm>
            <a:off x="2244725" y="3787775"/>
            <a:ext cx="331788" cy="357188"/>
          </a:xfrm>
          <a:prstGeom prst="ellipse">
            <a:avLst/>
          </a:prstGeom>
          <a:solidFill>
            <a:schemeClr val="accent1"/>
          </a:solidFill>
          <a:ln w="9525">
            <a:solidFill>
              <a:schemeClr val="tx1"/>
            </a:solidFill>
            <a:round/>
            <a:headEnd/>
            <a:tailEnd/>
          </a:ln>
        </p:spPr>
        <p:txBody>
          <a:bodyPr wrap="none" anchor="ctr"/>
          <a:lstStyle/>
          <a:p>
            <a:pPr algn="ctr"/>
            <a:r>
              <a:rPr lang="en-GB" sz="1000"/>
              <a:t>Milton Keynes</a:t>
            </a:r>
          </a:p>
        </p:txBody>
      </p:sp>
      <p:sp>
        <p:nvSpPr>
          <p:cNvPr id="27748" name="Line 102"/>
          <p:cNvSpPr>
            <a:spLocks noChangeShapeType="1"/>
          </p:cNvSpPr>
          <p:nvPr/>
        </p:nvSpPr>
        <p:spPr bwMode="auto">
          <a:xfrm flipH="1">
            <a:off x="3779838" y="4365625"/>
            <a:ext cx="0" cy="576263"/>
          </a:xfrm>
          <a:prstGeom prst="line">
            <a:avLst/>
          </a:prstGeom>
          <a:noFill/>
          <a:ln w="76200">
            <a:solidFill>
              <a:schemeClr val="tx1"/>
            </a:solidFill>
            <a:round/>
            <a:headEnd/>
            <a:tailEnd/>
          </a:ln>
        </p:spPr>
        <p:txBody>
          <a:bodyPr/>
          <a:lstStyle/>
          <a:p>
            <a:endParaRPr lang="en-GB"/>
          </a:p>
        </p:txBody>
      </p:sp>
      <p:sp>
        <p:nvSpPr>
          <p:cNvPr id="27749" name="Line 103"/>
          <p:cNvSpPr>
            <a:spLocks noChangeShapeType="1"/>
          </p:cNvSpPr>
          <p:nvPr/>
        </p:nvSpPr>
        <p:spPr bwMode="auto">
          <a:xfrm flipV="1">
            <a:off x="2987675" y="3789363"/>
            <a:ext cx="71438" cy="792162"/>
          </a:xfrm>
          <a:prstGeom prst="line">
            <a:avLst/>
          </a:prstGeom>
          <a:noFill/>
          <a:ln w="57150">
            <a:solidFill>
              <a:schemeClr val="tx1"/>
            </a:solidFill>
            <a:round/>
            <a:headEnd/>
            <a:tailEnd/>
          </a:ln>
        </p:spPr>
        <p:txBody>
          <a:bodyPr/>
          <a:lstStyle/>
          <a:p>
            <a:endParaRPr lang="en-GB"/>
          </a:p>
        </p:txBody>
      </p:sp>
      <p:sp>
        <p:nvSpPr>
          <p:cNvPr id="27750" name="Oval 104"/>
          <p:cNvSpPr>
            <a:spLocks noChangeArrowheads="1"/>
          </p:cNvSpPr>
          <p:nvPr/>
        </p:nvSpPr>
        <p:spPr bwMode="auto">
          <a:xfrm>
            <a:off x="2798763" y="4381500"/>
            <a:ext cx="331787" cy="357188"/>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51" name="Oval 105"/>
          <p:cNvSpPr>
            <a:spLocks noChangeArrowheads="1"/>
          </p:cNvSpPr>
          <p:nvPr/>
        </p:nvSpPr>
        <p:spPr bwMode="auto">
          <a:xfrm>
            <a:off x="3571875" y="3192463"/>
            <a:ext cx="225425" cy="238125"/>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52" name="Line 106"/>
          <p:cNvSpPr>
            <a:spLocks noChangeShapeType="1"/>
          </p:cNvSpPr>
          <p:nvPr/>
        </p:nvSpPr>
        <p:spPr bwMode="auto">
          <a:xfrm flipH="1">
            <a:off x="4859338" y="4724400"/>
            <a:ext cx="144462" cy="433388"/>
          </a:xfrm>
          <a:prstGeom prst="line">
            <a:avLst/>
          </a:prstGeom>
          <a:noFill/>
          <a:ln w="57150">
            <a:solidFill>
              <a:schemeClr val="tx1"/>
            </a:solidFill>
            <a:round/>
            <a:headEnd/>
            <a:tailEnd/>
          </a:ln>
        </p:spPr>
        <p:txBody>
          <a:bodyPr/>
          <a:lstStyle/>
          <a:p>
            <a:endParaRPr lang="en-GB"/>
          </a:p>
        </p:txBody>
      </p:sp>
      <p:sp>
        <p:nvSpPr>
          <p:cNvPr id="27753" name="Oval 107"/>
          <p:cNvSpPr>
            <a:spLocks noChangeArrowheads="1"/>
          </p:cNvSpPr>
          <p:nvPr/>
        </p:nvSpPr>
        <p:spPr bwMode="auto">
          <a:xfrm>
            <a:off x="4792663" y="4502150"/>
            <a:ext cx="333375" cy="357188"/>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54" name="Oval 108"/>
          <p:cNvSpPr>
            <a:spLocks noChangeArrowheads="1"/>
          </p:cNvSpPr>
          <p:nvPr/>
        </p:nvSpPr>
        <p:spPr bwMode="auto">
          <a:xfrm>
            <a:off x="4681538" y="5097463"/>
            <a:ext cx="331787" cy="357187"/>
          </a:xfrm>
          <a:prstGeom prst="ellipse">
            <a:avLst/>
          </a:prstGeom>
          <a:solidFill>
            <a:schemeClr val="accent1"/>
          </a:solidFill>
          <a:ln w="9525">
            <a:solidFill>
              <a:schemeClr val="tx1"/>
            </a:solidFill>
            <a:round/>
            <a:headEnd/>
            <a:tailEnd/>
          </a:ln>
        </p:spPr>
        <p:txBody>
          <a:bodyPr wrap="none" anchor="ctr"/>
          <a:lstStyle/>
          <a:p>
            <a:pPr algn="ctr"/>
            <a:endParaRPr lang="en-GB" sz="1000"/>
          </a:p>
        </p:txBody>
      </p:sp>
      <p:sp>
        <p:nvSpPr>
          <p:cNvPr id="27755" name="Oval 109"/>
          <p:cNvSpPr>
            <a:spLocks noChangeArrowheads="1"/>
          </p:cNvSpPr>
          <p:nvPr/>
        </p:nvSpPr>
        <p:spPr bwMode="auto">
          <a:xfrm>
            <a:off x="7450138" y="928688"/>
            <a:ext cx="331787" cy="357187"/>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56" name="Line 110"/>
          <p:cNvSpPr>
            <a:spLocks noChangeShapeType="1"/>
          </p:cNvSpPr>
          <p:nvPr/>
        </p:nvSpPr>
        <p:spPr bwMode="auto">
          <a:xfrm flipH="1">
            <a:off x="5003800" y="6381750"/>
            <a:ext cx="1152525" cy="287338"/>
          </a:xfrm>
          <a:prstGeom prst="line">
            <a:avLst/>
          </a:prstGeom>
          <a:noFill/>
          <a:ln w="76200">
            <a:solidFill>
              <a:schemeClr val="tx1"/>
            </a:solidFill>
            <a:round/>
            <a:headEnd/>
            <a:tailEnd type="triangle" w="med" len="med"/>
          </a:ln>
        </p:spPr>
        <p:txBody>
          <a:bodyPr/>
          <a:lstStyle/>
          <a:p>
            <a:endParaRPr lang="en-GB"/>
          </a:p>
        </p:txBody>
      </p:sp>
      <p:sp>
        <p:nvSpPr>
          <p:cNvPr id="27757" name="Oval 111"/>
          <p:cNvSpPr>
            <a:spLocks noChangeArrowheads="1"/>
          </p:cNvSpPr>
          <p:nvPr/>
        </p:nvSpPr>
        <p:spPr bwMode="auto">
          <a:xfrm>
            <a:off x="5003800" y="2276475"/>
            <a:ext cx="146050" cy="144463"/>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7758" name="Line 112"/>
          <p:cNvSpPr>
            <a:spLocks noChangeShapeType="1"/>
          </p:cNvSpPr>
          <p:nvPr/>
        </p:nvSpPr>
        <p:spPr bwMode="auto">
          <a:xfrm>
            <a:off x="7596188" y="4076700"/>
            <a:ext cx="288925" cy="288925"/>
          </a:xfrm>
          <a:prstGeom prst="line">
            <a:avLst/>
          </a:prstGeom>
          <a:noFill/>
          <a:ln w="38100">
            <a:solidFill>
              <a:schemeClr val="tx1"/>
            </a:solidFill>
            <a:round/>
            <a:headEnd/>
            <a:tailEnd/>
          </a:ln>
        </p:spPr>
        <p:txBody>
          <a:bodyPr/>
          <a:lstStyle/>
          <a:p>
            <a:endParaRPr lang="en-GB"/>
          </a:p>
        </p:txBody>
      </p:sp>
      <p:sp>
        <p:nvSpPr>
          <p:cNvPr id="27759" name="Oval 113"/>
          <p:cNvSpPr>
            <a:spLocks noChangeArrowheads="1"/>
          </p:cNvSpPr>
          <p:nvPr/>
        </p:nvSpPr>
        <p:spPr bwMode="auto">
          <a:xfrm>
            <a:off x="3708400" y="6453188"/>
            <a:ext cx="1296988" cy="1152525"/>
          </a:xfrm>
          <a:prstGeom prst="ellipse">
            <a:avLst/>
          </a:prstGeom>
          <a:solidFill>
            <a:schemeClr val="accent1"/>
          </a:solidFill>
          <a:ln w="9525">
            <a:solidFill>
              <a:schemeClr val="tx1"/>
            </a:solidFill>
            <a:round/>
            <a:headEnd/>
            <a:tailEnd/>
          </a:ln>
        </p:spPr>
        <p:txBody>
          <a:bodyPr wrap="none" anchor="ctr"/>
          <a:lstStyle/>
          <a:p>
            <a:pPr algn="ctr"/>
            <a:endParaRPr lang="en-GB" sz="1400"/>
          </a:p>
        </p:txBody>
      </p:sp>
      <p:sp>
        <p:nvSpPr>
          <p:cNvPr id="27760" name="Text Box 114"/>
          <p:cNvSpPr txBox="1">
            <a:spLocks noChangeArrowheads="1"/>
          </p:cNvSpPr>
          <p:nvPr/>
        </p:nvSpPr>
        <p:spPr bwMode="auto">
          <a:xfrm>
            <a:off x="4264025" y="3184525"/>
            <a:ext cx="803275" cy="244475"/>
          </a:xfrm>
          <a:prstGeom prst="rect">
            <a:avLst/>
          </a:prstGeom>
          <a:noFill/>
          <a:ln w="9525">
            <a:noFill/>
            <a:miter lim="800000"/>
            <a:headEnd/>
            <a:tailEnd/>
          </a:ln>
        </p:spPr>
        <p:txBody>
          <a:bodyPr wrap="none">
            <a:spAutoFit/>
          </a:bodyPr>
          <a:lstStyle/>
          <a:p>
            <a:r>
              <a:rPr lang="en-GB" sz="1000"/>
              <a:t>Cambridge</a:t>
            </a:r>
          </a:p>
        </p:txBody>
      </p:sp>
      <p:sp>
        <p:nvSpPr>
          <p:cNvPr id="27761" name="Text Box 115"/>
          <p:cNvSpPr txBox="1">
            <a:spLocks noChangeArrowheads="1"/>
          </p:cNvSpPr>
          <p:nvPr/>
        </p:nvSpPr>
        <p:spPr bwMode="auto">
          <a:xfrm>
            <a:off x="7313613" y="1027113"/>
            <a:ext cx="642937" cy="244475"/>
          </a:xfrm>
          <a:prstGeom prst="rect">
            <a:avLst/>
          </a:prstGeom>
          <a:noFill/>
          <a:ln w="9525">
            <a:noFill/>
            <a:miter lim="800000"/>
            <a:headEnd/>
            <a:tailEnd/>
          </a:ln>
        </p:spPr>
        <p:txBody>
          <a:bodyPr wrap="none">
            <a:spAutoFit/>
          </a:bodyPr>
          <a:lstStyle/>
          <a:p>
            <a:r>
              <a:rPr lang="en-GB" sz="1000"/>
              <a:t>Norwich</a:t>
            </a:r>
          </a:p>
        </p:txBody>
      </p:sp>
      <p:sp>
        <p:nvSpPr>
          <p:cNvPr id="27762" name="Text Box 116"/>
          <p:cNvSpPr txBox="1">
            <a:spLocks noChangeArrowheads="1"/>
          </p:cNvSpPr>
          <p:nvPr/>
        </p:nvSpPr>
        <p:spPr bwMode="auto">
          <a:xfrm>
            <a:off x="3132138" y="1458913"/>
            <a:ext cx="947737" cy="244475"/>
          </a:xfrm>
          <a:prstGeom prst="rect">
            <a:avLst/>
          </a:prstGeom>
          <a:noFill/>
          <a:ln w="9525">
            <a:noFill/>
            <a:miter lim="800000"/>
            <a:headEnd/>
            <a:tailEnd/>
          </a:ln>
        </p:spPr>
        <p:txBody>
          <a:bodyPr wrap="none">
            <a:spAutoFit/>
          </a:bodyPr>
          <a:lstStyle/>
          <a:p>
            <a:r>
              <a:rPr lang="en-GB" sz="1000"/>
              <a:t>Peterborough</a:t>
            </a:r>
          </a:p>
        </p:txBody>
      </p:sp>
      <p:sp>
        <p:nvSpPr>
          <p:cNvPr id="27763" name="Text Box 117"/>
          <p:cNvSpPr txBox="1">
            <a:spLocks noChangeArrowheads="1"/>
          </p:cNvSpPr>
          <p:nvPr/>
        </p:nvSpPr>
        <p:spPr bwMode="auto">
          <a:xfrm>
            <a:off x="4427538" y="4292600"/>
            <a:ext cx="1158875" cy="244475"/>
          </a:xfrm>
          <a:prstGeom prst="rect">
            <a:avLst/>
          </a:prstGeom>
          <a:noFill/>
          <a:ln w="9525">
            <a:noFill/>
            <a:miter lim="800000"/>
            <a:headEnd/>
            <a:tailEnd/>
          </a:ln>
        </p:spPr>
        <p:txBody>
          <a:bodyPr wrap="none">
            <a:spAutoFit/>
          </a:bodyPr>
          <a:lstStyle/>
          <a:p>
            <a:r>
              <a:rPr lang="en-GB" sz="1000"/>
              <a:t>Bishop   Stortford</a:t>
            </a:r>
          </a:p>
        </p:txBody>
      </p:sp>
      <p:sp>
        <p:nvSpPr>
          <p:cNvPr id="27764" name="Text Box 118"/>
          <p:cNvSpPr txBox="1">
            <a:spLocks noChangeArrowheads="1"/>
          </p:cNvSpPr>
          <p:nvPr/>
        </p:nvSpPr>
        <p:spPr bwMode="auto">
          <a:xfrm>
            <a:off x="2700338" y="4437063"/>
            <a:ext cx="498475" cy="244475"/>
          </a:xfrm>
          <a:prstGeom prst="rect">
            <a:avLst/>
          </a:prstGeom>
          <a:noFill/>
          <a:ln w="9525">
            <a:noFill/>
            <a:miter lim="800000"/>
            <a:headEnd/>
            <a:tailEnd/>
          </a:ln>
        </p:spPr>
        <p:txBody>
          <a:bodyPr wrap="none">
            <a:spAutoFit/>
          </a:bodyPr>
          <a:lstStyle/>
          <a:p>
            <a:r>
              <a:rPr lang="en-GB" sz="1000"/>
              <a:t>Luton</a:t>
            </a:r>
          </a:p>
        </p:txBody>
      </p:sp>
      <p:sp>
        <p:nvSpPr>
          <p:cNvPr id="27765" name="Text Box 119"/>
          <p:cNvSpPr txBox="1">
            <a:spLocks noChangeArrowheads="1"/>
          </p:cNvSpPr>
          <p:nvPr/>
        </p:nvSpPr>
        <p:spPr bwMode="auto">
          <a:xfrm>
            <a:off x="3348038" y="5129213"/>
            <a:ext cx="723900" cy="244475"/>
          </a:xfrm>
          <a:prstGeom prst="rect">
            <a:avLst/>
          </a:prstGeom>
          <a:noFill/>
          <a:ln w="9525">
            <a:noFill/>
            <a:miter lim="800000"/>
            <a:headEnd/>
            <a:tailEnd/>
          </a:ln>
        </p:spPr>
        <p:txBody>
          <a:bodyPr wrap="none">
            <a:spAutoFit/>
          </a:bodyPr>
          <a:lstStyle/>
          <a:p>
            <a:r>
              <a:rPr lang="en-GB" sz="1000"/>
              <a:t>St Albans</a:t>
            </a:r>
          </a:p>
        </p:txBody>
      </p:sp>
      <p:sp>
        <p:nvSpPr>
          <p:cNvPr id="27766" name="Rectangle 120"/>
          <p:cNvSpPr>
            <a:spLocks noChangeArrowheads="1"/>
          </p:cNvSpPr>
          <p:nvPr/>
        </p:nvSpPr>
        <p:spPr bwMode="auto">
          <a:xfrm>
            <a:off x="4572000" y="5200650"/>
            <a:ext cx="579438" cy="244475"/>
          </a:xfrm>
          <a:prstGeom prst="rect">
            <a:avLst/>
          </a:prstGeom>
          <a:noFill/>
          <a:ln w="9525">
            <a:noFill/>
            <a:miter lim="800000"/>
            <a:headEnd/>
            <a:tailEnd/>
          </a:ln>
        </p:spPr>
        <p:txBody>
          <a:bodyPr wrap="none">
            <a:spAutoFit/>
          </a:bodyPr>
          <a:lstStyle/>
          <a:p>
            <a:r>
              <a:rPr lang="en-GB" sz="1000"/>
              <a:t>Harlow</a:t>
            </a:r>
          </a:p>
        </p:txBody>
      </p:sp>
      <p:sp>
        <p:nvSpPr>
          <p:cNvPr id="27767" name="Text Box 121"/>
          <p:cNvSpPr txBox="1">
            <a:spLocks noChangeArrowheads="1"/>
          </p:cNvSpPr>
          <p:nvPr/>
        </p:nvSpPr>
        <p:spPr bwMode="auto">
          <a:xfrm>
            <a:off x="4859338" y="5921375"/>
            <a:ext cx="668337" cy="244475"/>
          </a:xfrm>
          <a:prstGeom prst="rect">
            <a:avLst/>
          </a:prstGeom>
          <a:noFill/>
          <a:ln w="9525">
            <a:noFill/>
            <a:miter lim="800000"/>
            <a:headEnd/>
            <a:tailEnd/>
          </a:ln>
        </p:spPr>
        <p:txBody>
          <a:bodyPr wrap="none">
            <a:spAutoFit/>
          </a:bodyPr>
          <a:lstStyle/>
          <a:p>
            <a:r>
              <a:rPr lang="en-GB" sz="1000"/>
              <a:t>Basildon</a:t>
            </a:r>
          </a:p>
        </p:txBody>
      </p:sp>
      <p:sp>
        <p:nvSpPr>
          <p:cNvPr id="27768" name="Text Box 122"/>
          <p:cNvSpPr txBox="1">
            <a:spLocks noChangeArrowheads="1"/>
          </p:cNvSpPr>
          <p:nvPr/>
        </p:nvSpPr>
        <p:spPr bwMode="auto">
          <a:xfrm>
            <a:off x="5435600" y="5275263"/>
            <a:ext cx="831850" cy="244475"/>
          </a:xfrm>
          <a:prstGeom prst="rect">
            <a:avLst/>
          </a:prstGeom>
          <a:noFill/>
          <a:ln w="9525">
            <a:noFill/>
            <a:miter lim="800000"/>
            <a:headEnd/>
            <a:tailEnd/>
          </a:ln>
        </p:spPr>
        <p:txBody>
          <a:bodyPr wrap="none">
            <a:spAutoFit/>
          </a:bodyPr>
          <a:lstStyle/>
          <a:p>
            <a:r>
              <a:rPr lang="en-GB" sz="1000"/>
              <a:t>Chelmsford</a:t>
            </a:r>
          </a:p>
        </p:txBody>
      </p:sp>
      <p:sp>
        <p:nvSpPr>
          <p:cNvPr id="27769" name="Rectangle 123"/>
          <p:cNvSpPr>
            <a:spLocks noChangeArrowheads="1"/>
          </p:cNvSpPr>
          <p:nvPr/>
        </p:nvSpPr>
        <p:spPr bwMode="auto">
          <a:xfrm>
            <a:off x="6084888" y="6237288"/>
            <a:ext cx="1150937" cy="244475"/>
          </a:xfrm>
          <a:prstGeom prst="rect">
            <a:avLst/>
          </a:prstGeom>
          <a:noFill/>
          <a:ln w="9525">
            <a:noFill/>
            <a:miter lim="800000"/>
            <a:headEnd/>
            <a:tailEnd/>
          </a:ln>
        </p:spPr>
        <p:txBody>
          <a:bodyPr wrap="none">
            <a:spAutoFit/>
          </a:bodyPr>
          <a:lstStyle/>
          <a:p>
            <a:r>
              <a:rPr lang="en-GB" sz="1000"/>
              <a:t>Southend-on-sea</a:t>
            </a:r>
          </a:p>
        </p:txBody>
      </p:sp>
      <p:sp>
        <p:nvSpPr>
          <p:cNvPr id="27770" name="Text Box 124"/>
          <p:cNvSpPr txBox="1">
            <a:spLocks noChangeArrowheads="1"/>
          </p:cNvSpPr>
          <p:nvPr/>
        </p:nvSpPr>
        <p:spPr bwMode="auto">
          <a:xfrm>
            <a:off x="4932363" y="2247900"/>
            <a:ext cx="360362" cy="244475"/>
          </a:xfrm>
          <a:prstGeom prst="rect">
            <a:avLst/>
          </a:prstGeom>
          <a:noFill/>
          <a:ln w="9525">
            <a:noFill/>
            <a:miter lim="800000"/>
            <a:headEnd/>
            <a:tailEnd/>
          </a:ln>
        </p:spPr>
        <p:txBody>
          <a:bodyPr wrap="none">
            <a:spAutoFit/>
          </a:bodyPr>
          <a:lstStyle/>
          <a:p>
            <a:r>
              <a:rPr lang="en-GB" sz="1000"/>
              <a:t>Ely</a:t>
            </a:r>
          </a:p>
        </p:txBody>
      </p:sp>
      <p:sp>
        <p:nvSpPr>
          <p:cNvPr id="27771" name="Text Box 125"/>
          <p:cNvSpPr txBox="1">
            <a:spLocks noChangeArrowheads="1"/>
          </p:cNvSpPr>
          <p:nvPr/>
        </p:nvSpPr>
        <p:spPr bwMode="auto">
          <a:xfrm>
            <a:off x="5795963" y="2968625"/>
            <a:ext cx="1166812" cy="244475"/>
          </a:xfrm>
          <a:prstGeom prst="rect">
            <a:avLst/>
          </a:prstGeom>
          <a:noFill/>
          <a:ln w="9525">
            <a:noFill/>
            <a:miter lim="800000"/>
            <a:headEnd/>
            <a:tailEnd/>
          </a:ln>
        </p:spPr>
        <p:txBody>
          <a:bodyPr wrap="none">
            <a:spAutoFit/>
          </a:bodyPr>
          <a:lstStyle/>
          <a:p>
            <a:r>
              <a:rPr lang="en-GB" sz="1000"/>
              <a:t>Bury St Edmunds</a:t>
            </a:r>
          </a:p>
        </p:txBody>
      </p:sp>
      <p:sp>
        <p:nvSpPr>
          <p:cNvPr id="27772" name="Text Box 126"/>
          <p:cNvSpPr txBox="1">
            <a:spLocks noChangeArrowheads="1"/>
          </p:cNvSpPr>
          <p:nvPr/>
        </p:nvSpPr>
        <p:spPr bwMode="auto">
          <a:xfrm>
            <a:off x="5992813" y="2106613"/>
            <a:ext cx="654050" cy="244475"/>
          </a:xfrm>
          <a:prstGeom prst="rect">
            <a:avLst/>
          </a:prstGeom>
          <a:noFill/>
          <a:ln w="9525">
            <a:noFill/>
            <a:miter lim="800000"/>
            <a:headEnd/>
            <a:tailEnd/>
          </a:ln>
        </p:spPr>
        <p:txBody>
          <a:bodyPr wrap="none">
            <a:spAutoFit/>
          </a:bodyPr>
          <a:lstStyle/>
          <a:p>
            <a:r>
              <a:rPr lang="en-GB" sz="1000"/>
              <a:t>Thetford</a:t>
            </a:r>
          </a:p>
        </p:txBody>
      </p:sp>
      <p:sp>
        <p:nvSpPr>
          <p:cNvPr id="27773" name="Text Box 127"/>
          <p:cNvSpPr txBox="1">
            <a:spLocks noChangeArrowheads="1"/>
          </p:cNvSpPr>
          <p:nvPr/>
        </p:nvSpPr>
        <p:spPr bwMode="auto">
          <a:xfrm>
            <a:off x="7432675" y="2395538"/>
            <a:ext cx="431800" cy="244475"/>
          </a:xfrm>
          <a:prstGeom prst="rect">
            <a:avLst/>
          </a:prstGeom>
          <a:noFill/>
          <a:ln w="9525">
            <a:noFill/>
            <a:miter lim="800000"/>
            <a:headEnd/>
            <a:tailEnd/>
          </a:ln>
        </p:spPr>
        <p:txBody>
          <a:bodyPr wrap="none">
            <a:spAutoFit/>
          </a:bodyPr>
          <a:lstStyle/>
          <a:p>
            <a:r>
              <a:rPr lang="en-GB" sz="1000"/>
              <a:t>Diss</a:t>
            </a:r>
          </a:p>
        </p:txBody>
      </p:sp>
      <p:sp>
        <p:nvSpPr>
          <p:cNvPr id="27774" name="Text Box 128"/>
          <p:cNvSpPr txBox="1">
            <a:spLocks noChangeArrowheads="1"/>
          </p:cNvSpPr>
          <p:nvPr/>
        </p:nvSpPr>
        <p:spPr bwMode="auto">
          <a:xfrm>
            <a:off x="4787900" y="592138"/>
            <a:ext cx="836613" cy="244475"/>
          </a:xfrm>
          <a:prstGeom prst="rect">
            <a:avLst/>
          </a:prstGeom>
          <a:noFill/>
          <a:ln w="9525">
            <a:noFill/>
            <a:miter lim="800000"/>
            <a:headEnd/>
            <a:tailEnd/>
          </a:ln>
        </p:spPr>
        <p:txBody>
          <a:bodyPr wrap="none">
            <a:spAutoFit/>
          </a:bodyPr>
          <a:lstStyle/>
          <a:p>
            <a:r>
              <a:rPr lang="en-GB" sz="1000"/>
              <a:t>King’s Lynn</a:t>
            </a:r>
          </a:p>
        </p:txBody>
      </p:sp>
      <p:sp>
        <p:nvSpPr>
          <p:cNvPr id="27775" name="Text Box 129"/>
          <p:cNvSpPr txBox="1">
            <a:spLocks noChangeArrowheads="1"/>
          </p:cNvSpPr>
          <p:nvPr/>
        </p:nvSpPr>
        <p:spPr bwMode="auto">
          <a:xfrm>
            <a:off x="3924300" y="6491288"/>
            <a:ext cx="946150" cy="366712"/>
          </a:xfrm>
          <a:prstGeom prst="rect">
            <a:avLst/>
          </a:prstGeom>
          <a:noFill/>
          <a:ln w="9525">
            <a:noFill/>
            <a:miter lim="800000"/>
            <a:headEnd/>
            <a:tailEnd/>
          </a:ln>
        </p:spPr>
        <p:txBody>
          <a:bodyPr wrap="none">
            <a:spAutoFit/>
          </a:bodyPr>
          <a:lstStyle/>
          <a:p>
            <a:r>
              <a:rPr lang="en-GB" sz="1800"/>
              <a:t>London</a:t>
            </a:r>
          </a:p>
        </p:txBody>
      </p:sp>
      <p:sp>
        <p:nvSpPr>
          <p:cNvPr id="27776" name="Rectangle 131"/>
          <p:cNvSpPr>
            <a:spLocks noChangeArrowheads="1"/>
          </p:cNvSpPr>
          <p:nvPr/>
        </p:nvSpPr>
        <p:spPr bwMode="auto">
          <a:xfrm>
            <a:off x="3635375" y="2349500"/>
            <a:ext cx="1800225" cy="1655763"/>
          </a:xfrm>
          <a:prstGeom prst="rect">
            <a:avLst/>
          </a:prstGeom>
          <a:solidFill>
            <a:srgbClr val="F0F0AE">
              <a:alpha val="30196"/>
            </a:srgbClr>
          </a:solidFill>
          <a:ln w="9525">
            <a:solidFill>
              <a:srgbClr val="000000"/>
            </a:solidFill>
            <a:prstDash val="dash"/>
            <a:miter lim="800000"/>
            <a:headEnd/>
            <a:tailEnd/>
          </a:ln>
        </p:spPr>
        <p:txBody>
          <a:bodyPr wrap="none" anchor="ctr"/>
          <a:lstStyle/>
          <a:p>
            <a:pPr eaLnBrk="0" hangingPunct="0"/>
            <a:endParaRPr lang="es-CL"/>
          </a:p>
        </p:txBody>
      </p:sp>
      <p:sp>
        <p:nvSpPr>
          <p:cNvPr id="27777" name="Text Box 132"/>
          <p:cNvSpPr txBox="1">
            <a:spLocks noChangeArrowheads="1"/>
          </p:cNvSpPr>
          <p:nvPr/>
        </p:nvSpPr>
        <p:spPr bwMode="auto">
          <a:xfrm>
            <a:off x="158750" y="3521075"/>
            <a:ext cx="1314450" cy="366713"/>
          </a:xfrm>
          <a:prstGeom prst="rect">
            <a:avLst/>
          </a:prstGeom>
          <a:noFill/>
          <a:ln w="9525">
            <a:noFill/>
            <a:miter lim="800000"/>
            <a:headEnd/>
            <a:tailEnd/>
          </a:ln>
        </p:spPr>
        <p:txBody>
          <a:bodyPr wrap="none">
            <a:spAutoFit/>
          </a:bodyPr>
          <a:lstStyle/>
          <a:p>
            <a:r>
              <a:rPr lang="en-GB" sz="1800"/>
              <a:t>Study Area</a:t>
            </a:r>
          </a:p>
        </p:txBody>
      </p:sp>
      <p:sp>
        <p:nvSpPr>
          <p:cNvPr id="27778" name="Text Box 133"/>
          <p:cNvSpPr txBox="1">
            <a:spLocks noChangeArrowheads="1"/>
          </p:cNvSpPr>
          <p:nvPr/>
        </p:nvSpPr>
        <p:spPr bwMode="auto">
          <a:xfrm>
            <a:off x="-88900" y="838200"/>
            <a:ext cx="1708150" cy="2014538"/>
          </a:xfrm>
          <a:prstGeom prst="rect">
            <a:avLst/>
          </a:prstGeom>
          <a:noFill/>
          <a:ln w="9525">
            <a:noFill/>
            <a:miter lim="800000"/>
            <a:headEnd/>
            <a:tailEnd/>
          </a:ln>
        </p:spPr>
        <p:txBody>
          <a:bodyPr wrap="none">
            <a:spAutoFit/>
          </a:bodyPr>
          <a:lstStyle/>
          <a:p>
            <a:r>
              <a:rPr lang="en-GB" sz="1800" b="1"/>
              <a:t>Alternative (ii)</a:t>
            </a:r>
          </a:p>
          <a:p>
            <a:endParaRPr lang="en-GB" sz="1800" b="1"/>
          </a:p>
          <a:p>
            <a:pPr>
              <a:buFontTx/>
              <a:buChar char="•"/>
            </a:pPr>
            <a:r>
              <a:rPr lang="en-GB" sz="1800"/>
              <a:t>Dispersed</a:t>
            </a:r>
          </a:p>
          <a:p>
            <a:pPr>
              <a:buFontTx/>
              <a:buChar char="•"/>
            </a:pPr>
            <a:r>
              <a:rPr lang="en-GB" sz="1800"/>
              <a:t>Low density</a:t>
            </a:r>
          </a:p>
          <a:p>
            <a:pPr>
              <a:buFontTx/>
              <a:buChar char="•"/>
            </a:pPr>
            <a:r>
              <a:rPr lang="en-GB" sz="1800"/>
              <a:t>Private/Public</a:t>
            </a:r>
          </a:p>
          <a:p>
            <a:r>
              <a:rPr lang="en-GB" sz="1800"/>
              <a:t>Transport</a:t>
            </a:r>
          </a:p>
          <a:p>
            <a:pPr>
              <a:buFontTx/>
              <a:buChar char="•"/>
            </a:pPr>
            <a:r>
              <a:rPr lang="en-GB" sz="1800"/>
              <a:t>Polycentric</a:t>
            </a:r>
          </a:p>
        </p:txBody>
      </p:sp>
      <p:sp>
        <p:nvSpPr>
          <p:cNvPr id="27779" name="WordArt 135"/>
          <p:cNvSpPr>
            <a:spLocks noChangeArrowheads="1" noChangeShapeType="1" noTextEdit="1"/>
          </p:cNvSpPr>
          <p:nvPr/>
        </p:nvSpPr>
        <p:spPr bwMode="auto">
          <a:xfrm>
            <a:off x="0" y="0"/>
            <a:ext cx="2835275" cy="331788"/>
          </a:xfrm>
          <a:prstGeom prst="rect">
            <a:avLst/>
          </a:prstGeom>
        </p:spPr>
        <p:txBody>
          <a:bodyPr wrap="none" fromWordArt="1">
            <a:prstTxWarp prst="textPlain">
              <a:avLst>
                <a:gd name="adj" fmla="val 50000"/>
              </a:avLst>
            </a:prstTxWarp>
          </a:bodyPr>
          <a:lstStyle/>
          <a:p>
            <a:pPr algn="ctr"/>
            <a:r>
              <a:rPr lang="en-GB" sz="9600" kern="10">
                <a:ln w="9525">
                  <a:noFill/>
                  <a:round/>
                  <a:headEnd/>
                  <a:tailEnd/>
                </a:ln>
                <a:gradFill rotWithShape="1">
                  <a:gsLst>
                    <a:gs pos="0">
                      <a:srgbClr val="993366"/>
                    </a:gs>
                    <a:gs pos="100000">
                      <a:srgbClr val="FFFFFF"/>
                    </a:gs>
                  </a:gsLst>
                  <a:lin ang="5400000" scaled="1"/>
                </a:gradFill>
                <a:effectLst>
                  <a:outerShdw dist="35921" dir="2700000" algn="ctr" rotWithShape="0">
                    <a:srgbClr val="C0C0C0"/>
                  </a:outerShdw>
                </a:effectLst>
                <a:latin typeface="Impact"/>
              </a:rPr>
              <a:t>ReVISIONS</a:t>
            </a:r>
          </a:p>
        </p:txBody>
      </p:sp>
      <p:pic>
        <p:nvPicPr>
          <p:cNvPr id="27780" name="Picture 136" descr="EPSRC%20Large"/>
          <p:cNvPicPr>
            <a:picLocks noChangeAspect="1" noChangeArrowheads="1"/>
          </p:cNvPicPr>
          <p:nvPr/>
        </p:nvPicPr>
        <p:blipFill>
          <a:blip r:embed="rId4"/>
          <a:srcRect b="10413"/>
          <a:stretch>
            <a:fillRect/>
          </a:stretch>
        </p:blipFill>
        <p:spPr bwMode="auto">
          <a:xfrm>
            <a:off x="7885113" y="0"/>
            <a:ext cx="1258887" cy="601663"/>
          </a:xfrm>
          <a:prstGeom prst="rect">
            <a:avLst/>
          </a:prstGeom>
          <a:solidFill>
            <a:schemeClr val="bg1">
              <a:alpha val="50195"/>
            </a:schemeClr>
          </a:solidFill>
          <a:ln w="9525">
            <a:noFill/>
            <a:miter lim="800000"/>
            <a:headEnd/>
            <a:tailEnd/>
          </a:ln>
        </p:spPr>
      </p:pic>
      <p:pic>
        <p:nvPicPr>
          <p:cNvPr id="27781" name="Picture 138" descr="AIRPORT"/>
          <p:cNvPicPr>
            <a:picLocks noChangeAspect="1" noChangeArrowheads="1"/>
          </p:cNvPicPr>
          <p:nvPr/>
        </p:nvPicPr>
        <p:blipFill>
          <a:blip r:embed="rId5"/>
          <a:srcRect/>
          <a:stretch>
            <a:fillRect/>
          </a:stretch>
        </p:blipFill>
        <p:spPr bwMode="auto">
          <a:xfrm>
            <a:off x="5148263" y="4508500"/>
            <a:ext cx="180975" cy="215900"/>
          </a:xfrm>
          <a:prstGeom prst="rect">
            <a:avLst/>
          </a:prstGeom>
          <a:noFill/>
          <a:ln w="9525">
            <a:noFill/>
            <a:miter lim="800000"/>
            <a:headEnd/>
            <a:tailEnd/>
          </a:ln>
        </p:spPr>
      </p:pic>
      <p:pic>
        <p:nvPicPr>
          <p:cNvPr id="27782" name="Picture 139" descr="AIRPORT"/>
          <p:cNvPicPr>
            <a:picLocks noChangeAspect="1" noChangeArrowheads="1"/>
          </p:cNvPicPr>
          <p:nvPr/>
        </p:nvPicPr>
        <p:blipFill>
          <a:blip r:embed="rId5"/>
          <a:srcRect/>
          <a:stretch>
            <a:fillRect/>
          </a:stretch>
        </p:blipFill>
        <p:spPr bwMode="auto">
          <a:xfrm>
            <a:off x="3059113" y="4221163"/>
            <a:ext cx="180975" cy="215900"/>
          </a:xfrm>
          <a:prstGeom prst="rect">
            <a:avLst/>
          </a:prstGeom>
          <a:noFill/>
          <a:ln w="9525">
            <a:noFill/>
            <a:miter lim="800000"/>
            <a:headEnd/>
            <a:tailEnd/>
          </a:ln>
        </p:spPr>
      </p:pic>
      <p:sp>
        <p:nvSpPr>
          <p:cNvPr id="27783" name="Line 140"/>
          <p:cNvSpPr>
            <a:spLocks noChangeShapeType="1"/>
          </p:cNvSpPr>
          <p:nvPr/>
        </p:nvSpPr>
        <p:spPr bwMode="auto">
          <a:xfrm>
            <a:off x="3779838" y="1700213"/>
            <a:ext cx="360362" cy="215900"/>
          </a:xfrm>
          <a:prstGeom prst="line">
            <a:avLst/>
          </a:prstGeom>
          <a:noFill/>
          <a:ln w="9525">
            <a:solidFill>
              <a:schemeClr val="tx1"/>
            </a:solidFill>
            <a:round/>
            <a:headEnd/>
            <a:tailEnd/>
          </a:ln>
        </p:spPr>
        <p:txBody>
          <a:bodyPr>
            <a:spAutoFit/>
          </a:bodyPr>
          <a:lstStyle/>
          <a:p>
            <a:endParaRPr lang="en-GB"/>
          </a:p>
        </p:txBody>
      </p:sp>
      <p:sp>
        <p:nvSpPr>
          <p:cNvPr id="27784" name="Line 141"/>
          <p:cNvSpPr>
            <a:spLocks noChangeShapeType="1"/>
          </p:cNvSpPr>
          <p:nvPr/>
        </p:nvSpPr>
        <p:spPr bwMode="auto">
          <a:xfrm flipH="1">
            <a:off x="1692275" y="4076700"/>
            <a:ext cx="554038" cy="477838"/>
          </a:xfrm>
          <a:prstGeom prst="line">
            <a:avLst/>
          </a:prstGeom>
          <a:noFill/>
          <a:ln w="57150">
            <a:solidFill>
              <a:schemeClr val="tx1"/>
            </a:solidFill>
            <a:round/>
            <a:headEnd/>
            <a:tailEnd type="triangle" w="med" len="med"/>
          </a:ln>
        </p:spPr>
        <p:txBody>
          <a:bodyPr/>
          <a:lstStyle/>
          <a:p>
            <a:endParaRPr lang="en-GB"/>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egional (Park_Urban Form)"/>
          <p:cNvPicPr>
            <a:picLocks noChangeAspect="1" noChangeArrowheads="1"/>
          </p:cNvPicPr>
          <p:nvPr/>
        </p:nvPicPr>
        <p:blipFill>
          <a:blip r:embed="rId3"/>
          <a:srcRect/>
          <a:stretch>
            <a:fillRect/>
          </a:stretch>
        </p:blipFill>
        <p:spPr bwMode="auto">
          <a:xfrm>
            <a:off x="0" y="1196975"/>
            <a:ext cx="4498975" cy="4916488"/>
          </a:xfrm>
          <a:prstGeom prst="rect">
            <a:avLst/>
          </a:prstGeom>
          <a:noFill/>
          <a:ln w="9525">
            <a:noFill/>
            <a:miter lim="800000"/>
            <a:headEnd/>
            <a:tailEnd/>
          </a:ln>
        </p:spPr>
      </p:pic>
      <p:pic>
        <p:nvPicPr>
          <p:cNvPr id="28675" name="Picture 3" descr="Regional (Star)"/>
          <p:cNvPicPr>
            <a:picLocks noChangeAspect="1" noChangeArrowheads="1"/>
          </p:cNvPicPr>
          <p:nvPr/>
        </p:nvPicPr>
        <p:blipFill>
          <a:blip r:embed="rId4"/>
          <a:srcRect/>
          <a:stretch>
            <a:fillRect/>
          </a:stretch>
        </p:blipFill>
        <p:spPr bwMode="auto">
          <a:xfrm>
            <a:off x="4643438" y="1223963"/>
            <a:ext cx="4518025" cy="4941887"/>
          </a:xfrm>
          <a:prstGeom prst="rect">
            <a:avLst/>
          </a:prstGeom>
          <a:noFill/>
          <a:ln w="9525">
            <a:noFill/>
            <a:miter lim="800000"/>
            <a:headEnd/>
            <a:tailEnd/>
          </a:ln>
        </p:spPr>
      </p:pic>
      <p:sp>
        <p:nvSpPr>
          <p:cNvPr id="28676" name="Text Box 4"/>
          <p:cNvSpPr txBox="1">
            <a:spLocks noChangeArrowheads="1"/>
          </p:cNvSpPr>
          <p:nvPr/>
        </p:nvSpPr>
        <p:spPr bwMode="auto">
          <a:xfrm>
            <a:off x="684213" y="1268413"/>
            <a:ext cx="7620000" cy="366712"/>
          </a:xfrm>
          <a:prstGeom prst="rect">
            <a:avLst/>
          </a:prstGeom>
          <a:noFill/>
          <a:ln w="9525">
            <a:noFill/>
            <a:miter lim="800000"/>
            <a:headEnd/>
            <a:tailEnd/>
          </a:ln>
        </p:spPr>
        <p:txBody>
          <a:bodyPr>
            <a:spAutoFit/>
          </a:bodyPr>
          <a:lstStyle/>
          <a:p>
            <a:pPr eaLnBrk="0" hangingPunct="0">
              <a:spcBef>
                <a:spcPct val="50000"/>
              </a:spcBef>
            </a:pPr>
            <a:r>
              <a:rPr lang="en-GB" sz="1800"/>
              <a:t>         </a:t>
            </a:r>
            <a:r>
              <a:rPr lang="en-GB" sz="1800" b="1">
                <a:solidFill>
                  <a:schemeClr val="bg1"/>
                </a:solidFill>
              </a:rPr>
              <a:t>Office/Research Parks                           Development Possibility</a:t>
            </a:r>
          </a:p>
        </p:txBody>
      </p:sp>
      <p:sp>
        <p:nvSpPr>
          <p:cNvPr id="28677" name="Text Box 5"/>
          <p:cNvSpPr txBox="1">
            <a:spLocks noChangeArrowheads="1"/>
          </p:cNvSpPr>
          <p:nvPr/>
        </p:nvSpPr>
        <p:spPr bwMode="auto">
          <a:xfrm>
            <a:off x="971550" y="541338"/>
            <a:ext cx="7042150" cy="366712"/>
          </a:xfrm>
          <a:prstGeom prst="rect">
            <a:avLst/>
          </a:prstGeom>
          <a:noFill/>
          <a:ln w="9525">
            <a:noFill/>
            <a:miter lim="800000"/>
            <a:headEnd/>
            <a:tailEnd/>
          </a:ln>
        </p:spPr>
        <p:txBody>
          <a:bodyPr wrap="none">
            <a:spAutoFit/>
          </a:bodyPr>
          <a:lstStyle/>
          <a:p>
            <a:pPr algn="ctr" eaLnBrk="0" hangingPunct="0"/>
            <a:r>
              <a:rPr lang="en-GB" sz="1800" b="1"/>
              <a:t>Dispersed CORRIDOR DEVELOPMENT- Cambridge Case Study</a:t>
            </a:r>
            <a:endParaRPr lang="en-GB" sz="1200" b="1">
              <a:latin typeface="Verdana" pitchFamily="34" charset="0"/>
            </a:endParaRPr>
          </a:p>
        </p:txBody>
      </p:sp>
      <p:sp>
        <p:nvSpPr>
          <p:cNvPr id="28678" name="Rectangle 6"/>
          <p:cNvSpPr>
            <a:spLocks noChangeArrowheads="1"/>
          </p:cNvSpPr>
          <p:nvPr/>
        </p:nvSpPr>
        <p:spPr bwMode="auto">
          <a:xfrm>
            <a:off x="0" y="6248400"/>
            <a:ext cx="9144000" cy="533400"/>
          </a:xfrm>
          <a:prstGeom prst="rect">
            <a:avLst/>
          </a:prstGeom>
          <a:solidFill>
            <a:schemeClr val="bg1"/>
          </a:solidFill>
          <a:ln w="9525">
            <a:noFill/>
            <a:miter lim="800000"/>
            <a:headEnd/>
            <a:tailEnd/>
          </a:ln>
        </p:spPr>
        <p:txBody>
          <a:bodyPr wrap="none" anchor="ctr"/>
          <a:lstStyle/>
          <a:p>
            <a:pPr eaLnBrk="0" hangingPunct="0"/>
            <a:endParaRPr lang="es-CL"/>
          </a:p>
        </p:txBody>
      </p:sp>
      <p:pic>
        <p:nvPicPr>
          <p:cNvPr id="28679" name="Picture 7" descr="cmi shield"/>
          <p:cNvPicPr>
            <a:picLocks noChangeAspect="1" noChangeArrowheads="1"/>
          </p:cNvPicPr>
          <p:nvPr/>
        </p:nvPicPr>
        <p:blipFill>
          <a:blip r:embed="rId5"/>
          <a:srcRect/>
          <a:stretch>
            <a:fillRect/>
          </a:stretch>
        </p:blipFill>
        <p:spPr bwMode="auto">
          <a:xfrm>
            <a:off x="7467600" y="6223000"/>
            <a:ext cx="2133600" cy="635000"/>
          </a:xfrm>
          <a:prstGeom prst="rect">
            <a:avLst/>
          </a:prstGeom>
          <a:noFill/>
          <a:ln w="9525">
            <a:noFill/>
            <a:miter lim="800000"/>
            <a:headEnd/>
            <a:tailEnd/>
          </a:ln>
        </p:spPr>
      </p:pic>
      <p:sp>
        <p:nvSpPr>
          <p:cNvPr id="28680" name="Text Box 8"/>
          <p:cNvSpPr txBox="1">
            <a:spLocks noChangeArrowheads="1"/>
          </p:cNvSpPr>
          <p:nvPr/>
        </p:nvSpPr>
        <p:spPr bwMode="auto">
          <a:xfrm>
            <a:off x="0" y="6381750"/>
            <a:ext cx="5105400" cy="274638"/>
          </a:xfrm>
          <a:prstGeom prst="rect">
            <a:avLst/>
          </a:prstGeom>
          <a:noFill/>
          <a:ln w="9525">
            <a:noFill/>
            <a:miter lim="800000"/>
            <a:headEnd/>
            <a:tailEnd/>
          </a:ln>
        </p:spPr>
        <p:txBody>
          <a:bodyPr>
            <a:spAutoFit/>
          </a:bodyPr>
          <a:lstStyle/>
          <a:p>
            <a:pPr eaLnBrk="0" hangingPunct="0">
              <a:spcBef>
                <a:spcPct val="50000"/>
              </a:spcBef>
            </a:pPr>
            <a:r>
              <a:rPr lang="en-GB" sz="1200">
                <a:solidFill>
                  <a:schemeClr val="folHlink"/>
                </a:solidFill>
                <a:latin typeface="Tahoma" pitchFamily="34" charset="0"/>
              </a:rPr>
              <a:t>Designing Cites of the Future</a:t>
            </a:r>
            <a:endParaRPr lang="en-US" sz="1200">
              <a:solidFill>
                <a:schemeClr val="folHlink"/>
              </a:solidFill>
              <a:latin typeface="Tahoma" pitchFamily="34" charset="0"/>
            </a:endParaRPr>
          </a:p>
        </p:txBody>
      </p:sp>
      <p:sp>
        <p:nvSpPr>
          <p:cNvPr id="28681" name="Oval 9"/>
          <p:cNvSpPr>
            <a:spLocks noChangeArrowheads="1"/>
          </p:cNvSpPr>
          <p:nvPr/>
        </p:nvSpPr>
        <p:spPr bwMode="auto">
          <a:xfrm>
            <a:off x="2339975" y="3213100"/>
            <a:ext cx="215900" cy="215900"/>
          </a:xfrm>
          <a:prstGeom prst="ellipse">
            <a:avLst/>
          </a:prstGeom>
          <a:solidFill>
            <a:srgbClr val="FFFF66"/>
          </a:solidFill>
          <a:ln w="9525">
            <a:solidFill>
              <a:schemeClr val="tx1"/>
            </a:solidFill>
            <a:round/>
            <a:headEnd/>
            <a:tailEnd/>
          </a:ln>
        </p:spPr>
        <p:txBody>
          <a:bodyPr wrap="none" anchor="ctr"/>
          <a:lstStyle/>
          <a:p>
            <a:pPr eaLnBrk="0" hangingPunct="0"/>
            <a:endParaRPr lang="es-CL"/>
          </a:p>
        </p:txBody>
      </p:sp>
      <p:sp>
        <p:nvSpPr>
          <p:cNvPr id="28682" name="Oval 10"/>
          <p:cNvSpPr>
            <a:spLocks noChangeArrowheads="1"/>
          </p:cNvSpPr>
          <p:nvPr/>
        </p:nvSpPr>
        <p:spPr bwMode="auto">
          <a:xfrm>
            <a:off x="1476375" y="4941888"/>
            <a:ext cx="215900" cy="215900"/>
          </a:xfrm>
          <a:prstGeom prst="ellipse">
            <a:avLst/>
          </a:prstGeom>
          <a:solidFill>
            <a:srgbClr val="FFFF66"/>
          </a:solidFill>
          <a:ln w="9525">
            <a:solidFill>
              <a:schemeClr val="tx1"/>
            </a:solidFill>
            <a:round/>
            <a:headEnd/>
            <a:tailEnd/>
          </a:ln>
        </p:spPr>
        <p:txBody>
          <a:bodyPr wrap="none" anchor="ctr"/>
          <a:lstStyle/>
          <a:p>
            <a:pPr eaLnBrk="0" hangingPunct="0"/>
            <a:endParaRPr lang="es-CL"/>
          </a:p>
        </p:txBody>
      </p:sp>
      <p:sp>
        <p:nvSpPr>
          <p:cNvPr id="28683" name="Oval 11"/>
          <p:cNvSpPr>
            <a:spLocks noChangeArrowheads="1"/>
          </p:cNvSpPr>
          <p:nvPr/>
        </p:nvSpPr>
        <p:spPr bwMode="auto">
          <a:xfrm>
            <a:off x="250825" y="1700213"/>
            <a:ext cx="215900" cy="215900"/>
          </a:xfrm>
          <a:prstGeom prst="ellipse">
            <a:avLst/>
          </a:prstGeom>
          <a:solidFill>
            <a:srgbClr val="FFFF66"/>
          </a:solidFill>
          <a:ln w="9525">
            <a:solidFill>
              <a:srgbClr val="FFFF66"/>
            </a:solidFill>
            <a:round/>
            <a:headEnd/>
            <a:tailEnd/>
          </a:ln>
        </p:spPr>
        <p:txBody>
          <a:bodyPr wrap="none" anchor="ctr"/>
          <a:lstStyle/>
          <a:p>
            <a:pPr eaLnBrk="0" hangingPunct="0"/>
            <a:endParaRPr lang="es-CL"/>
          </a:p>
        </p:txBody>
      </p:sp>
      <p:sp>
        <p:nvSpPr>
          <p:cNvPr id="28684" name="Oval 12"/>
          <p:cNvSpPr>
            <a:spLocks noChangeArrowheads="1"/>
          </p:cNvSpPr>
          <p:nvPr/>
        </p:nvSpPr>
        <p:spPr bwMode="auto">
          <a:xfrm>
            <a:off x="4067175" y="2708275"/>
            <a:ext cx="215900" cy="215900"/>
          </a:xfrm>
          <a:prstGeom prst="ellipse">
            <a:avLst/>
          </a:prstGeom>
          <a:solidFill>
            <a:srgbClr val="FFFF66"/>
          </a:solidFill>
          <a:ln w="9525">
            <a:solidFill>
              <a:schemeClr val="tx1"/>
            </a:solidFill>
            <a:round/>
            <a:headEnd/>
            <a:tailEnd/>
          </a:ln>
        </p:spPr>
        <p:txBody>
          <a:bodyPr wrap="none" anchor="ctr"/>
          <a:lstStyle/>
          <a:p>
            <a:pPr eaLnBrk="0" hangingPunct="0"/>
            <a:endParaRPr lang="es-CL"/>
          </a:p>
        </p:txBody>
      </p:sp>
      <p:sp>
        <p:nvSpPr>
          <p:cNvPr id="28685" name="Oval 13"/>
          <p:cNvSpPr>
            <a:spLocks noChangeArrowheads="1"/>
          </p:cNvSpPr>
          <p:nvPr/>
        </p:nvSpPr>
        <p:spPr bwMode="auto">
          <a:xfrm>
            <a:off x="1042988" y="908050"/>
            <a:ext cx="215900" cy="215900"/>
          </a:xfrm>
          <a:prstGeom prst="ellipse">
            <a:avLst/>
          </a:prstGeom>
          <a:solidFill>
            <a:srgbClr val="FFFF66"/>
          </a:solidFill>
          <a:ln w="9525">
            <a:solidFill>
              <a:schemeClr val="tx1"/>
            </a:solidFill>
            <a:round/>
            <a:headEnd/>
            <a:tailEnd/>
          </a:ln>
        </p:spPr>
        <p:txBody>
          <a:bodyPr wrap="none" anchor="ctr"/>
          <a:lstStyle/>
          <a:p>
            <a:pPr eaLnBrk="0" hangingPunct="0"/>
            <a:endParaRPr lang="es-CL"/>
          </a:p>
        </p:txBody>
      </p:sp>
      <p:sp>
        <p:nvSpPr>
          <p:cNvPr id="28686" name="Text Box 14"/>
          <p:cNvSpPr txBox="1">
            <a:spLocks noChangeArrowheads="1"/>
          </p:cNvSpPr>
          <p:nvPr/>
        </p:nvSpPr>
        <p:spPr bwMode="auto">
          <a:xfrm>
            <a:off x="1331913" y="836613"/>
            <a:ext cx="2089150" cy="366712"/>
          </a:xfrm>
          <a:prstGeom prst="rect">
            <a:avLst/>
          </a:prstGeom>
          <a:noFill/>
          <a:ln w="9525">
            <a:noFill/>
            <a:miter lim="800000"/>
            <a:headEnd/>
            <a:tailEnd/>
          </a:ln>
        </p:spPr>
        <p:txBody>
          <a:bodyPr wrap="none">
            <a:spAutoFit/>
          </a:bodyPr>
          <a:lstStyle/>
          <a:p>
            <a:r>
              <a:rPr lang="en-GB" sz="1800"/>
              <a:t>High level services</a:t>
            </a:r>
          </a:p>
        </p:txBody>
      </p:sp>
      <p:sp>
        <p:nvSpPr>
          <p:cNvPr id="28687" name="Oval 15"/>
          <p:cNvSpPr>
            <a:spLocks noChangeArrowheads="1"/>
          </p:cNvSpPr>
          <p:nvPr/>
        </p:nvSpPr>
        <p:spPr bwMode="auto">
          <a:xfrm>
            <a:off x="1116013" y="1412875"/>
            <a:ext cx="73025" cy="71438"/>
          </a:xfrm>
          <a:prstGeom prst="ellipse">
            <a:avLst/>
          </a:prstGeom>
          <a:solidFill>
            <a:schemeClr val="accent1"/>
          </a:solidFill>
          <a:ln w="9525">
            <a:solidFill>
              <a:schemeClr val="tx1"/>
            </a:solidFill>
            <a:round/>
            <a:headEnd/>
            <a:tailEnd/>
          </a:ln>
        </p:spPr>
        <p:txBody>
          <a:bodyPr wrap="none" anchor="ctr"/>
          <a:lstStyle/>
          <a:p>
            <a:pPr eaLnBrk="0" hangingPunct="0"/>
            <a:endParaRPr lang="es-CL"/>
          </a:p>
        </p:txBody>
      </p:sp>
      <p:sp>
        <p:nvSpPr>
          <p:cNvPr id="28688" name="Rectangle 16"/>
          <p:cNvSpPr>
            <a:spLocks noChangeArrowheads="1"/>
          </p:cNvSpPr>
          <p:nvPr/>
        </p:nvSpPr>
        <p:spPr bwMode="auto">
          <a:xfrm>
            <a:off x="5076825" y="1341438"/>
            <a:ext cx="287338" cy="215900"/>
          </a:xfrm>
          <a:prstGeom prst="rect">
            <a:avLst/>
          </a:prstGeom>
          <a:solidFill>
            <a:srgbClr val="6699FF">
              <a:alpha val="50195"/>
            </a:srgbClr>
          </a:solidFill>
          <a:ln w="9525">
            <a:solidFill>
              <a:schemeClr val="tx1"/>
            </a:solidFill>
            <a:miter lim="800000"/>
            <a:headEnd/>
            <a:tailEnd/>
          </a:ln>
        </p:spPr>
        <p:txBody>
          <a:bodyPr wrap="none" anchor="ctr"/>
          <a:lstStyle/>
          <a:p>
            <a:pPr eaLnBrk="0" hangingPunct="0"/>
            <a:endParaRPr lang="es-CL"/>
          </a:p>
        </p:txBody>
      </p:sp>
      <p:sp>
        <p:nvSpPr>
          <p:cNvPr id="28689" name="Line 17"/>
          <p:cNvSpPr>
            <a:spLocks noChangeShapeType="1"/>
          </p:cNvSpPr>
          <p:nvPr/>
        </p:nvSpPr>
        <p:spPr bwMode="auto">
          <a:xfrm>
            <a:off x="3708400" y="1052513"/>
            <a:ext cx="358775" cy="0"/>
          </a:xfrm>
          <a:prstGeom prst="line">
            <a:avLst/>
          </a:prstGeom>
          <a:noFill/>
          <a:ln w="38100">
            <a:solidFill>
              <a:srgbClr val="FF0000"/>
            </a:solidFill>
            <a:round/>
            <a:headEnd/>
            <a:tailEnd/>
          </a:ln>
        </p:spPr>
        <p:txBody>
          <a:bodyPr/>
          <a:lstStyle/>
          <a:p>
            <a:endParaRPr lang="en-GB"/>
          </a:p>
        </p:txBody>
      </p:sp>
      <p:sp>
        <p:nvSpPr>
          <p:cNvPr id="28690" name="Line 18"/>
          <p:cNvSpPr>
            <a:spLocks noChangeShapeType="1"/>
          </p:cNvSpPr>
          <p:nvPr/>
        </p:nvSpPr>
        <p:spPr bwMode="auto">
          <a:xfrm>
            <a:off x="5867400" y="1052513"/>
            <a:ext cx="358775" cy="0"/>
          </a:xfrm>
          <a:prstGeom prst="line">
            <a:avLst/>
          </a:prstGeom>
          <a:noFill/>
          <a:ln w="38100">
            <a:solidFill>
              <a:srgbClr val="3129C9"/>
            </a:solidFill>
            <a:round/>
            <a:headEnd/>
            <a:tailEnd/>
          </a:ln>
        </p:spPr>
        <p:txBody>
          <a:bodyPr/>
          <a:lstStyle/>
          <a:p>
            <a:endParaRPr lang="en-GB"/>
          </a:p>
        </p:txBody>
      </p:sp>
      <p:sp>
        <p:nvSpPr>
          <p:cNvPr id="28691" name="Text Box 19"/>
          <p:cNvSpPr txBox="1">
            <a:spLocks noChangeArrowheads="1"/>
          </p:cNvSpPr>
          <p:nvPr/>
        </p:nvSpPr>
        <p:spPr bwMode="auto">
          <a:xfrm>
            <a:off x="4192588" y="857250"/>
            <a:ext cx="1060450" cy="366713"/>
          </a:xfrm>
          <a:prstGeom prst="rect">
            <a:avLst/>
          </a:prstGeom>
          <a:noFill/>
          <a:ln w="9525">
            <a:noFill/>
            <a:miter lim="800000"/>
            <a:headEnd/>
            <a:tailEnd/>
          </a:ln>
        </p:spPr>
        <p:txBody>
          <a:bodyPr wrap="none">
            <a:spAutoFit/>
          </a:bodyPr>
          <a:lstStyle/>
          <a:p>
            <a:r>
              <a:rPr lang="en-GB" sz="1800"/>
              <a:t>Highway</a:t>
            </a:r>
          </a:p>
        </p:txBody>
      </p:sp>
      <p:sp>
        <p:nvSpPr>
          <p:cNvPr id="28692" name="Text Box 20"/>
          <p:cNvSpPr txBox="1">
            <a:spLocks noChangeArrowheads="1"/>
          </p:cNvSpPr>
          <p:nvPr/>
        </p:nvSpPr>
        <p:spPr bwMode="auto">
          <a:xfrm>
            <a:off x="6300788" y="901700"/>
            <a:ext cx="1847850" cy="366713"/>
          </a:xfrm>
          <a:prstGeom prst="rect">
            <a:avLst/>
          </a:prstGeom>
          <a:noFill/>
          <a:ln w="9525">
            <a:noFill/>
            <a:miter lim="800000"/>
            <a:headEnd/>
            <a:tailEnd/>
          </a:ln>
        </p:spPr>
        <p:txBody>
          <a:bodyPr wrap="none">
            <a:spAutoFit/>
          </a:bodyPr>
          <a:lstStyle/>
          <a:p>
            <a:r>
              <a:rPr lang="en-GB" sz="1800"/>
              <a:t>Public Transport</a:t>
            </a:r>
          </a:p>
        </p:txBody>
      </p:sp>
      <p:sp>
        <p:nvSpPr>
          <p:cNvPr id="28693" name="WordArt 21"/>
          <p:cNvSpPr>
            <a:spLocks noChangeArrowheads="1" noChangeShapeType="1" noTextEdit="1"/>
          </p:cNvSpPr>
          <p:nvPr/>
        </p:nvSpPr>
        <p:spPr bwMode="auto">
          <a:xfrm>
            <a:off x="0" y="0"/>
            <a:ext cx="2978150" cy="331788"/>
          </a:xfrm>
          <a:prstGeom prst="rect">
            <a:avLst/>
          </a:prstGeom>
        </p:spPr>
        <p:txBody>
          <a:bodyPr wrap="none" fromWordArt="1">
            <a:prstTxWarp prst="textPlain">
              <a:avLst>
                <a:gd name="adj" fmla="val 50000"/>
              </a:avLst>
            </a:prstTxWarp>
          </a:bodyPr>
          <a:lstStyle/>
          <a:p>
            <a:pPr algn="ctr"/>
            <a:r>
              <a:rPr lang="en-GB" sz="9600" kern="10">
                <a:ln w="9525">
                  <a:noFill/>
                  <a:round/>
                  <a:headEnd/>
                  <a:tailEnd/>
                </a:ln>
                <a:gradFill rotWithShape="1">
                  <a:gsLst>
                    <a:gs pos="0">
                      <a:srgbClr val="993366"/>
                    </a:gs>
                    <a:gs pos="100000">
                      <a:srgbClr val="FFFFFF"/>
                    </a:gs>
                  </a:gsLst>
                  <a:lin ang="5400000" scaled="1"/>
                </a:gradFill>
                <a:effectLst>
                  <a:outerShdw dist="35921" dir="2700000" algn="ctr" rotWithShape="0">
                    <a:srgbClr val="C0C0C0"/>
                  </a:outerShdw>
                </a:effectLst>
                <a:latin typeface="Impact"/>
              </a:rPr>
              <a:t>ReVISIONS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srcRect/>
          <a:stretch>
            <a:fillRect/>
          </a:stretch>
        </p:blipFill>
        <p:spPr bwMode="auto">
          <a:xfrm>
            <a:off x="914400" y="214313"/>
            <a:ext cx="4651375" cy="6643687"/>
          </a:xfrm>
          <a:prstGeom prst="rect">
            <a:avLst/>
          </a:prstGeom>
          <a:noFill/>
          <a:ln w="9525">
            <a:noFill/>
            <a:miter lim="800000"/>
            <a:headEnd/>
            <a:tailEnd/>
          </a:ln>
        </p:spPr>
      </p:pic>
      <p:sp>
        <p:nvSpPr>
          <p:cNvPr id="29699" name="Rectangle 6"/>
          <p:cNvSpPr>
            <a:spLocks noChangeArrowheads="1"/>
          </p:cNvSpPr>
          <p:nvPr/>
        </p:nvSpPr>
        <p:spPr bwMode="auto">
          <a:xfrm>
            <a:off x="0" y="6248400"/>
            <a:ext cx="9144000" cy="533400"/>
          </a:xfrm>
          <a:prstGeom prst="rect">
            <a:avLst/>
          </a:prstGeom>
          <a:solidFill>
            <a:schemeClr val="bg1"/>
          </a:solidFill>
          <a:ln w="9525">
            <a:noFill/>
            <a:miter lim="800000"/>
            <a:headEnd/>
            <a:tailEnd/>
          </a:ln>
        </p:spPr>
        <p:txBody>
          <a:bodyPr wrap="none" anchor="ctr"/>
          <a:lstStyle/>
          <a:p>
            <a:pPr eaLnBrk="0" hangingPunct="0"/>
            <a:endParaRPr lang="es-CL"/>
          </a:p>
        </p:txBody>
      </p:sp>
      <p:pic>
        <p:nvPicPr>
          <p:cNvPr id="29700" name="Picture 7" descr="cmi shield"/>
          <p:cNvPicPr>
            <a:picLocks noChangeAspect="1" noChangeArrowheads="1"/>
          </p:cNvPicPr>
          <p:nvPr/>
        </p:nvPicPr>
        <p:blipFill>
          <a:blip r:embed="rId4"/>
          <a:srcRect/>
          <a:stretch>
            <a:fillRect/>
          </a:stretch>
        </p:blipFill>
        <p:spPr bwMode="auto">
          <a:xfrm>
            <a:off x="7467600" y="6223000"/>
            <a:ext cx="2133600" cy="635000"/>
          </a:xfrm>
          <a:prstGeom prst="rect">
            <a:avLst/>
          </a:prstGeom>
          <a:noFill/>
          <a:ln w="9525">
            <a:noFill/>
            <a:miter lim="800000"/>
            <a:headEnd/>
            <a:tailEnd/>
          </a:ln>
        </p:spPr>
      </p:pic>
      <p:sp>
        <p:nvSpPr>
          <p:cNvPr id="29701" name="Line 8"/>
          <p:cNvSpPr>
            <a:spLocks noChangeShapeType="1"/>
          </p:cNvSpPr>
          <p:nvPr/>
        </p:nvSpPr>
        <p:spPr bwMode="auto">
          <a:xfrm>
            <a:off x="0" y="6248400"/>
            <a:ext cx="9144000" cy="0"/>
          </a:xfrm>
          <a:prstGeom prst="line">
            <a:avLst/>
          </a:prstGeom>
          <a:noFill/>
          <a:ln w="9525">
            <a:solidFill>
              <a:schemeClr val="tx1"/>
            </a:solidFill>
            <a:round/>
            <a:headEnd/>
            <a:tailEnd/>
          </a:ln>
        </p:spPr>
        <p:txBody>
          <a:bodyPr/>
          <a:lstStyle/>
          <a:p>
            <a:endParaRPr lang="en-GB"/>
          </a:p>
        </p:txBody>
      </p:sp>
      <p:sp>
        <p:nvSpPr>
          <p:cNvPr id="29702" name="Text Box 9"/>
          <p:cNvSpPr txBox="1">
            <a:spLocks noChangeArrowheads="1"/>
          </p:cNvSpPr>
          <p:nvPr/>
        </p:nvSpPr>
        <p:spPr bwMode="auto">
          <a:xfrm>
            <a:off x="0" y="6400800"/>
            <a:ext cx="5105400" cy="274638"/>
          </a:xfrm>
          <a:prstGeom prst="rect">
            <a:avLst/>
          </a:prstGeom>
          <a:noFill/>
          <a:ln w="9525">
            <a:noFill/>
            <a:miter lim="800000"/>
            <a:headEnd/>
            <a:tailEnd/>
          </a:ln>
        </p:spPr>
        <p:txBody>
          <a:bodyPr>
            <a:spAutoFit/>
          </a:bodyPr>
          <a:lstStyle/>
          <a:p>
            <a:pPr eaLnBrk="0" hangingPunct="0">
              <a:spcBef>
                <a:spcPct val="50000"/>
              </a:spcBef>
            </a:pPr>
            <a:r>
              <a:rPr lang="en-GB" sz="1200">
                <a:solidFill>
                  <a:schemeClr val="folHlink"/>
                </a:solidFill>
                <a:latin typeface="Tahoma" pitchFamily="34" charset="0"/>
              </a:rPr>
              <a:t>Designing Cites of the Future</a:t>
            </a:r>
            <a:endParaRPr lang="en-US" sz="1200">
              <a:solidFill>
                <a:schemeClr val="folHlink"/>
              </a:solidFill>
              <a:latin typeface="Tahoma" pitchFamily="34" charset="0"/>
            </a:endParaRPr>
          </a:p>
        </p:txBody>
      </p:sp>
      <p:sp>
        <p:nvSpPr>
          <p:cNvPr id="29703" name="Text Box 10"/>
          <p:cNvSpPr txBox="1">
            <a:spLocks noChangeArrowheads="1"/>
          </p:cNvSpPr>
          <p:nvPr/>
        </p:nvSpPr>
        <p:spPr bwMode="auto">
          <a:xfrm>
            <a:off x="6424613" y="1000125"/>
            <a:ext cx="184150" cy="366713"/>
          </a:xfrm>
          <a:prstGeom prst="rect">
            <a:avLst/>
          </a:prstGeom>
          <a:noFill/>
          <a:ln w="9525">
            <a:noFill/>
            <a:miter lim="800000"/>
            <a:headEnd/>
            <a:tailEnd/>
          </a:ln>
        </p:spPr>
        <p:txBody>
          <a:bodyPr wrap="none">
            <a:spAutoFit/>
          </a:bodyPr>
          <a:lstStyle/>
          <a:p>
            <a:pPr eaLnBrk="0" hangingPunct="0"/>
            <a:endParaRPr lang="en-GB"/>
          </a:p>
        </p:txBody>
      </p:sp>
      <p:sp>
        <p:nvSpPr>
          <p:cNvPr id="29704" name="Text Box 11"/>
          <p:cNvSpPr txBox="1">
            <a:spLocks noChangeArrowheads="1"/>
          </p:cNvSpPr>
          <p:nvPr/>
        </p:nvSpPr>
        <p:spPr bwMode="auto">
          <a:xfrm>
            <a:off x="5508625" y="115888"/>
            <a:ext cx="3635375" cy="5927725"/>
          </a:xfrm>
          <a:prstGeom prst="rect">
            <a:avLst/>
          </a:prstGeom>
          <a:noFill/>
          <a:ln w="9525">
            <a:noFill/>
            <a:miter lim="800000"/>
            <a:headEnd/>
            <a:tailEnd/>
          </a:ln>
        </p:spPr>
        <p:txBody>
          <a:bodyPr>
            <a:spAutoFit/>
          </a:bodyPr>
          <a:lstStyle/>
          <a:p>
            <a:pPr eaLnBrk="0" hangingPunct="0"/>
            <a:r>
              <a:rPr lang="en-GB" b="1"/>
              <a:t>Eco – town</a:t>
            </a:r>
          </a:p>
          <a:p>
            <a:pPr eaLnBrk="0" hangingPunct="0"/>
            <a:endParaRPr lang="en-GB"/>
          </a:p>
          <a:p>
            <a:pPr eaLnBrk="0" hangingPunct="0"/>
            <a:r>
              <a:rPr lang="en-GB" sz="1400" b="1"/>
              <a:t>Energy micro-generation</a:t>
            </a:r>
          </a:p>
          <a:p>
            <a:pPr eaLnBrk="0" hangingPunct="0">
              <a:buFontTx/>
              <a:buChar char="•"/>
            </a:pPr>
            <a:r>
              <a:rPr lang="en-GB" sz="1400"/>
              <a:t>Solar</a:t>
            </a:r>
          </a:p>
          <a:p>
            <a:pPr eaLnBrk="0" hangingPunct="0">
              <a:buFontTx/>
              <a:buChar char="•"/>
            </a:pPr>
            <a:r>
              <a:rPr lang="en-GB" sz="1400"/>
              <a:t>Wind</a:t>
            </a:r>
          </a:p>
          <a:p>
            <a:pPr eaLnBrk="0" hangingPunct="0">
              <a:buFontTx/>
              <a:buChar char="•"/>
            </a:pPr>
            <a:r>
              <a:rPr lang="en-GB" sz="1400"/>
              <a:t>Geo-thermal</a:t>
            </a:r>
          </a:p>
          <a:p>
            <a:pPr eaLnBrk="0" hangingPunct="0">
              <a:buFontTx/>
              <a:buChar char="•"/>
            </a:pPr>
            <a:r>
              <a:rPr lang="en-GB" sz="1400"/>
              <a:t>Waste processing</a:t>
            </a:r>
          </a:p>
          <a:p>
            <a:pPr eaLnBrk="0" hangingPunct="0">
              <a:buFontTx/>
              <a:buChar char="•"/>
            </a:pPr>
            <a:endParaRPr lang="en-GB" sz="1400"/>
          </a:p>
          <a:p>
            <a:pPr eaLnBrk="0" hangingPunct="0"/>
            <a:r>
              <a:rPr lang="en-GB" sz="1400" b="1"/>
              <a:t>Water</a:t>
            </a:r>
          </a:p>
          <a:p>
            <a:pPr eaLnBrk="0" hangingPunct="0">
              <a:buFontTx/>
              <a:buChar char="•"/>
            </a:pPr>
            <a:r>
              <a:rPr lang="en-GB" sz="1400"/>
              <a:t>Harvesting</a:t>
            </a:r>
          </a:p>
          <a:p>
            <a:pPr eaLnBrk="0" hangingPunct="0">
              <a:buFontTx/>
              <a:buChar char="•"/>
            </a:pPr>
            <a:r>
              <a:rPr lang="en-GB" sz="1400"/>
              <a:t>Reuse</a:t>
            </a:r>
          </a:p>
          <a:p>
            <a:pPr eaLnBrk="0" hangingPunct="0">
              <a:buFontTx/>
              <a:buChar char="•"/>
            </a:pPr>
            <a:r>
              <a:rPr lang="en-GB" sz="1400"/>
              <a:t>Grey water recycling</a:t>
            </a:r>
          </a:p>
          <a:p>
            <a:pPr eaLnBrk="0" hangingPunct="0">
              <a:buFontTx/>
              <a:buChar char="•"/>
            </a:pPr>
            <a:endParaRPr lang="en-GB" sz="1400"/>
          </a:p>
          <a:p>
            <a:pPr eaLnBrk="0" hangingPunct="0"/>
            <a:r>
              <a:rPr lang="en-GB" sz="1400" b="1"/>
              <a:t>Waste</a:t>
            </a:r>
          </a:p>
          <a:p>
            <a:pPr eaLnBrk="0" hangingPunct="0">
              <a:buFontTx/>
              <a:buChar char="•"/>
            </a:pPr>
            <a:r>
              <a:rPr lang="en-GB" sz="1400"/>
              <a:t>Processed on site</a:t>
            </a:r>
          </a:p>
          <a:p>
            <a:pPr eaLnBrk="0" hangingPunct="0">
              <a:buFontTx/>
              <a:buChar char="•"/>
            </a:pPr>
            <a:r>
              <a:rPr lang="en-GB" sz="1400"/>
              <a:t>Use for energy</a:t>
            </a:r>
          </a:p>
          <a:p>
            <a:pPr eaLnBrk="0" hangingPunct="0">
              <a:buFontTx/>
              <a:buChar char="•"/>
            </a:pPr>
            <a:r>
              <a:rPr lang="en-GB" sz="1400"/>
              <a:t>Recycling</a:t>
            </a:r>
          </a:p>
          <a:p>
            <a:pPr eaLnBrk="0" hangingPunct="0">
              <a:buFontTx/>
              <a:buChar char="•"/>
            </a:pPr>
            <a:endParaRPr lang="en-GB" sz="1400"/>
          </a:p>
          <a:p>
            <a:pPr eaLnBrk="0" hangingPunct="0"/>
            <a:r>
              <a:rPr lang="en-GB" sz="1400" b="1"/>
              <a:t>Transport</a:t>
            </a:r>
          </a:p>
          <a:p>
            <a:pPr eaLnBrk="0" hangingPunct="0">
              <a:buFontTx/>
              <a:buChar char="•"/>
            </a:pPr>
            <a:r>
              <a:rPr lang="en-GB" sz="1400"/>
              <a:t>Local cycling/pedestrian</a:t>
            </a:r>
          </a:p>
          <a:p>
            <a:pPr eaLnBrk="0" hangingPunct="0">
              <a:buFontTx/>
              <a:buChar char="•"/>
            </a:pPr>
            <a:r>
              <a:rPr lang="en-GB" sz="1400"/>
              <a:t>Long distance (regional centre by Public transport, elsewhere by car)</a:t>
            </a:r>
          </a:p>
          <a:p>
            <a:pPr eaLnBrk="0" hangingPunct="0">
              <a:buFontTx/>
              <a:buChar char="•"/>
            </a:pPr>
            <a:endParaRPr lang="en-GB" sz="1400"/>
          </a:p>
          <a:p>
            <a:pPr eaLnBrk="0" hangingPunct="0"/>
            <a:r>
              <a:rPr lang="en-GB" sz="1400" b="1"/>
              <a:t>Materials</a:t>
            </a:r>
          </a:p>
          <a:p>
            <a:pPr eaLnBrk="0" hangingPunct="0">
              <a:buFontTx/>
              <a:buChar char="•"/>
            </a:pPr>
            <a:r>
              <a:rPr lang="en-GB" sz="1400"/>
              <a:t>Renewable (e.g. timber)</a:t>
            </a:r>
          </a:p>
          <a:p>
            <a:pPr eaLnBrk="0" hangingPunct="0">
              <a:buFontTx/>
              <a:buChar char="•"/>
            </a:pPr>
            <a:r>
              <a:rPr lang="en-GB" sz="1400"/>
              <a:t>Self built or kit assemblage possibilities   </a:t>
            </a:r>
          </a:p>
        </p:txBody>
      </p:sp>
      <p:sp>
        <p:nvSpPr>
          <p:cNvPr id="29705" name="WordArt 21"/>
          <p:cNvSpPr>
            <a:spLocks noChangeArrowheads="1" noChangeShapeType="1" noTextEdit="1"/>
          </p:cNvSpPr>
          <p:nvPr/>
        </p:nvSpPr>
        <p:spPr bwMode="auto">
          <a:xfrm>
            <a:off x="0" y="0"/>
            <a:ext cx="2978150" cy="331788"/>
          </a:xfrm>
          <a:prstGeom prst="rect">
            <a:avLst/>
          </a:prstGeom>
        </p:spPr>
        <p:txBody>
          <a:bodyPr wrap="none" fromWordArt="1">
            <a:prstTxWarp prst="textPlain">
              <a:avLst>
                <a:gd name="adj" fmla="val 50000"/>
              </a:avLst>
            </a:prstTxWarp>
          </a:bodyPr>
          <a:lstStyle/>
          <a:p>
            <a:pPr algn="ctr"/>
            <a:r>
              <a:rPr lang="en-GB" sz="9600" kern="10" dirty="0" err="1">
                <a:ln w="9525">
                  <a:noFill/>
                  <a:round/>
                  <a:headEnd/>
                  <a:tailEnd/>
                </a:ln>
                <a:gradFill rotWithShape="1">
                  <a:gsLst>
                    <a:gs pos="0">
                      <a:srgbClr val="993366"/>
                    </a:gs>
                    <a:gs pos="100000">
                      <a:srgbClr val="FFFFFF"/>
                    </a:gs>
                  </a:gsLst>
                  <a:lin ang="5400000" scaled="1"/>
                </a:gradFill>
                <a:effectLst>
                  <a:outerShdw dist="35921" dir="2700000" algn="ctr" rotWithShape="0">
                    <a:srgbClr val="C0C0C0"/>
                  </a:outerShdw>
                </a:effectLst>
                <a:latin typeface="Impact"/>
              </a:rPr>
              <a:t>ReVISIONS</a:t>
            </a:r>
            <a:endParaRPr lang="en-GB" sz="9600" kern="10" dirty="0">
              <a:ln w="9525">
                <a:noFill/>
                <a:round/>
                <a:headEnd/>
                <a:tailEnd/>
              </a:ln>
              <a:gradFill rotWithShape="1">
                <a:gsLst>
                  <a:gs pos="0">
                    <a:srgbClr val="993366"/>
                  </a:gs>
                  <a:gs pos="100000">
                    <a:srgbClr val="FFFFFF"/>
                  </a:gs>
                </a:gsLst>
                <a:lin ang="5400000" scaled="1"/>
              </a:gradFill>
              <a:effectLst>
                <a:outerShdw dist="35921" dir="2700000" algn="ctr" rotWithShape="0">
                  <a:srgbClr val="C0C0C0"/>
                </a:outerShdw>
              </a:effectLst>
              <a:latin typeface="Impact"/>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l="2438"/>
          <a:stretch>
            <a:fillRect/>
          </a:stretch>
        </p:blipFill>
        <p:spPr bwMode="auto">
          <a:xfrm>
            <a:off x="0" y="500042"/>
            <a:ext cx="9144000" cy="5906711"/>
          </a:xfrm>
          <a:prstGeom prst="rect">
            <a:avLst/>
          </a:prstGeom>
          <a:noFill/>
        </p:spPr>
      </p:pic>
      <p:sp>
        <p:nvSpPr>
          <p:cNvPr id="20483" name="Text Box 3"/>
          <p:cNvSpPr txBox="1">
            <a:spLocks noChangeArrowheads="1"/>
          </p:cNvSpPr>
          <p:nvPr/>
        </p:nvSpPr>
        <p:spPr bwMode="auto">
          <a:xfrm>
            <a:off x="3000364" y="928670"/>
            <a:ext cx="6215106" cy="646331"/>
          </a:xfrm>
          <a:prstGeom prst="rect">
            <a:avLst/>
          </a:prstGeom>
          <a:noFill/>
          <a:ln w="9525">
            <a:noFill/>
            <a:miter lim="800000"/>
            <a:headEnd/>
            <a:tailEnd/>
          </a:ln>
          <a:effectLst/>
        </p:spPr>
        <p:txBody>
          <a:bodyPr wrap="square">
            <a:spAutoFit/>
          </a:bodyPr>
          <a:lstStyle/>
          <a:p>
            <a:r>
              <a:rPr lang="en-GB" sz="1800" dirty="0">
                <a:solidFill>
                  <a:srgbClr val="FFFFFF"/>
                </a:solidFill>
              </a:rPr>
              <a:t>Low energy development: renewable materials, grey water</a:t>
            </a:r>
            <a:r>
              <a:rPr lang="en-GB" sz="1800" dirty="0" smtClean="0">
                <a:solidFill>
                  <a:srgbClr val="FFFFFF"/>
                </a:solidFill>
              </a:rPr>
              <a:t>, ground source, </a:t>
            </a:r>
            <a:r>
              <a:rPr lang="en-GB" sz="1800" dirty="0">
                <a:solidFill>
                  <a:srgbClr val="FFFFFF"/>
                </a:solidFill>
              </a:rPr>
              <a:t>wind &amp; solar power </a:t>
            </a:r>
            <a:endParaRPr lang="en-US" sz="1800" dirty="0">
              <a:solidFill>
                <a:srgbClr val="FFFFFF"/>
              </a:solidFill>
            </a:endParaRPr>
          </a:p>
        </p:txBody>
      </p:sp>
      <p:pic>
        <p:nvPicPr>
          <p:cNvPr id="20485" name="Picture 5" descr="cmi shield"/>
          <p:cNvPicPr>
            <a:picLocks noChangeAspect="1" noChangeArrowheads="1"/>
          </p:cNvPicPr>
          <p:nvPr/>
        </p:nvPicPr>
        <p:blipFill>
          <a:blip r:embed="rId4" cstate="print"/>
          <a:srcRect/>
          <a:stretch>
            <a:fillRect/>
          </a:stretch>
        </p:blipFill>
        <p:spPr bwMode="auto">
          <a:xfrm>
            <a:off x="7500958" y="6408421"/>
            <a:ext cx="1990724" cy="592478"/>
          </a:xfrm>
          <a:prstGeom prst="rect">
            <a:avLst/>
          </a:prstGeom>
          <a:noFill/>
        </p:spPr>
      </p:pic>
      <p:sp>
        <p:nvSpPr>
          <p:cNvPr id="20486" name="Text Box 6"/>
          <p:cNvSpPr txBox="1">
            <a:spLocks noChangeArrowheads="1"/>
          </p:cNvSpPr>
          <p:nvPr/>
        </p:nvSpPr>
        <p:spPr bwMode="auto">
          <a:xfrm>
            <a:off x="0" y="6381750"/>
            <a:ext cx="5105400" cy="369332"/>
          </a:xfrm>
          <a:prstGeom prst="rect">
            <a:avLst/>
          </a:prstGeom>
          <a:noFill/>
          <a:ln w="9525">
            <a:noFill/>
            <a:miter lim="800000"/>
            <a:headEnd/>
            <a:tailEnd/>
          </a:ln>
          <a:effectLst/>
        </p:spPr>
        <p:txBody>
          <a:bodyPr>
            <a:spAutoFit/>
          </a:bodyPr>
          <a:lstStyle/>
          <a:p>
            <a:pPr eaLnBrk="0" hangingPunct="0">
              <a:spcBef>
                <a:spcPct val="50000"/>
              </a:spcBef>
            </a:pPr>
            <a:r>
              <a:rPr lang="en-GB" sz="1800" b="1" dirty="0">
                <a:solidFill>
                  <a:schemeClr val="folHlink"/>
                </a:solidFill>
                <a:latin typeface="Tahoma" pitchFamily="34" charset="0"/>
              </a:rPr>
              <a:t>Designing Cites of the Future</a:t>
            </a:r>
            <a:endParaRPr lang="en-US" sz="1800" b="1" dirty="0">
              <a:solidFill>
                <a:schemeClr val="folHlink"/>
              </a:solidFill>
              <a:latin typeface="Tahoma" pitchFamily="34" charset="0"/>
            </a:endParaRPr>
          </a:p>
        </p:txBody>
      </p:sp>
      <p:sp>
        <p:nvSpPr>
          <p:cNvPr id="9" name="WordArt 21"/>
          <p:cNvSpPr>
            <a:spLocks noChangeArrowheads="1" noChangeShapeType="1" noTextEdit="1"/>
          </p:cNvSpPr>
          <p:nvPr/>
        </p:nvSpPr>
        <p:spPr bwMode="auto">
          <a:xfrm>
            <a:off x="0" y="0"/>
            <a:ext cx="2978150" cy="331788"/>
          </a:xfrm>
          <a:prstGeom prst="rect">
            <a:avLst/>
          </a:prstGeom>
        </p:spPr>
        <p:txBody>
          <a:bodyPr wrap="none" fromWordArt="1">
            <a:prstTxWarp prst="textPlain">
              <a:avLst>
                <a:gd name="adj" fmla="val 50000"/>
              </a:avLst>
            </a:prstTxWarp>
          </a:bodyPr>
          <a:lstStyle/>
          <a:p>
            <a:pPr algn="ctr"/>
            <a:r>
              <a:rPr lang="en-GB" sz="9600" kern="10" dirty="0" err="1">
                <a:ln w="9525">
                  <a:noFill/>
                  <a:round/>
                  <a:headEnd/>
                  <a:tailEnd/>
                </a:ln>
                <a:gradFill rotWithShape="1">
                  <a:gsLst>
                    <a:gs pos="0">
                      <a:srgbClr val="993366"/>
                    </a:gs>
                    <a:gs pos="100000">
                      <a:srgbClr val="FFFFFF"/>
                    </a:gs>
                  </a:gsLst>
                  <a:lin ang="5400000" scaled="1"/>
                </a:gradFill>
                <a:effectLst>
                  <a:outerShdw dist="35921" dir="2700000" algn="ctr" rotWithShape="0">
                    <a:srgbClr val="C0C0C0"/>
                  </a:outerShdw>
                </a:effectLst>
                <a:latin typeface="Impact"/>
              </a:rPr>
              <a:t>ReVISIONS</a:t>
            </a:r>
            <a:endParaRPr lang="en-GB" sz="9600" kern="10" dirty="0">
              <a:ln w="9525">
                <a:noFill/>
                <a:round/>
                <a:headEnd/>
                <a:tailEnd/>
              </a:ln>
              <a:gradFill rotWithShape="1">
                <a:gsLst>
                  <a:gs pos="0">
                    <a:srgbClr val="993366"/>
                  </a:gs>
                  <a:gs pos="100000">
                    <a:srgbClr val="FFFFFF"/>
                  </a:gs>
                </a:gsLst>
                <a:lin ang="5400000" scaled="1"/>
              </a:gradFill>
              <a:effectLst>
                <a:outerShdw dist="35921" dir="2700000" algn="ctr" rotWithShape="0">
                  <a:srgbClr val="C0C0C0"/>
                </a:outerShdw>
              </a:effectLst>
              <a:latin typeface="Impac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36092" presetClass="entr" presetSubtype="810234159" fill="hold" nodeType="afterEffect">
                                  <p:stCondLst>
                                    <p:cond delay="0"/>
                                  </p:stCondLst>
                                  <p:childTnLst>
                                    <p:set>
                                      <p:cBhvr>
                                        <p:cTn id="6" dur="1" fill="hold">
                                          <p:stCondLst>
                                            <p:cond delay="499"/>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0483">
                                            <p:txEl>
                                              <p:pRg st="0" end="0"/>
                                            </p:txEl>
                                          </p:spTgt>
                                        </p:tgtEl>
                                        <p:attrNameLst>
                                          <p:attrName>style.visibility</p:attrName>
                                        </p:attrNameLst>
                                      </p:cBhvr>
                                      <p:to>
                                        <p:strVal val="visible"/>
                                      </p:to>
                                    </p:set>
                                    <p:animEffect transition="in" filter="blinds(horizontal)">
                                      <p:cBhvr>
                                        <p:cTn id="11" dur="500"/>
                                        <p:tgtEl>
                                          <p:spTgt spid="204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0" y="1143000"/>
            <a:ext cx="9144000" cy="0"/>
          </a:xfrm>
          <a:prstGeom prst="line">
            <a:avLst/>
          </a:prstGeom>
          <a:solidFill>
            <a:srgbClr val="700000"/>
          </a:solidFill>
          <a:ln w="25400" cap="rnd" cmpd="sng" algn="ctr">
            <a:solidFill>
              <a:srgbClr val="800000"/>
            </a:solidFill>
            <a:prstDash val="solid"/>
          </a:ln>
          <a:effectLst/>
        </p:spPr>
        <p:style>
          <a:lnRef idx="3">
            <a:schemeClr val="lt1"/>
          </a:lnRef>
          <a:fillRef idx="1">
            <a:schemeClr val="accent1"/>
          </a:fillRef>
          <a:effectRef idx="1">
            <a:schemeClr val="accent1"/>
          </a:effectRef>
          <a:fontRef idx="minor">
            <a:schemeClr val="lt1"/>
          </a:fontRef>
        </p:style>
      </p:cxnSp>
      <p:pic>
        <p:nvPicPr>
          <p:cNvPr id="6147" name="Picture 61" descr="EPSRC%20Large"/>
          <p:cNvPicPr>
            <a:picLocks noChangeAspect="1" noChangeArrowheads="1"/>
          </p:cNvPicPr>
          <p:nvPr/>
        </p:nvPicPr>
        <p:blipFill>
          <a:blip r:embed="rId3"/>
          <a:srcRect/>
          <a:stretch>
            <a:fillRect/>
          </a:stretch>
        </p:blipFill>
        <p:spPr bwMode="auto">
          <a:xfrm>
            <a:off x="142875" y="6357938"/>
            <a:ext cx="857250" cy="428625"/>
          </a:xfrm>
          <a:prstGeom prst="rect">
            <a:avLst/>
          </a:prstGeom>
          <a:solidFill>
            <a:srgbClr val="FFFFFF">
              <a:alpha val="50195"/>
            </a:srgbClr>
          </a:solidFill>
          <a:ln w="9525">
            <a:noFill/>
            <a:miter lim="800000"/>
            <a:headEnd/>
            <a:tailEnd/>
          </a:ln>
        </p:spPr>
      </p:pic>
      <p:grpSp>
        <p:nvGrpSpPr>
          <p:cNvPr id="2" name="Group 12"/>
          <p:cNvGrpSpPr>
            <a:grpSpLocks/>
          </p:cNvGrpSpPr>
          <p:nvPr/>
        </p:nvGrpSpPr>
        <p:grpSpPr bwMode="auto">
          <a:xfrm>
            <a:off x="5921375" y="6357938"/>
            <a:ext cx="3222625" cy="371475"/>
            <a:chOff x="5921407" y="6357958"/>
            <a:chExt cx="3222625" cy="371455"/>
          </a:xfrm>
        </p:grpSpPr>
        <p:sp>
          <p:nvSpPr>
            <p:cNvPr id="6152" name="Rectangle 14"/>
            <p:cNvSpPr>
              <a:spLocks noChangeArrowheads="1"/>
            </p:cNvSpPr>
            <p:nvPr/>
          </p:nvSpPr>
          <p:spPr bwMode="auto">
            <a:xfrm>
              <a:off x="5921407" y="6637338"/>
              <a:ext cx="3222625" cy="92075"/>
            </a:xfrm>
            <a:prstGeom prst="rect">
              <a:avLst/>
            </a:prstGeom>
            <a:noFill/>
            <a:ln w="9525">
              <a:noFill/>
              <a:miter lim="800000"/>
              <a:headEnd/>
              <a:tailEnd/>
            </a:ln>
          </p:spPr>
          <p:txBody>
            <a:bodyPr lIns="0" tIns="0" rIns="0" bIns="0">
              <a:spAutoFit/>
            </a:bodyPr>
            <a:lstStyle/>
            <a:p>
              <a:r>
                <a:rPr lang="en-US" sz="600" b="1">
                  <a:solidFill>
                    <a:srgbClr val="993366"/>
                  </a:solidFill>
                </a:rPr>
                <a:t>Regional Visions of Integrated Sustainable Infrastructure Optimised for Neighbourhoods</a:t>
              </a:r>
              <a:endParaRPr lang="en-US" sz="600">
                <a:latin typeface="Calibri" pitchFamily="34" charset="0"/>
              </a:endParaRPr>
            </a:p>
          </p:txBody>
        </p:sp>
        <p:sp>
          <p:nvSpPr>
            <p:cNvPr id="8" name="WordArt 27"/>
            <p:cNvSpPr>
              <a:spLocks noChangeArrowheads="1" noChangeShapeType="1" noTextEdit="1"/>
            </p:cNvSpPr>
            <p:nvPr/>
          </p:nvSpPr>
          <p:spPr bwMode="auto">
            <a:xfrm>
              <a:off x="7358082" y="6357958"/>
              <a:ext cx="1714512" cy="235218"/>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rPr>
                <a:t>ReVISIONS</a:t>
              </a:r>
            </a:p>
          </p:txBody>
        </p:sp>
      </p:grpSp>
      <p:pic>
        <p:nvPicPr>
          <p:cNvPr id="6149" name="Picture 16" descr="CUnibig"/>
          <p:cNvPicPr>
            <a:picLocks noChangeAspect="1" noChangeArrowheads="1"/>
          </p:cNvPicPr>
          <p:nvPr/>
        </p:nvPicPr>
        <p:blipFill>
          <a:blip r:embed="rId4"/>
          <a:srcRect/>
          <a:stretch>
            <a:fillRect/>
          </a:stretch>
        </p:blipFill>
        <p:spPr bwMode="auto">
          <a:xfrm>
            <a:off x="214313" y="357188"/>
            <a:ext cx="2247900" cy="457200"/>
          </a:xfrm>
          <a:prstGeom prst="rect">
            <a:avLst/>
          </a:prstGeom>
          <a:noFill/>
          <a:ln w="9525">
            <a:noFill/>
            <a:miter lim="800000"/>
            <a:headEnd/>
            <a:tailEnd/>
          </a:ln>
        </p:spPr>
      </p:pic>
      <p:sp>
        <p:nvSpPr>
          <p:cNvPr id="6150" name="TextBox 17"/>
          <p:cNvSpPr txBox="1">
            <a:spLocks noChangeArrowheads="1"/>
          </p:cNvSpPr>
          <p:nvPr/>
        </p:nvSpPr>
        <p:spPr bwMode="auto">
          <a:xfrm>
            <a:off x="6708775" y="428625"/>
            <a:ext cx="2038507" cy="369332"/>
          </a:xfrm>
          <a:prstGeom prst="rect">
            <a:avLst/>
          </a:prstGeom>
          <a:noFill/>
          <a:ln w="9525">
            <a:noFill/>
            <a:miter lim="800000"/>
            <a:headEnd/>
            <a:tailEnd/>
          </a:ln>
        </p:spPr>
        <p:txBody>
          <a:bodyPr wrap="none">
            <a:spAutoFit/>
          </a:bodyPr>
          <a:lstStyle/>
          <a:p>
            <a:r>
              <a:rPr lang="en-GB" dirty="0" smtClean="0">
                <a:solidFill>
                  <a:srgbClr val="800000"/>
                </a:solidFill>
                <a:latin typeface="Calibri" pitchFamily="34" charset="0"/>
              </a:rPr>
              <a:t>Other contributions</a:t>
            </a:r>
            <a:endParaRPr lang="en-US" dirty="0">
              <a:solidFill>
                <a:srgbClr val="800000"/>
              </a:solidFill>
              <a:latin typeface="Calibri" pitchFamily="34" charset="0"/>
            </a:endParaRPr>
          </a:p>
        </p:txBody>
      </p:sp>
      <p:sp>
        <p:nvSpPr>
          <p:cNvPr id="19" name="Rectangle 3"/>
          <p:cNvSpPr txBox="1">
            <a:spLocks noChangeArrowheads="1"/>
          </p:cNvSpPr>
          <p:nvPr/>
        </p:nvSpPr>
        <p:spPr bwMode="auto">
          <a:xfrm>
            <a:off x="684213" y="1628775"/>
            <a:ext cx="7772400" cy="4114800"/>
          </a:xfrm>
          <a:prstGeom prst="rect">
            <a:avLst/>
          </a:prstGeom>
          <a:noFill/>
          <a:ln w="9525">
            <a:noFill/>
            <a:miter lim="800000"/>
            <a:headEnd/>
            <a:tailEnd/>
          </a:ln>
        </p:spPr>
        <p:txBody>
          <a:bodyPr/>
          <a:lstStyle/>
          <a:p>
            <a:pPr lvl="0">
              <a:buFont typeface="Arial" pitchFamily="34" charset="0"/>
              <a:buChar char="•"/>
            </a:pPr>
            <a:r>
              <a:rPr lang="en-US" dirty="0" smtClean="0"/>
              <a:t>Dr Tony Hargreaves :  </a:t>
            </a:r>
            <a:r>
              <a:rPr lang="en-US" dirty="0" err="1" smtClean="0"/>
              <a:t>Modelling</a:t>
            </a:r>
            <a:r>
              <a:rPr lang="en-US" dirty="0" smtClean="0"/>
              <a:t> built form</a:t>
            </a:r>
          </a:p>
          <a:p>
            <a:pPr lvl="0"/>
            <a:r>
              <a:rPr lang="en-US" dirty="0" smtClean="0"/>
              <a:t> </a:t>
            </a:r>
            <a:endParaRPr lang="en-GB" dirty="0" smtClean="0"/>
          </a:p>
          <a:p>
            <a:pPr lvl="0">
              <a:buFont typeface="Arial" pitchFamily="34" charset="0"/>
              <a:buChar char="•"/>
            </a:pPr>
            <a:r>
              <a:rPr lang="en-US" dirty="0" smtClean="0"/>
              <a:t>Dr </a:t>
            </a:r>
            <a:r>
              <a:rPr lang="en-US" dirty="0" err="1" smtClean="0"/>
              <a:t>Raziyeh</a:t>
            </a:r>
            <a:r>
              <a:rPr lang="en-US" dirty="0" smtClean="0"/>
              <a:t> </a:t>
            </a:r>
            <a:r>
              <a:rPr lang="en-US" dirty="0" err="1" smtClean="0"/>
              <a:t>Farmani</a:t>
            </a:r>
            <a:r>
              <a:rPr lang="en-US" dirty="0" smtClean="0"/>
              <a:t> : Water aspects</a:t>
            </a:r>
          </a:p>
          <a:p>
            <a:pPr lvl="0"/>
            <a:endParaRPr lang="en-GB" dirty="0" smtClean="0"/>
          </a:p>
          <a:p>
            <a:pPr lvl="0">
              <a:buFont typeface="Arial" pitchFamily="34" charset="0"/>
              <a:buChar char="•"/>
            </a:pPr>
            <a:r>
              <a:rPr lang="en-US" dirty="0" smtClean="0"/>
              <a:t>Professor John Nelson: Transport aspects</a:t>
            </a:r>
          </a:p>
          <a:p>
            <a:pPr lvl="0"/>
            <a:endParaRPr lang="en-GB" dirty="0" smtClean="0"/>
          </a:p>
          <a:p>
            <a:pPr lvl="0">
              <a:buFont typeface="Arial" pitchFamily="34" charset="0"/>
              <a:buChar char="•"/>
            </a:pPr>
            <a:r>
              <a:rPr lang="en-US" dirty="0" smtClean="0"/>
              <a:t>Dr Vicky Cheng: Energy aspects  </a:t>
            </a:r>
          </a:p>
          <a:p>
            <a:pPr lvl="0"/>
            <a:r>
              <a:rPr lang="en-US" dirty="0" smtClean="0"/>
              <a:t> </a:t>
            </a:r>
            <a:endParaRPr lang="en-GB" dirty="0" smtClean="0"/>
          </a:p>
          <a:p>
            <a:pPr lvl="0">
              <a:buFont typeface="Arial" pitchFamily="34" charset="0"/>
              <a:buChar char="•"/>
            </a:pPr>
            <a:r>
              <a:rPr lang="en-US" dirty="0" smtClean="0"/>
              <a:t>Not included in this symposium: Waste, Assessment and Guidelines</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blinds(horizontal)">
                                      <p:cBhvr>
                                        <p:cTn id="12" dur="50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xEl>
                                              <p:pRg st="4" end="4"/>
                                            </p:txEl>
                                          </p:spTgt>
                                        </p:tgtEl>
                                        <p:attrNameLst>
                                          <p:attrName>style.visibility</p:attrName>
                                        </p:attrNameLst>
                                      </p:cBhvr>
                                      <p:to>
                                        <p:strVal val="visible"/>
                                      </p:to>
                                    </p:set>
                                    <p:animEffect transition="in" filter="blinds(horizontal)">
                                      <p:cBhvr>
                                        <p:cTn id="17" dur="500"/>
                                        <p:tgtEl>
                                          <p:spTgt spid="1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
                                            <p:txEl>
                                              <p:pRg st="6" end="6"/>
                                            </p:txEl>
                                          </p:spTgt>
                                        </p:tgtEl>
                                        <p:attrNameLst>
                                          <p:attrName>style.visibility</p:attrName>
                                        </p:attrNameLst>
                                      </p:cBhvr>
                                      <p:to>
                                        <p:strVal val="visible"/>
                                      </p:to>
                                    </p:set>
                                    <p:animEffect transition="in" filter="blinds(horizontal)">
                                      <p:cBhvr>
                                        <p:cTn id="22" dur="500"/>
                                        <p:tgtEl>
                                          <p:spTgt spid="1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
                                            <p:txEl>
                                              <p:pRg st="8" end="8"/>
                                            </p:txEl>
                                          </p:spTgt>
                                        </p:tgtEl>
                                        <p:attrNameLst>
                                          <p:attrName>style.visibility</p:attrName>
                                        </p:attrNameLst>
                                      </p:cBhvr>
                                      <p:to>
                                        <p:strVal val="visible"/>
                                      </p:to>
                                    </p:set>
                                    <p:animEffect transition="in" filter="blinds(horizontal)">
                                      <p:cBhvr>
                                        <p:cTn id="27"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5"/>
          <p:cNvSpPr>
            <a:spLocks noChangeArrowheads="1"/>
          </p:cNvSpPr>
          <p:nvPr/>
        </p:nvSpPr>
        <p:spPr bwMode="auto">
          <a:xfrm>
            <a:off x="4562475" y="6215063"/>
            <a:ext cx="4581525" cy="642937"/>
          </a:xfrm>
          <a:prstGeom prst="rect">
            <a:avLst/>
          </a:prstGeom>
          <a:solidFill>
            <a:schemeClr val="bg1"/>
          </a:solidFill>
          <a:ln w="9525" algn="ctr">
            <a:noFill/>
            <a:round/>
            <a:headEnd/>
            <a:tailEnd/>
          </a:ln>
        </p:spPr>
        <p:txBody>
          <a:bodyPr wrap="none" anchor="ctr"/>
          <a:lstStyle/>
          <a:p>
            <a:endParaRPr lang="en-GB">
              <a:latin typeface="Calibri" pitchFamily="34" charset="0"/>
            </a:endParaRPr>
          </a:p>
        </p:txBody>
      </p:sp>
      <p:pic>
        <p:nvPicPr>
          <p:cNvPr id="3076" name="Picture 7" descr="R:\Co-ordination\Brochures\Pictures\Phasing Diagram.tif"/>
          <p:cNvPicPr>
            <a:picLocks noChangeAspect="1" noChangeArrowheads="1"/>
          </p:cNvPicPr>
          <p:nvPr/>
        </p:nvPicPr>
        <p:blipFill>
          <a:blip r:embed="rId3"/>
          <a:srcRect/>
          <a:stretch>
            <a:fillRect/>
          </a:stretch>
        </p:blipFill>
        <p:spPr bwMode="auto">
          <a:xfrm>
            <a:off x="0" y="0"/>
            <a:ext cx="5191125" cy="6838950"/>
          </a:xfrm>
          <a:prstGeom prst="rect">
            <a:avLst/>
          </a:prstGeom>
          <a:noFill/>
          <a:ln w="9525">
            <a:noFill/>
            <a:miter lim="800000"/>
            <a:headEnd/>
            <a:tailEnd/>
          </a:ln>
        </p:spPr>
      </p:pic>
      <p:pic>
        <p:nvPicPr>
          <p:cNvPr id="3077" name="Picture 56" descr="EPSRC%20Large"/>
          <p:cNvPicPr>
            <a:picLocks noChangeAspect="1" noChangeArrowheads="1"/>
          </p:cNvPicPr>
          <p:nvPr/>
        </p:nvPicPr>
        <p:blipFill>
          <a:blip r:embed="rId4"/>
          <a:srcRect/>
          <a:stretch>
            <a:fillRect/>
          </a:stretch>
        </p:blipFill>
        <p:spPr bwMode="auto">
          <a:xfrm>
            <a:off x="142875" y="0"/>
            <a:ext cx="1062038" cy="571500"/>
          </a:xfrm>
          <a:prstGeom prst="rect">
            <a:avLst/>
          </a:prstGeom>
          <a:solidFill>
            <a:srgbClr val="FFFFFF">
              <a:alpha val="50195"/>
            </a:srgbClr>
          </a:solidFill>
          <a:ln w="9525">
            <a:noFill/>
            <a:miter lim="800000"/>
            <a:headEnd/>
            <a:tailEnd/>
          </a:ln>
        </p:spPr>
      </p:pic>
      <p:sp>
        <p:nvSpPr>
          <p:cNvPr id="3078" name="Rectangle 3"/>
          <p:cNvSpPr txBox="1">
            <a:spLocks noChangeArrowheads="1"/>
          </p:cNvSpPr>
          <p:nvPr/>
        </p:nvSpPr>
        <p:spPr bwMode="auto">
          <a:xfrm>
            <a:off x="5533696" y="2843979"/>
            <a:ext cx="3610304" cy="1381180"/>
          </a:xfrm>
          <a:prstGeom prst="rect">
            <a:avLst/>
          </a:prstGeom>
          <a:noFill/>
          <a:ln w="9525">
            <a:noFill/>
            <a:miter lim="800000"/>
            <a:headEnd/>
            <a:tailEnd/>
          </a:ln>
        </p:spPr>
        <p:txBody>
          <a:bodyPr/>
          <a:lstStyle/>
          <a:p>
            <a:pPr marL="342900" indent="-342900"/>
            <a:endParaRPr lang="en-GB" sz="2000" dirty="0">
              <a:solidFill>
                <a:srgbClr val="006666"/>
              </a:solidFill>
              <a:latin typeface="Calibri" pitchFamily="34" charset="0"/>
            </a:endParaRPr>
          </a:p>
          <a:p>
            <a:pPr marL="342900" indent="-342900"/>
            <a:r>
              <a:rPr lang="en-GB" sz="2800" dirty="0" smtClean="0">
                <a:solidFill>
                  <a:srgbClr val="993366"/>
                </a:solidFill>
                <a:latin typeface="Calibri" pitchFamily="34" charset="0"/>
              </a:rPr>
              <a:t>Thank you</a:t>
            </a:r>
          </a:p>
          <a:p>
            <a:pPr marL="342900" indent="-342900"/>
            <a:endParaRPr lang="en-GB" sz="2800" dirty="0" smtClean="0">
              <a:solidFill>
                <a:srgbClr val="993366"/>
              </a:solidFill>
              <a:latin typeface="Calibri" pitchFamily="34" charset="0"/>
            </a:endParaRPr>
          </a:p>
          <a:p>
            <a:pPr marL="342900" indent="-342900"/>
            <a:r>
              <a:rPr lang="en-GB" sz="2000" dirty="0" smtClean="0">
                <a:solidFill>
                  <a:srgbClr val="993366"/>
                </a:solidFill>
                <a:latin typeface="Calibri" pitchFamily="34" charset="0"/>
                <a:hlinkClick r:id="rId5"/>
              </a:rPr>
              <a:t>www.regionalvisions.ac.uk</a:t>
            </a:r>
            <a:endParaRPr lang="en-GB" sz="2000" dirty="0" smtClean="0">
              <a:solidFill>
                <a:srgbClr val="993366"/>
              </a:solidFill>
              <a:latin typeface="Calibri" pitchFamily="34" charset="0"/>
            </a:endParaRPr>
          </a:p>
          <a:p>
            <a:pPr marL="342900" indent="-342900"/>
            <a:endParaRPr lang="en-GB" dirty="0">
              <a:solidFill>
                <a:srgbClr val="993366"/>
              </a:solidFill>
              <a:latin typeface="Calibri" pitchFamily="34" charset="0"/>
            </a:endParaRPr>
          </a:p>
        </p:txBody>
      </p:sp>
      <p:sp>
        <p:nvSpPr>
          <p:cNvPr id="12" name="Rectangle 11"/>
          <p:cNvSpPr/>
          <p:nvPr/>
        </p:nvSpPr>
        <p:spPr>
          <a:xfrm>
            <a:off x="0" y="6043613"/>
            <a:ext cx="1724025" cy="600075"/>
          </a:xfrm>
          <a:prstGeom prst="rect">
            <a:avLst/>
          </a:prstGeom>
          <a:solidFill>
            <a:srgbClr val="33CCCC"/>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400">
              <a:solidFill>
                <a:srgbClr val="FFFFFF"/>
              </a:solidFill>
            </a:endParaRPr>
          </a:p>
        </p:txBody>
      </p:sp>
      <p:pic>
        <p:nvPicPr>
          <p:cNvPr id="3080" name="Picture 8" descr="logos"/>
          <p:cNvPicPr>
            <a:picLocks noChangeArrowheads="1"/>
          </p:cNvPicPr>
          <p:nvPr/>
        </p:nvPicPr>
        <p:blipFill>
          <a:blip r:embed="rId6"/>
          <a:srcRect l="7874" t="47244" r="11810" b="26247"/>
          <a:stretch>
            <a:fillRect/>
          </a:stretch>
        </p:blipFill>
        <p:spPr bwMode="auto">
          <a:xfrm>
            <a:off x="36000" y="6120000"/>
            <a:ext cx="1620000" cy="468000"/>
          </a:xfrm>
          <a:prstGeom prst="rect">
            <a:avLst/>
          </a:prstGeom>
          <a:noFill/>
          <a:ln w="9525">
            <a:noFill/>
            <a:miter lim="800000"/>
            <a:headEnd/>
            <a:tailEnd/>
          </a:ln>
        </p:spPr>
      </p:pic>
      <p:sp>
        <p:nvSpPr>
          <p:cNvPr id="3082" name="AutoShape 11"/>
          <p:cNvSpPr>
            <a:spLocks noChangeAspect="1" noChangeArrowheads="1" noTextEdit="1"/>
          </p:cNvSpPr>
          <p:nvPr/>
        </p:nvSpPr>
        <p:spPr bwMode="auto">
          <a:xfrm>
            <a:off x="4357688" y="357188"/>
            <a:ext cx="4229100" cy="592137"/>
          </a:xfrm>
          <a:prstGeom prst="rect">
            <a:avLst/>
          </a:prstGeom>
          <a:noFill/>
          <a:ln w="9525">
            <a:noFill/>
            <a:miter lim="800000"/>
            <a:headEnd/>
            <a:tailEnd/>
          </a:ln>
        </p:spPr>
        <p:txBody>
          <a:bodyPr/>
          <a:lstStyle/>
          <a:p>
            <a:endParaRPr lang="en-GB"/>
          </a:p>
        </p:txBody>
      </p:sp>
      <p:sp>
        <p:nvSpPr>
          <p:cNvPr id="3083" name="AutoShape 11"/>
          <p:cNvSpPr>
            <a:spLocks noChangeAspect="1" noChangeArrowheads="1" noTextEdit="1"/>
          </p:cNvSpPr>
          <p:nvPr/>
        </p:nvSpPr>
        <p:spPr bwMode="auto">
          <a:xfrm>
            <a:off x="4357688" y="357188"/>
            <a:ext cx="4229100" cy="592137"/>
          </a:xfrm>
          <a:prstGeom prst="rect">
            <a:avLst/>
          </a:prstGeom>
          <a:noFill/>
          <a:ln w="9525">
            <a:noFill/>
            <a:miter lim="800000"/>
            <a:headEnd/>
            <a:tailEnd/>
          </a:ln>
        </p:spPr>
        <p:txBody>
          <a:bodyPr/>
          <a:lstStyle/>
          <a:p>
            <a:endParaRPr lang="en-GB"/>
          </a:p>
        </p:txBody>
      </p:sp>
      <p:sp>
        <p:nvSpPr>
          <p:cNvPr id="3084" name="Rectangle 14"/>
          <p:cNvSpPr>
            <a:spLocks noChangeArrowheads="1"/>
          </p:cNvSpPr>
          <p:nvPr/>
        </p:nvSpPr>
        <p:spPr bwMode="auto">
          <a:xfrm>
            <a:off x="5829903" y="714375"/>
            <a:ext cx="3787775" cy="107950"/>
          </a:xfrm>
          <a:prstGeom prst="rect">
            <a:avLst/>
          </a:prstGeom>
          <a:noFill/>
          <a:ln w="9525">
            <a:noFill/>
            <a:miter lim="800000"/>
            <a:headEnd/>
            <a:tailEnd/>
          </a:ln>
        </p:spPr>
        <p:txBody>
          <a:bodyPr wrap="none" lIns="0" tIns="0" rIns="0" bIns="0">
            <a:spAutoFit/>
          </a:bodyPr>
          <a:lstStyle/>
          <a:p>
            <a:r>
              <a:rPr lang="en-US" sz="700" b="1">
                <a:solidFill>
                  <a:srgbClr val="993366"/>
                </a:solidFill>
              </a:rPr>
              <a:t>Regional Visions of Integrated Sustainable Infrastructure Optimised for Neighbourhoods</a:t>
            </a:r>
            <a:endParaRPr lang="en-US">
              <a:latin typeface="Calibri" pitchFamily="34" charset="0"/>
            </a:endParaRPr>
          </a:p>
        </p:txBody>
      </p:sp>
      <p:sp>
        <p:nvSpPr>
          <p:cNvPr id="14" name="WordArt 27"/>
          <p:cNvSpPr>
            <a:spLocks noChangeArrowheads="1" noChangeShapeType="1" noTextEdit="1"/>
          </p:cNvSpPr>
          <p:nvPr/>
        </p:nvSpPr>
        <p:spPr bwMode="auto">
          <a:xfrm>
            <a:off x="5829903" y="157654"/>
            <a:ext cx="3202971" cy="506167"/>
          </a:xfrm>
          <a:prstGeom prst="rect">
            <a:avLst/>
          </a:prstGeom>
          <a:scene3d>
            <a:camera prst="orthographicFront"/>
            <a:lightRig rig="threePt" dir="t">
              <a:rot lat="0" lon="0" rev="1200000"/>
            </a:lightRig>
          </a:scene3d>
        </p:spPr>
        <p:txBody>
          <a:bodyPr wrap="none" fromWordArt="1">
            <a:prstTxWarp prst="textPlain">
              <a:avLst>
                <a:gd name="adj" fmla="val 50000"/>
              </a:avLst>
            </a:prstTxWarp>
          </a:bodyPr>
          <a:lstStyle/>
          <a:p>
            <a:pPr fontAlgn="auto">
              <a:spcBef>
                <a:spcPts val="0"/>
              </a:spcBef>
              <a:spcAft>
                <a:spcPts val="0"/>
              </a:spcAft>
              <a:defRPr/>
            </a:pPr>
            <a:r>
              <a:rPr lang="en-US" sz="9600" kern="10" dirty="0">
                <a:ln w="9525">
                  <a:noFill/>
                  <a:round/>
                  <a:headEnd/>
                  <a:tailEnd/>
                </a:ln>
                <a:gradFill rotWithShape="1">
                  <a:gsLst>
                    <a:gs pos="0">
                      <a:srgbClr val="993366"/>
                    </a:gs>
                    <a:gs pos="100000">
                      <a:srgbClr val="FFFFFF"/>
                    </a:gs>
                  </a:gsLst>
                  <a:lin ang="5400000" scaled="1"/>
                </a:gradFill>
                <a:effectLst>
                  <a:outerShdw blurRad="38100" dist="38100" dir="2700000" algn="tl">
                    <a:srgbClr val="000000">
                      <a:alpha val="43137"/>
                    </a:srgbClr>
                  </a:outerShdw>
                </a:effectLst>
                <a:latin typeface="Impact"/>
                <a:cs typeface="+mn-cs"/>
              </a:rPr>
              <a:t>ReVISIONS</a:t>
            </a:r>
          </a:p>
        </p:txBody>
      </p:sp>
      <p:pic>
        <p:nvPicPr>
          <p:cNvPr id="3086" name="Picture 14" descr="Cambridge Logo.gif"/>
          <p:cNvPicPr>
            <a:picLocks noChangeAspect="1"/>
          </p:cNvPicPr>
          <p:nvPr/>
        </p:nvPicPr>
        <p:blipFill>
          <a:blip r:embed="rId7"/>
          <a:srcRect/>
          <a:stretch>
            <a:fillRect/>
          </a:stretch>
        </p:blipFill>
        <p:spPr bwMode="auto">
          <a:xfrm>
            <a:off x="6818313" y="5481638"/>
            <a:ext cx="2214562" cy="457200"/>
          </a:xfrm>
          <a:prstGeom prst="rect">
            <a:avLst/>
          </a:prstGeom>
          <a:noFill/>
          <a:ln w="9525">
            <a:noFill/>
            <a:miter lim="800000"/>
            <a:headEnd/>
            <a:tailEnd/>
          </a:ln>
        </p:spPr>
      </p:pic>
      <p:pic>
        <p:nvPicPr>
          <p:cNvPr id="17" name="Picture 16" descr="download.jpeg"/>
          <p:cNvPicPr>
            <a:picLocks noChangeAspect="1"/>
          </p:cNvPicPr>
          <p:nvPr/>
        </p:nvPicPr>
        <p:blipFill>
          <a:blip r:embed="rId8">
            <a:extLst>
              <a:ext uri="{28A0092B-C50C-407E-A947-70E740481C1C}">
                <a14:useLocalDpi xmlns="" xmlns:a14="http://schemas.microsoft.com/office/drawing/2010/main" val="0"/>
              </a:ext>
            </a:extLst>
          </a:blip>
          <a:srcRect t="33526" b="35199"/>
          <a:stretch>
            <a:fillRect/>
          </a:stretch>
        </p:blipFill>
        <p:spPr>
          <a:xfrm>
            <a:off x="180000" y="628256"/>
            <a:ext cx="1008000" cy="407241"/>
          </a:xfrm>
          <a:prstGeom prst="rect">
            <a:avLst/>
          </a:prstGeom>
        </p:spPr>
      </p:pic>
      <p:sp>
        <p:nvSpPr>
          <p:cNvPr id="15" name="Rectangle 14"/>
          <p:cNvSpPr/>
          <p:nvPr/>
        </p:nvSpPr>
        <p:spPr>
          <a:xfrm>
            <a:off x="1924050" y="6048375"/>
            <a:ext cx="7219950" cy="593725"/>
          </a:xfrm>
          <a:prstGeom prst="rect">
            <a:avLst/>
          </a:prstGeom>
          <a:solidFill>
            <a:srgbClr val="99336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342900" indent="-342900" algn="r" fontAlgn="auto">
              <a:lnSpc>
                <a:spcPct val="90000"/>
              </a:lnSpc>
              <a:spcBef>
                <a:spcPct val="20000"/>
              </a:spcBef>
              <a:spcAft>
                <a:spcPts val="0"/>
              </a:spcAft>
              <a:defRPr/>
            </a:pPr>
            <a:r>
              <a:rPr lang="en-GB" sz="2200" kern="0" dirty="0" smtClean="0">
                <a:solidFill>
                  <a:schemeClr val="bg1"/>
                </a:solidFill>
                <a:effectLst>
                  <a:outerShdw blurRad="38100" dist="38100" dir="2700000" algn="tl">
                    <a:srgbClr val="000000">
                      <a:alpha val="43137"/>
                    </a:srgbClr>
                  </a:outerShdw>
                </a:effectLst>
              </a:rPr>
              <a:t>Sao Paulo International Symposium</a:t>
            </a:r>
            <a:r>
              <a:rPr lang="en-GB" sz="2200" kern="0" dirty="0">
                <a:solidFill>
                  <a:schemeClr val="bg1"/>
                </a:solidFill>
                <a:effectLst>
                  <a:outerShdw blurRad="38100" dist="38100" dir="2700000" algn="tl">
                    <a:srgbClr val="000000">
                      <a:alpha val="43137"/>
                    </a:srgbClr>
                  </a:outerShdw>
                </a:effectLst>
              </a:rPr>
              <a:t>, </a:t>
            </a:r>
            <a:r>
              <a:rPr lang="en-GB" sz="2200" kern="0" dirty="0" smtClean="0">
                <a:solidFill>
                  <a:schemeClr val="bg1"/>
                </a:solidFill>
                <a:effectLst>
                  <a:outerShdw blurRad="38100" dist="38100" dir="2700000" algn="tl">
                    <a:srgbClr val="000000">
                      <a:alpha val="43137"/>
                    </a:srgbClr>
                  </a:outerShdw>
                </a:effectLst>
              </a:rPr>
              <a:t>USP, June 2012</a:t>
            </a:r>
            <a:endParaRPr lang="en-GB" sz="2200" kern="0"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4642</TotalTime>
  <Words>2000</Words>
  <Application>Microsoft Office PowerPoint</Application>
  <PresentationFormat>On-screen Show (4:3)</PresentationFormat>
  <Paragraphs>496</Paragraphs>
  <Slides>39</Slides>
  <Notes>18</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39</vt:i4>
      </vt:variant>
    </vt:vector>
  </HeadingPairs>
  <TitlesOfParts>
    <vt:vector size="44" baseType="lpstr">
      <vt:lpstr>Office Theme</vt:lpstr>
      <vt:lpstr>Image Document</vt:lpstr>
      <vt:lpstr>Chart</vt:lpstr>
      <vt:lpstr>Document</vt:lpstr>
      <vt:lpstr>Photo Editor Photo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GDP</vt:lpstr>
      <vt:lpstr>Employment by Broad Sector</vt:lpstr>
      <vt:lpstr>Slide 30</vt:lpstr>
      <vt:lpstr>Slide 31</vt:lpstr>
      <vt:lpstr>Slide 32</vt:lpstr>
      <vt:lpstr>Slide 33</vt:lpstr>
      <vt:lpstr>Slide 34</vt:lpstr>
      <vt:lpstr>Slide 35</vt:lpstr>
      <vt:lpstr>Slide 36</vt:lpstr>
      <vt:lpstr>Slide 37</vt:lpstr>
      <vt:lpstr>Slide 38</vt:lpstr>
      <vt:lpstr>Slide 39</vt:lpstr>
    </vt:vector>
  </TitlesOfParts>
  <Company>University of Cambridge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Vassilis Zachariadis</dc:creator>
  <cp:lastModifiedBy>cd</cp:lastModifiedBy>
  <cp:revision>293</cp:revision>
  <dcterms:created xsi:type="dcterms:W3CDTF">2011-05-22T16:48:04Z</dcterms:created>
  <dcterms:modified xsi:type="dcterms:W3CDTF">2012-07-05T03:59:12Z</dcterms:modified>
</cp:coreProperties>
</file>