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563" r:id="rId2"/>
    <p:sldId id="586" r:id="rId3"/>
    <p:sldId id="530" r:id="rId4"/>
    <p:sldId id="539" r:id="rId5"/>
    <p:sldId id="540" r:id="rId6"/>
    <p:sldId id="490" r:id="rId7"/>
    <p:sldId id="536" r:id="rId8"/>
    <p:sldId id="537" r:id="rId9"/>
    <p:sldId id="503" r:id="rId10"/>
    <p:sldId id="543" r:id="rId11"/>
    <p:sldId id="541" r:id="rId12"/>
    <p:sldId id="542" r:id="rId13"/>
    <p:sldId id="533" r:id="rId14"/>
    <p:sldId id="592" r:id="rId15"/>
    <p:sldId id="593" r:id="rId16"/>
    <p:sldId id="554" r:id="rId17"/>
    <p:sldId id="556" r:id="rId18"/>
    <p:sldId id="588" r:id="rId19"/>
    <p:sldId id="589" r:id="rId20"/>
    <p:sldId id="590" r:id="rId21"/>
    <p:sldId id="548" r:id="rId22"/>
    <p:sldId id="547" r:id="rId23"/>
    <p:sldId id="591" r:id="rId24"/>
    <p:sldId id="582" r:id="rId25"/>
    <p:sldId id="587" r:id="rId26"/>
    <p:sldId id="584" r:id="rId27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B0EE"/>
    <a:srgbClr val="6CA62C"/>
    <a:srgbClr val="10A01E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8" autoAdjust="0"/>
    <p:restoredTop sz="97762" autoAdjust="0"/>
  </p:normalViewPr>
  <p:slideViewPr>
    <p:cSldViewPr snapToGrid="0" snapToObjects="1">
      <p:cViewPr>
        <p:scale>
          <a:sx n="70" d="100"/>
          <a:sy n="70" d="100"/>
        </p:scale>
        <p:origin x="-835" y="6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86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Goosander.arct.cam.ac.uk\revisions\Integration%20of%20technology\EHCS%20data\EHCS_Dwelling%20calc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ReVISIONS\model\tiles\Tony\Chelmsford\120601%20Chelmsford%20residential%20tiles%20Options%20comparis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lrMapOvr bg1="lt1" tx1="dk1" bg2="lt2" tx2="dk2" accent1="accent1" accent2="accent2" accent3="accent3" accent4="accent4" accent5="accent5" accent6="accent6" hlink="hlink" folHlink="folHlink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trendline>
            <c:trendlineType val="poly"/>
            <c:order val="4"/>
          </c:trendline>
          <c:xVal>
            <c:numRef>
              <c:f>semis_citycentre!$K$43:$K$54</c:f>
              <c:numCache>
                <c:formatCode>0.00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45</c:v>
                </c:pt>
                <c:pt idx="6">
                  <c:v>55</c:v>
                </c:pt>
                <c:pt idx="7">
                  <c:v>65</c:v>
                </c:pt>
                <c:pt idx="8">
                  <c:v>75</c:v>
                </c:pt>
                <c:pt idx="9">
                  <c:v>85</c:v>
                </c:pt>
                <c:pt idx="10">
                  <c:v>95</c:v>
                </c:pt>
                <c:pt idx="11">
                  <c:v>105</c:v>
                </c:pt>
              </c:numCache>
            </c:numRef>
          </c:xVal>
          <c:yVal>
            <c:numRef>
              <c:f>semis_citycentre!$L$43:$L$54</c:f>
              <c:numCache>
                <c:formatCode>General</c:formatCode>
                <c:ptCount val="12"/>
                <c:pt idx="0">
                  <c:v>0</c:v>
                </c:pt>
                <c:pt idx="1">
                  <c:v>0.19120062852653391</c:v>
                </c:pt>
                <c:pt idx="2">
                  <c:v>0.21203842582672763</c:v>
                </c:pt>
                <c:pt idx="3">
                  <c:v>0.1961645596743089</c:v>
                </c:pt>
                <c:pt idx="4">
                  <c:v>0.16680951360617099</c:v>
                </c:pt>
                <c:pt idx="5">
                  <c:v>0.10986715234626122</c:v>
                </c:pt>
                <c:pt idx="6">
                  <c:v>3.7033069066495485E-2</c:v>
                </c:pt>
                <c:pt idx="7">
                  <c:v>4.3425469609313622E-2</c:v>
                </c:pt>
                <c:pt idx="8">
                  <c:v>0</c:v>
                </c:pt>
                <c:pt idx="9">
                  <c:v>2.0000000000000052E-2</c:v>
                </c:pt>
                <c:pt idx="10">
                  <c:v>0</c:v>
                </c:pt>
                <c:pt idx="11">
                  <c:v>2.0000000000000052E-2</c:v>
                </c:pt>
              </c:numCache>
            </c:numRef>
          </c:yVal>
        </c:ser>
        <c:axId val="63272448"/>
        <c:axId val="63274368"/>
      </c:scatterChart>
      <c:valAx>
        <c:axId val="63272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Density of residential plot areas</a:t>
                </a:r>
              </a:p>
            </c:rich>
          </c:tx>
          <c:layout/>
        </c:title>
        <c:numFmt formatCode="0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3274368"/>
        <c:crosses val="autoZero"/>
        <c:crossBetween val="midCat"/>
      </c:valAx>
      <c:valAx>
        <c:axId val="632743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Percentage in density band</a:t>
                </a:r>
              </a:p>
            </c:rich>
          </c:tx>
          <c:layout/>
        </c:title>
        <c:numFmt formatCode="0%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3272448"/>
        <c:crosses val="autoZero"/>
        <c:crossBetween val="midCat"/>
      </c:valAx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0.1740861213807314"/>
          <c:y val="3.3348225509327811E-2"/>
          <c:w val="0.79921523534426231"/>
          <c:h val="0.83433546088840771"/>
        </c:manualLayout>
      </c:layout>
      <c:barChart>
        <c:barDir val="col"/>
        <c:grouping val="clustered"/>
        <c:ser>
          <c:idx val="0"/>
          <c:order val="0"/>
          <c:tx>
            <c:strRef>
              <c:f>Sheet1!$A$3</c:f>
              <c:strCache>
                <c:ptCount val="1"/>
                <c:pt idx="0">
                  <c:v>Existing 2001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Sheet1!$B$2:$E$2</c:f>
              <c:strCache>
                <c:ptCount val="4"/>
                <c:pt idx="0">
                  <c:v>detached</c:v>
                </c:pt>
                <c:pt idx="1">
                  <c:v>semi- detached</c:v>
                </c:pt>
                <c:pt idx="2">
                  <c:v>terraced</c:v>
                </c:pt>
                <c:pt idx="3">
                  <c:v>flats</c:v>
                </c:pt>
              </c:strCache>
            </c:strRef>
          </c:cat>
          <c:val>
            <c:numRef>
              <c:f>Sheet1!$B$3:$E$3</c:f>
              <c:numCache>
                <c:formatCode>_-* #,##0_-;\-* #,##0_-;_-* "-"??_-;_-@_-</c:formatCode>
                <c:ptCount val="4"/>
                <c:pt idx="0">
                  <c:v>28743</c:v>
                </c:pt>
                <c:pt idx="1">
                  <c:v>15893</c:v>
                </c:pt>
                <c:pt idx="2">
                  <c:v>5661</c:v>
                </c:pt>
                <c:pt idx="3">
                  <c:v>1529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Compact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strRef>
              <c:f>Sheet1!$B$2:$E$2</c:f>
              <c:strCache>
                <c:ptCount val="4"/>
                <c:pt idx="0">
                  <c:v>detached</c:v>
                </c:pt>
                <c:pt idx="1">
                  <c:v>semi- detached</c:v>
                </c:pt>
                <c:pt idx="2">
                  <c:v>terraced</c:v>
                </c:pt>
                <c:pt idx="3">
                  <c:v>flats</c:v>
                </c:pt>
              </c:strCache>
            </c:strRef>
          </c:cat>
          <c:val>
            <c:numRef>
              <c:f>Sheet1!$B$4:$E$4</c:f>
              <c:numCache>
                <c:formatCode>_-* #,##0_-;\-* #,##0_-;_-* "-"??_-;_-@_-</c:formatCode>
                <c:ptCount val="4"/>
                <c:pt idx="0">
                  <c:v>28757</c:v>
                </c:pt>
                <c:pt idx="1">
                  <c:v>16215</c:v>
                </c:pt>
                <c:pt idx="2">
                  <c:v>6365</c:v>
                </c:pt>
                <c:pt idx="3">
                  <c:v>5346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Free Market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cat>
            <c:strRef>
              <c:f>Sheet1!$B$2:$E$2</c:f>
              <c:strCache>
                <c:ptCount val="4"/>
                <c:pt idx="0">
                  <c:v>detached</c:v>
                </c:pt>
                <c:pt idx="1">
                  <c:v>semi- detached</c:v>
                </c:pt>
                <c:pt idx="2">
                  <c:v>terraced</c:v>
                </c:pt>
                <c:pt idx="3">
                  <c:v>flats</c:v>
                </c:pt>
              </c:strCache>
            </c:strRef>
          </c:cat>
          <c:val>
            <c:numRef>
              <c:f>Sheet1!$B$5:$E$5</c:f>
              <c:numCache>
                <c:formatCode>_-* #,##0_-;\-* #,##0_-;_-* "-"??_-;_-@_-</c:formatCode>
                <c:ptCount val="4"/>
                <c:pt idx="0">
                  <c:v>31323</c:v>
                </c:pt>
                <c:pt idx="1">
                  <c:v>22786</c:v>
                </c:pt>
                <c:pt idx="2">
                  <c:v>12412</c:v>
                </c:pt>
                <c:pt idx="3">
                  <c:v>3332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Planned</c:v>
                </c:pt>
              </c:strCache>
            </c:strRef>
          </c:tx>
          <c:cat>
            <c:strRef>
              <c:f>Sheet1!$B$2:$E$2</c:f>
              <c:strCache>
                <c:ptCount val="4"/>
                <c:pt idx="0">
                  <c:v>detached</c:v>
                </c:pt>
                <c:pt idx="1">
                  <c:v>semi- detached</c:v>
                </c:pt>
                <c:pt idx="2">
                  <c:v>terraced</c:v>
                </c:pt>
                <c:pt idx="3">
                  <c:v>flats</c:v>
                </c:pt>
              </c:strCache>
            </c:strRef>
          </c:cat>
          <c:val>
            <c:numRef>
              <c:f>Sheet1!$B$6:$E$6</c:f>
              <c:numCache>
                <c:formatCode>_-* #,##0_-;\-* #,##0_-;_-* "-"??_-;_-@_-</c:formatCode>
                <c:ptCount val="4"/>
                <c:pt idx="0">
                  <c:v>29698</c:v>
                </c:pt>
                <c:pt idx="1">
                  <c:v>18791</c:v>
                </c:pt>
                <c:pt idx="2">
                  <c:v>10212</c:v>
                </c:pt>
                <c:pt idx="3">
                  <c:v>4128</c:v>
                </c:pt>
              </c:numCache>
            </c:numRef>
          </c:val>
        </c:ser>
        <c:axId val="65049344"/>
        <c:axId val="65050880"/>
      </c:barChart>
      <c:catAx>
        <c:axId val="65049344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65050880"/>
        <c:crosses val="autoZero"/>
        <c:auto val="1"/>
        <c:lblAlgn val="ctr"/>
        <c:lblOffset val="100"/>
      </c:catAx>
      <c:valAx>
        <c:axId val="650508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dirty="0"/>
                  <a:t>25x25 m cells</a:t>
                </a:r>
              </a:p>
            </c:rich>
          </c:tx>
          <c:layout>
            <c:manualLayout>
              <c:xMode val="edge"/>
              <c:yMode val="edge"/>
              <c:x val="3.5638901699244501E-3"/>
              <c:y val="0.36523512129439628"/>
            </c:manualLayout>
          </c:layout>
        </c:title>
        <c:numFmt formatCode="_-* #,##0_-;\-* #,##0_-;_-* &quot;-&quot;??_-;_-@_-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65049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839652511378974"/>
          <c:y val="0.11202929115213177"/>
          <c:w val="0.19512165236593432"/>
          <c:h val="0.30136245672183082"/>
        </c:manualLayout>
      </c:layout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000"/>
          </a:pPr>
          <a:endParaRPr lang="en-U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6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6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7B7DD-834E-4EC5-A506-5774D4271900}" type="datetimeFigureOut">
              <a:rPr lang="en-GB" smtClean="0"/>
              <a:pPr/>
              <a:t>17/06/2012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800"/>
            <a:ext cx="2944813" cy="49561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8800"/>
            <a:ext cx="2944813" cy="49561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F96B7-C330-48BC-9697-D0E4701820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37740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101A6-E41F-3C4C-BAE3-52619B9E32D6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A6908-F85F-D34E-82E7-E1A17B2839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390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ECF54-791C-41E0-8160-0A37526B2A3A}" type="slidenum">
              <a:rPr lang="en-GB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752C6-6AF8-422E-B92C-E843D493ED7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6E2368-F0F5-472E-82F1-479AFDE344DC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16047F-655F-4543-ACD3-221D2A6F3EDC}" type="slidenum">
              <a:rPr lang="en-GB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ECF54-791C-41E0-8160-0A37526B2A3A}" type="slidenum">
              <a:rPr lang="en-GB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57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69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134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249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216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85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663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074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5681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3257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262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E903-61A6-3B47-BDD5-E413DB6EAF0C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04E6F-0552-A245-8060-00988D7E6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591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2.doc"/><Relationship Id="rId13" Type="http://schemas.openxmlformats.org/officeDocument/2006/relationships/oleObject" Target="../embeddings/oleObject1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jpeg"/><Relationship Id="rId12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11" Type="http://schemas.openxmlformats.org/officeDocument/2006/relationships/oleObject" Target="../embeddings/Microsoft_Office_Word_97_-_2003_Document5.doc"/><Relationship Id="rId5" Type="http://schemas.openxmlformats.org/officeDocument/2006/relationships/image" Target="../media/image6.jpeg"/><Relationship Id="rId10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Microsoft_Office_Word_97_-_2003_Document1.doc"/><Relationship Id="rId9" Type="http://schemas.openxmlformats.org/officeDocument/2006/relationships/oleObject" Target="../embeddings/Microsoft_Office_Word_97_-_2003_Document3.doc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6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regionalvisions.ac.uk/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5"/>
          <p:cNvSpPr>
            <a:spLocks noChangeArrowheads="1"/>
          </p:cNvSpPr>
          <p:nvPr/>
        </p:nvSpPr>
        <p:spPr bwMode="auto">
          <a:xfrm>
            <a:off x="4562475" y="6215063"/>
            <a:ext cx="4581525" cy="6429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pic>
        <p:nvPicPr>
          <p:cNvPr id="3076" name="Picture 7" descr="R:\Co-ordination\Brochures\Pictures\Phasing Diagram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191125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6" descr="EPSRC%20La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62038" cy="571500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3078" name="Rectangle 3"/>
          <p:cNvSpPr txBox="1">
            <a:spLocks noChangeArrowheads="1"/>
          </p:cNvSpPr>
          <p:nvPr/>
        </p:nvSpPr>
        <p:spPr bwMode="auto">
          <a:xfrm>
            <a:off x="5355771" y="3363685"/>
            <a:ext cx="3677104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GB" sz="2400" dirty="0">
              <a:solidFill>
                <a:srgbClr val="006666"/>
              </a:solidFill>
              <a:latin typeface="Calibri" pitchFamily="34" charset="0"/>
            </a:endParaRPr>
          </a:p>
          <a:p>
            <a:pPr indent="-342900"/>
            <a:r>
              <a:rPr lang="en-GB" sz="2400" dirty="0" smtClean="0">
                <a:solidFill>
                  <a:srgbClr val="993366"/>
                </a:solidFill>
                <a:latin typeface="Calibri" pitchFamily="34" charset="0"/>
              </a:rPr>
              <a:t>ReVISIONS research project</a:t>
            </a:r>
          </a:p>
          <a:p>
            <a:pPr indent="-342900"/>
            <a:r>
              <a:rPr lang="en-GB" sz="2400" dirty="0" smtClean="0">
                <a:solidFill>
                  <a:srgbClr val="993366"/>
                </a:solidFill>
                <a:latin typeface="Calibri" pitchFamily="34" charset="0"/>
              </a:rPr>
              <a:t>Modelling and perspectives</a:t>
            </a:r>
            <a:endParaRPr lang="en-GB" sz="2400" dirty="0">
              <a:solidFill>
                <a:srgbClr val="993366"/>
              </a:solidFill>
              <a:latin typeface="Calibri" pitchFamily="34" charset="0"/>
            </a:endParaRP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endParaRPr lang="en-GB" sz="2400" dirty="0">
              <a:solidFill>
                <a:srgbClr val="993366"/>
              </a:solidFill>
              <a:latin typeface="Calibri" pitchFamily="34" charset="0"/>
            </a:endParaRP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GB" sz="2400" dirty="0" smtClean="0">
                <a:solidFill>
                  <a:srgbClr val="993366"/>
                </a:solidFill>
                <a:latin typeface="Calibri" pitchFamily="34" charset="0"/>
              </a:rPr>
              <a:t>Tony </a:t>
            </a:r>
            <a:r>
              <a:rPr lang="en-GB" sz="2400" dirty="0">
                <a:solidFill>
                  <a:srgbClr val="993366"/>
                </a:solidFill>
                <a:latin typeface="Calibri" pitchFamily="34" charset="0"/>
              </a:rPr>
              <a:t>Hargreaves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043613"/>
            <a:ext cx="1724025" cy="600075"/>
          </a:xfrm>
          <a:prstGeom prst="rect">
            <a:avLst/>
          </a:prstGeom>
          <a:solidFill>
            <a:srgbClr val="33CCCC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rgbClr val="FFFFFF"/>
              </a:solidFill>
            </a:endParaRPr>
          </a:p>
        </p:txBody>
      </p:sp>
      <p:pic>
        <p:nvPicPr>
          <p:cNvPr id="3080" name="Picture 8" descr="logos"/>
          <p:cNvPicPr>
            <a:picLocks noChangeArrowheads="1"/>
          </p:cNvPicPr>
          <p:nvPr/>
        </p:nvPicPr>
        <p:blipFill>
          <a:blip r:embed="rId5"/>
          <a:srcRect l="7874" t="47244" r="11810" b="26247"/>
          <a:stretch>
            <a:fillRect/>
          </a:stretch>
        </p:blipFill>
        <p:spPr bwMode="auto">
          <a:xfrm>
            <a:off x="36000" y="6120000"/>
            <a:ext cx="1620000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924050" y="6048375"/>
            <a:ext cx="7219950" cy="593725"/>
          </a:xfrm>
          <a:prstGeom prst="rect">
            <a:avLst/>
          </a:prstGeom>
          <a:solidFill>
            <a:srgbClr val="99336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</a:t>
            </a:r>
            <a:r>
              <a:rPr lang="en-GB" sz="2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Symposium, </a:t>
            </a:r>
            <a:r>
              <a:rPr lang="en-GB" sz="2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Sao Paulo, 18</a:t>
            </a:r>
            <a:r>
              <a:rPr lang="en-GB" sz="2200" kern="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sz="2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June 2012</a:t>
            </a:r>
            <a:endParaRPr lang="en-GB" sz="22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82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3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4" name="Rectangle 14"/>
          <p:cNvSpPr>
            <a:spLocks noChangeArrowheads="1"/>
          </p:cNvSpPr>
          <p:nvPr/>
        </p:nvSpPr>
        <p:spPr bwMode="auto">
          <a:xfrm>
            <a:off x="5829903" y="714375"/>
            <a:ext cx="3787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 dirty="0">
                <a:solidFill>
                  <a:srgbClr val="993366"/>
                </a:solidFill>
              </a:rPr>
              <a:t>Regional Visions of Integrated Sustainable Infrastructure </a:t>
            </a:r>
            <a:r>
              <a:rPr lang="en-US" sz="700" b="1" dirty="0" err="1">
                <a:solidFill>
                  <a:srgbClr val="993366"/>
                </a:solidFill>
              </a:rPr>
              <a:t>Optimised</a:t>
            </a:r>
            <a:r>
              <a:rPr lang="en-US" sz="700" b="1" dirty="0">
                <a:solidFill>
                  <a:srgbClr val="993366"/>
                </a:solidFill>
              </a:rPr>
              <a:t> for </a:t>
            </a:r>
            <a:r>
              <a:rPr lang="en-US" sz="700" b="1" dirty="0" err="1">
                <a:solidFill>
                  <a:srgbClr val="993366"/>
                </a:solidFill>
              </a:rPr>
              <a:t>Neighbourhoods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4" name="WordArt 27"/>
          <p:cNvSpPr>
            <a:spLocks noChangeArrowheads="1" noChangeShapeType="1" noTextEdit="1"/>
          </p:cNvSpPr>
          <p:nvPr/>
        </p:nvSpPr>
        <p:spPr bwMode="auto">
          <a:xfrm>
            <a:off x="5829903" y="157654"/>
            <a:ext cx="3202971" cy="506167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+mn-cs"/>
              </a:rPr>
              <a:t>ReVISIONS</a:t>
            </a:r>
          </a:p>
        </p:txBody>
      </p:sp>
      <p:pic>
        <p:nvPicPr>
          <p:cNvPr id="3086" name="Picture 14" descr="Cambridge Logo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18313" y="5481638"/>
            <a:ext cx="2214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download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526" b="35199"/>
          <a:stretch>
            <a:fillRect/>
          </a:stretch>
        </p:blipFill>
        <p:spPr>
          <a:xfrm>
            <a:off x="180000" y="628256"/>
            <a:ext cx="1008000" cy="407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61443" name="Picture 61" descr="EPSRC%20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61445" name="Picture 16" descr="CUnib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08" y="73606"/>
            <a:ext cx="1776295" cy="36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TextBox 17"/>
          <p:cNvSpPr txBox="1">
            <a:spLocks noChangeArrowheads="1"/>
          </p:cNvSpPr>
          <p:nvPr/>
        </p:nvSpPr>
        <p:spPr bwMode="auto">
          <a:xfrm>
            <a:off x="142875" y="580134"/>
            <a:ext cx="25869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800000"/>
                </a:solidFill>
              </a:rPr>
              <a:t>Overview: Method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357313" y="1196975"/>
            <a:ext cx="7000875" cy="5421313"/>
            <a:chOff x="2897219" y="1196975"/>
            <a:chExt cx="6370387" cy="5421313"/>
          </a:xfrm>
        </p:grpSpPr>
        <p:sp>
          <p:nvSpPr>
            <p:cNvPr id="61448" name="AutoShape 10"/>
            <p:cNvSpPr>
              <a:spLocks noChangeArrowheads="1"/>
            </p:cNvSpPr>
            <p:nvPr/>
          </p:nvSpPr>
          <p:spPr bwMode="auto">
            <a:xfrm>
              <a:off x="5867400" y="5734050"/>
              <a:ext cx="485775" cy="503238"/>
            </a:xfrm>
            <a:prstGeom prst="downArrow">
              <a:avLst>
                <a:gd name="adj1" fmla="val 50000"/>
                <a:gd name="adj2" fmla="val 25899"/>
              </a:avLst>
            </a:prstGeom>
            <a:solidFill>
              <a:srgbClr val="9933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449" name="Line 14"/>
            <p:cNvSpPr>
              <a:spLocks noChangeShapeType="1"/>
            </p:cNvSpPr>
            <p:nvPr/>
          </p:nvSpPr>
          <p:spPr bwMode="auto">
            <a:xfrm>
              <a:off x="8388350" y="1484313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" name="Group 32"/>
            <p:cNvGrpSpPr>
              <a:grpSpLocks/>
            </p:cNvGrpSpPr>
            <p:nvPr/>
          </p:nvGrpSpPr>
          <p:grpSpPr bwMode="auto">
            <a:xfrm>
              <a:off x="2897219" y="1196975"/>
              <a:ext cx="6370387" cy="5421313"/>
              <a:chOff x="2897219" y="1196975"/>
              <a:chExt cx="6370387" cy="5421313"/>
            </a:xfrm>
          </p:grpSpPr>
          <p:sp>
            <p:nvSpPr>
              <p:cNvPr id="61451" name="Line 13"/>
              <p:cNvSpPr>
                <a:spLocks noChangeShapeType="1"/>
              </p:cNvSpPr>
              <p:nvPr/>
            </p:nvSpPr>
            <p:spPr bwMode="auto">
              <a:xfrm>
                <a:off x="3779838" y="1484313"/>
                <a:ext cx="0" cy="685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452" name="Line 18"/>
              <p:cNvSpPr>
                <a:spLocks noChangeShapeType="1"/>
              </p:cNvSpPr>
              <p:nvPr/>
            </p:nvSpPr>
            <p:spPr bwMode="auto">
              <a:xfrm>
                <a:off x="6084888" y="1773238"/>
                <a:ext cx="0" cy="5032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453" name="Line 19"/>
              <p:cNvSpPr>
                <a:spLocks noChangeShapeType="1"/>
              </p:cNvSpPr>
              <p:nvPr/>
            </p:nvSpPr>
            <p:spPr bwMode="auto">
              <a:xfrm>
                <a:off x="6084888" y="4581525"/>
                <a:ext cx="0" cy="647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6" name="Group 31"/>
              <p:cNvGrpSpPr>
                <a:grpSpLocks/>
              </p:cNvGrpSpPr>
              <p:nvPr/>
            </p:nvGrpSpPr>
            <p:grpSpPr bwMode="auto">
              <a:xfrm>
                <a:off x="2897219" y="1196975"/>
                <a:ext cx="6370387" cy="5421313"/>
                <a:chOff x="2916238" y="1196975"/>
                <a:chExt cx="6370387" cy="5421313"/>
              </a:xfrm>
            </p:grpSpPr>
            <p:sp>
              <p:nvSpPr>
                <p:cNvPr id="61455" name="Rectangle 5"/>
                <p:cNvSpPr>
                  <a:spLocks noChangeArrowheads="1"/>
                </p:cNvSpPr>
                <p:nvPr/>
              </p:nvSpPr>
              <p:spPr bwMode="auto">
                <a:xfrm>
                  <a:off x="5003800" y="6237288"/>
                  <a:ext cx="2133600" cy="381000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GB" sz="1400" b="1">
                      <a:latin typeface="Calibri" pitchFamily="34" charset="0"/>
                    </a:rPr>
                    <a:t>GUIDANCE</a:t>
                  </a:r>
                </a:p>
              </p:txBody>
            </p:sp>
            <p:sp>
              <p:nvSpPr>
                <p:cNvPr id="61456" name="AutoShape 8"/>
                <p:cNvSpPr>
                  <a:spLocks noChangeArrowheads="1"/>
                </p:cNvSpPr>
                <p:nvPr/>
              </p:nvSpPr>
              <p:spPr bwMode="auto">
                <a:xfrm>
                  <a:off x="4606925" y="3141663"/>
                  <a:ext cx="360363" cy="457200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9933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1457" name="AutoShape 9"/>
                <p:cNvSpPr>
                  <a:spLocks noChangeArrowheads="1"/>
                </p:cNvSpPr>
                <p:nvPr/>
              </p:nvSpPr>
              <p:spPr bwMode="auto">
                <a:xfrm>
                  <a:off x="7072313" y="3141663"/>
                  <a:ext cx="503237" cy="457200"/>
                </a:xfrm>
                <a:prstGeom prst="rightArrow">
                  <a:avLst>
                    <a:gd name="adj1" fmla="val 50000"/>
                    <a:gd name="adj2" fmla="val 27517"/>
                  </a:avLst>
                </a:prstGeom>
                <a:solidFill>
                  <a:srgbClr val="9933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1458" name="Line 11"/>
                <p:cNvSpPr>
                  <a:spLocks noChangeShapeType="1"/>
                </p:cNvSpPr>
                <p:nvPr/>
              </p:nvSpPr>
              <p:spPr bwMode="auto">
                <a:xfrm>
                  <a:off x="6732588" y="1484313"/>
                  <a:ext cx="16764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459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3779838" y="1484313"/>
                  <a:ext cx="2235200" cy="15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460" name="AutoShape 22"/>
                <p:cNvSpPr>
                  <a:spLocks noChangeArrowheads="1"/>
                </p:cNvSpPr>
                <p:nvPr/>
              </p:nvSpPr>
              <p:spPr bwMode="auto">
                <a:xfrm rot="10800000">
                  <a:off x="7380288" y="4868863"/>
                  <a:ext cx="1143000" cy="850900"/>
                </a:xfrm>
                <a:custGeom>
                  <a:avLst/>
                  <a:gdLst>
                    <a:gd name="T0" fmla="*/ 2147483647 w 21600"/>
                    <a:gd name="T1" fmla="*/ 0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2147483647 h 21600"/>
                    <a:gd name="T8" fmla="*/ 17694720 60000 65536"/>
                    <a:gd name="T9" fmla="*/ 5898240 60000 65536"/>
                    <a:gd name="T10" fmla="*/ 5898240 60000 65536"/>
                    <a:gd name="T11" fmla="*/ 0 60000 65536"/>
                    <a:gd name="T12" fmla="*/ 12427 w 21600"/>
                    <a:gd name="T13" fmla="*/ 2912 h 21600"/>
                    <a:gd name="T14" fmla="*/ 18227 w 21600"/>
                    <a:gd name="T15" fmla="*/ 924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1600" y="6079"/>
                      </a:moveTo>
                      <a:lnTo>
                        <a:pt x="15126" y="0"/>
                      </a:lnTo>
                      <a:lnTo>
                        <a:pt x="15126" y="2912"/>
                      </a:lnTo>
                      <a:lnTo>
                        <a:pt x="12427" y="2912"/>
                      </a:lnTo>
                      <a:cubicBezTo>
                        <a:pt x="5564" y="2912"/>
                        <a:pt x="0" y="7052"/>
                        <a:pt x="0" y="12158"/>
                      </a:cubicBezTo>
                      <a:lnTo>
                        <a:pt x="0" y="21600"/>
                      </a:lnTo>
                      <a:lnTo>
                        <a:pt x="6474" y="21600"/>
                      </a:lnTo>
                      <a:lnTo>
                        <a:pt x="6474" y="12158"/>
                      </a:lnTo>
                      <a:cubicBezTo>
                        <a:pt x="6474" y="10550"/>
                        <a:pt x="9139" y="9246"/>
                        <a:pt x="12427" y="9246"/>
                      </a:cubicBezTo>
                      <a:lnTo>
                        <a:pt x="15126" y="9246"/>
                      </a:lnTo>
                      <a:lnTo>
                        <a:pt x="15126" y="12158"/>
                      </a:lnTo>
                      <a:close/>
                    </a:path>
                  </a:pathLst>
                </a:custGeom>
                <a:solidFill>
                  <a:srgbClr val="9933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461" name="AutoShape 23"/>
                <p:cNvSpPr>
                  <a:spLocks noChangeArrowheads="1"/>
                </p:cNvSpPr>
                <p:nvPr/>
              </p:nvSpPr>
              <p:spPr bwMode="auto">
                <a:xfrm rot="-5400000">
                  <a:off x="3568700" y="4648200"/>
                  <a:ext cx="990600" cy="1143000"/>
                </a:xfrm>
                <a:custGeom>
                  <a:avLst/>
                  <a:gdLst>
                    <a:gd name="T0" fmla="*/ 2147483647 w 21600"/>
                    <a:gd name="T1" fmla="*/ 0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2147483647 h 21600"/>
                    <a:gd name="T8" fmla="*/ 17694720 60000 65536"/>
                    <a:gd name="T9" fmla="*/ 5898240 60000 65536"/>
                    <a:gd name="T10" fmla="*/ 5898240 60000 65536"/>
                    <a:gd name="T11" fmla="*/ 0 60000 65536"/>
                    <a:gd name="T12" fmla="*/ 12427 w 21600"/>
                    <a:gd name="T13" fmla="*/ 2912 h 21600"/>
                    <a:gd name="T14" fmla="*/ 18227 w 21600"/>
                    <a:gd name="T15" fmla="*/ 924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1600" y="6079"/>
                      </a:moveTo>
                      <a:lnTo>
                        <a:pt x="15126" y="0"/>
                      </a:lnTo>
                      <a:lnTo>
                        <a:pt x="15126" y="2912"/>
                      </a:lnTo>
                      <a:lnTo>
                        <a:pt x="12427" y="2912"/>
                      </a:lnTo>
                      <a:cubicBezTo>
                        <a:pt x="5564" y="2912"/>
                        <a:pt x="0" y="7052"/>
                        <a:pt x="0" y="12158"/>
                      </a:cubicBezTo>
                      <a:lnTo>
                        <a:pt x="0" y="21600"/>
                      </a:lnTo>
                      <a:lnTo>
                        <a:pt x="6474" y="21600"/>
                      </a:lnTo>
                      <a:lnTo>
                        <a:pt x="6474" y="12158"/>
                      </a:lnTo>
                      <a:cubicBezTo>
                        <a:pt x="6474" y="10550"/>
                        <a:pt x="9139" y="9246"/>
                        <a:pt x="12427" y="9246"/>
                      </a:cubicBezTo>
                      <a:lnTo>
                        <a:pt x="15126" y="9246"/>
                      </a:lnTo>
                      <a:lnTo>
                        <a:pt x="15126" y="12158"/>
                      </a:lnTo>
                      <a:close/>
                    </a:path>
                  </a:pathLst>
                </a:custGeom>
                <a:solidFill>
                  <a:srgbClr val="9933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462" name="Rectangle 2"/>
                <p:cNvSpPr>
                  <a:spLocks noChangeArrowheads="1"/>
                </p:cNvSpPr>
                <p:nvPr/>
              </p:nvSpPr>
              <p:spPr bwMode="auto">
                <a:xfrm>
                  <a:off x="2916238" y="1773238"/>
                  <a:ext cx="1728787" cy="2951162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GB" sz="1400" b="1" dirty="0">
                      <a:latin typeface="Calibri" pitchFamily="34" charset="0"/>
                    </a:rPr>
                    <a:t>SYSTEMATIC </a:t>
                  </a:r>
                </a:p>
                <a:p>
                  <a:pPr algn="ctr"/>
                  <a:r>
                    <a:rPr lang="en-GB" sz="1400" b="1" dirty="0">
                      <a:latin typeface="Calibri" pitchFamily="34" charset="0"/>
                    </a:rPr>
                    <a:t>OPTION DESIGN</a:t>
                  </a:r>
                </a:p>
                <a:p>
                  <a:pPr algn="ctr"/>
                  <a:endParaRPr lang="en-GB" sz="1600" b="1" dirty="0">
                    <a:latin typeface="Calibri" pitchFamily="34" charset="0"/>
                  </a:endParaRPr>
                </a:p>
                <a:p>
                  <a:pPr algn="ctr"/>
                  <a:r>
                    <a:rPr lang="en-GB" sz="1400" b="1" dirty="0">
                      <a:latin typeface="Calibri" pitchFamily="34" charset="0"/>
                    </a:rPr>
                    <a:t>Strategic</a:t>
                  </a:r>
                </a:p>
                <a:p>
                  <a:pPr algn="ctr"/>
                  <a:r>
                    <a:rPr lang="en-GB" sz="1200" b="1" dirty="0">
                      <a:latin typeface="Calibri" pitchFamily="34" charset="0"/>
                    </a:rPr>
                    <a:t>Trend</a:t>
                  </a:r>
                </a:p>
                <a:p>
                  <a:pPr algn="ctr"/>
                  <a:r>
                    <a:rPr lang="en-GB" sz="1200" b="1" dirty="0">
                      <a:latin typeface="Calibri" pitchFamily="34" charset="0"/>
                    </a:rPr>
                    <a:t>Compaction</a:t>
                  </a:r>
                </a:p>
                <a:p>
                  <a:pPr algn="ctr"/>
                  <a:r>
                    <a:rPr lang="en-GB" sz="1200" b="1" dirty="0">
                      <a:latin typeface="Calibri" pitchFamily="34" charset="0"/>
                    </a:rPr>
                    <a:t>Dispersal</a:t>
                  </a:r>
                </a:p>
                <a:p>
                  <a:pPr algn="ctr"/>
                  <a:r>
                    <a:rPr lang="en-GB" sz="1200" b="1" dirty="0" smtClean="0">
                      <a:latin typeface="Calibri" pitchFamily="34" charset="0"/>
                    </a:rPr>
                    <a:t>Expansion</a:t>
                  </a:r>
                </a:p>
                <a:p>
                  <a:pPr algn="ctr"/>
                  <a:endParaRPr lang="en-GB" sz="1200" b="1" dirty="0">
                    <a:latin typeface="Calibri" pitchFamily="34" charset="0"/>
                  </a:endParaRPr>
                </a:p>
                <a:p>
                  <a:pPr algn="ctr"/>
                  <a:endParaRPr lang="en-GB" sz="1200" b="1" dirty="0">
                    <a:latin typeface="Calibri" pitchFamily="34" charset="0"/>
                  </a:endParaRPr>
                </a:p>
                <a:p>
                  <a:pPr algn="ctr"/>
                  <a:r>
                    <a:rPr lang="en-GB" sz="1400" b="1" dirty="0">
                      <a:latin typeface="Calibri" pitchFamily="34" charset="0"/>
                    </a:rPr>
                    <a:t>Local</a:t>
                  </a:r>
                  <a:endParaRPr lang="en-GB" sz="1200" b="1" dirty="0">
                    <a:latin typeface="Calibri" pitchFamily="34" charset="0"/>
                  </a:endParaRPr>
                </a:p>
                <a:p>
                  <a:pPr algn="ctr"/>
                  <a:r>
                    <a:rPr lang="en-GB" sz="1200" b="1" dirty="0">
                      <a:latin typeface="Calibri" pitchFamily="34" charset="0"/>
                    </a:rPr>
                    <a:t>Economies of scale</a:t>
                  </a:r>
                </a:p>
                <a:p>
                  <a:pPr algn="ctr"/>
                  <a:r>
                    <a:rPr lang="en-GB" sz="1200" b="1" dirty="0">
                      <a:latin typeface="Calibri" pitchFamily="34" charset="0"/>
                    </a:rPr>
                    <a:t>Decentralised services</a:t>
                  </a:r>
                </a:p>
                <a:p>
                  <a:pPr algn="ctr"/>
                  <a:r>
                    <a:rPr lang="en-GB" sz="1200" b="1" dirty="0" smtClean="0">
                      <a:latin typeface="Calibri" pitchFamily="34" charset="0"/>
                    </a:rPr>
                    <a:t>Retrofit &amp; </a:t>
                  </a:r>
                  <a:r>
                    <a:rPr lang="en-GB" sz="1200" b="1" dirty="0">
                      <a:latin typeface="Calibri" pitchFamily="34" charset="0"/>
                    </a:rPr>
                    <a:t>new build</a:t>
                  </a:r>
                </a:p>
              </p:txBody>
            </p:sp>
            <p:sp>
              <p:nvSpPr>
                <p:cNvPr id="6146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7615238" y="1857363"/>
                  <a:ext cx="1671387" cy="301621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ASSESSMENT</a:t>
                  </a:r>
                  <a:endParaRPr lang="en-GB" sz="1400">
                    <a:latin typeface="Calibri" pitchFamily="34" charset="0"/>
                  </a:endParaRP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(Indicators)</a:t>
                  </a:r>
                </a:p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Economic</a:t>
                  </a: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(Net benefit &amp; feasibility)</a:t>
                  </a:r>
                </a:p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Social Equity</a:t>
                  </a: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(Distribution)</a:t>
                  </a:r>
                </a:p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Environmental</a:t>
                  </a: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(Protection)</a:t>
                  </a:r>
                </a:p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Resources</a:t>
                  </a: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(use)</a:t>
                  </a:r>
                  <a:endParaRPr lang="en-GB" sz="1200" b="1"/>
                </a:p>
              </p:txBody>
            </p:sp>
            <p:sp>
              <p:nvSpPr>
                <p:cNvPr id="61464" name="Oval 26"/>
                <p:cNvSpPr>
                  <a:spLocks noChangeArrowheads="1"/>
                </p:cNvSpPr>
                <p:nvPr/>
              </p:nvSpPr>
              <p:spPr bwMode="auto">
                <a:xfrm>
                  <a:off x="4984750" y="2205038"/>
                  <a:ext cx="2300288" cy="2376487"/>
                </a:xfrm>
                <a:prstGeom prst="ellipse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ANALYTICAL TOOLS</a:t>
                  </a:r>
                </a:p>
                <a:p>
                  <a:pPr algn="ctr"/>
                  <a:endParaRPr lang="en-GB" sz="1400" b="1">
                    <a:latin typeface="Calibri" pitchFamily="34" charset="0"/>
                  </a:endParaRP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Integrated quantitative </a:t>
                  </a: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Modelling framework </a:t>
                  </a:r>
                </a:p>
                <a:p>
                  <a:pPr algn="ctr"/>
                  <a:r>
                    <a:rPr lang="en-GB" sz="1200" b="1">
                      <a:latin typeface="Calibri" pitchFamily="34" charset="0"/>
                    </a:rPr>
                    <a:t>(Forecasting)</a:t>
                  </a:r>
                </a:p>
                <a:p>
                  <a:pPr algn="ctr"/>
                  <a:endParaRPr lang="en-GB" sz="1200" b="1">
                    <a:latin typeface="Calibri" pitchFamily="34" charset="0"/>
                  </a:endParaRPr>
                </a:p>
                <a:p>
                  <a:pPr algn="ctr"/>
                  <a:endParaRPr lang="en-GB" sz="1400">
                    <a:latin typeface="Calibri" pitchFamily="34" charset="0"/>
                  </a:endParaRPr>
                </a:p>
                <a:p>
                  <a:pPr algn="ctr"/>
                  <a:endParaRPr lang="en-GB" sz="1400">
                    <a:latin typeface="Calibri" pitchFamily="34" charset="0"/>
                  </a:endParaRPr>
                </a:p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1465" name="Rectangle 4"/>
                <p:cNvSpPr>
                  <a:spLocks noChangeArrowheads="1"/>
                </p:cNvSpPr>
                <p:nvPr/>
              </p:nvSpPr>
              <p:spPr bwMode="auto">
                <a:xfrm>
                  <a:off x="4572000" y="5229225"/>
                  <a:ext cx="2878138" cy="533400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GB" sz="1400" b="1">
                      <a:latin typeface="Calibri" pitchFamily="34" charset="0"/>
                    </a:rPr>
                    <a:t>Stakeholders/Researchers</a:t>
                  </a:r>
                  <a:endParaRPr lang="en-GB" sz="1400">
                    <a:latin typeface="Calibri" pitchFamily="34" charset="0"/>
                  </a:endParaRPr>
                </a:p>
              </p:txBody>
            </p:sp>
            <p:sp>
              <p:nvSpPr>
                <p:cNvPr id="61466" name="Rectangle 6"/>
                <p:cNvSpPr>
                  <a:spLocks noChangeArrowheads="1"/>
                </p:cNvSpPr>
                <p:nvPr/>
              </p:nvSpPr>
              <p:spPr bwMode="auto">
                <a:xfrm>
                  <a:off x="5076825" y="1196975"/>
                  <a:ext cx="2133600" cy="609600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GB" sz="1400" b="1">
                      <a:latin typeface="Calibri" pitchFamily="34" charset="0"/>
                    </a:rPr>
                    <a:t>REGIONAL</a:t>
                  </a:r>
                </a:p>
                <a:p>
                  <a:pPr algn="ctr"/>
                  <a:r>
                    <a:rPr lang="en-GB" sz="1400" b="1">
                      <a:latin typeface="Calibri" pitchFamily="34" charset="0"/>
                    </a:rPr>
                    <a:t>CASE STUDIES</a:t>
                  </a:r>
                </a:p>
              </p:txBody>
            </p:sp>
          </p:grpSp>
        </p:grpSp>
      </p:grp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5790425" y="703017"/>
            <a:ext cx="3787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 dirty="0">
                <a:solidFill>
                  <a:srgbClr val="993366"/>
                </a:solidFill>
              </a:rPr>
              <a:t>Regional Visions of Integrated Sustainable Infrastructure </a:t>
            </a:r>
            <a:r>
              <a:rPr lang="en-US" sz="700" b="1" dirty="0" err="1">
                <a:solidFill>
                  <a:srgbClr val="993366"/>
                </a:solidFill>
              </a:rPr>
              <a:t>Optimised</a:t>
            </a:r>
            <a:r>
              <a:rPr lang="en-US" sz="700" b="1" dirty="0">
                <a:solidFill>
                  <a:srgbClr val="993366"/>
                </a:solidFill>
              </a:rPr>
              <a:t> for </a:t>
            </a:r>
            <a:r>
              <a:rPr lang="en-US" sz="700" b="1" dirty="0" err="1">
                <a:solidFill>
                  <a:srgbClr val="993366"/>
                </a:solidFill>
              </a:rPr>
              <a:t>Neighbourhoods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WordArt 27"/>
          <p:cNvSpPr>
            <a:spLocks noChangeArrowheads="1" noChangeShapeType="1" noTextEdit="1"/>
          </p:cNvSpPr>
          <p:nvPr/>
        </p:nvSpPr>
        <p:spPr bwMode="auto">
          <a:xfrm>
            <a:off x="5790425" y="73967"/>
            <a:ext cx="3202971" cy="506167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+mn-cs"/>
              </a:rPr>
              <a:t>ReVISIONS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8"/>
          <p:cNvGrpSpPr>
            <a:grpSpLocks/>
          </p:cNvGrpSpPr>
          <p:nvPr/>
        </p:nvGrpSpPr>
        <p:grpSpPr bwMode="auto">
          <a:xfrm>
            <a:off x="3852491" y="2206450"/>
            <a:ext cx="766763" cy="2592288"/>
            <a:chOff x="3911102" y="1981632"/>
            <a:chExt cx="766555" cy="2332824"/>
          </a:xfrm>
        </p:grpSpPr>
        <p:sp>
          <p:nvSpPr>
            <p:cNvPr id="125" name="Rectangle 124"/>
            <p:cNvSpPr/>
            <p:nvPr/>
          </p:nvSpPr>
          <p:spPr>
            <a:xfrm>
              <a:off x="3923799" y="1981632"/>
              <a:ext cx="720529" cy="2332824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6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983090" y="2240835"/>
              <a:ext cx="560235" cy="296834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Heat</a:t>
              </a:r>
            </a:p>
          </p:txBody>
        </p:sp>
        <p:sp>
          <p:nvSpPr>
            <p:cNvPr id="45109" name="TextBox 72"/>
            <p:cNvSpPr txBox="1">
              <a:spLocks noChangeArrowheads="1"/>
            </p:cNvSpPr>
            <p:nvPr/>
          </p:nvSpPr>
          <p:spPr bwMode="auto">
            <a:xfrm>
              <a:off x="3911102" y="1988840"/>
              <a:ext cx="76655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 b="1">
                  <a:latin typeface="Calibri" pitchFamily="34" charset="0"/>
                </a:rPr>
                <a:t>Demands 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983090" y="2629639"/>
              <a:ext cx="560235" cy="296835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Power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983090" y="3018443"/>
              <a:ext cx="560235" cy="296834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Clean water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3983090" y="3407247"/>
              <a:ext cx="560235" cy="296835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Grey water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3983091" y="3796050"/>
              <a:ext cx="575908" cy="296835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 smtClean="0">
                  <a:solidFill>
                    <a:schemeClr val="tx1"/>
                  </a:solidFill>
                  <a:latin typeface="Calibri" pitchFamily="34" charset="0"/>
                </a:rPr>
                <a:t>waste</a:t>
              </a:r>
              <a:endParaRPr lang="en-GB" sz="105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1638347" y="455445"/>
            <a:ext cx="6104688" cy="45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322" tIns="12160" rIns="24322" bIns="12160">
            <a:spAutoFit/>
          </a:bodyPr>
          <a:lstStyle/>
          <a:p>
            <a:r>
              <a:rPr lang="en-GB" sz="2800" b="1" dirty="0">
                <a:latin typeface="Calibri" pitchFamily="34" charset="0"/>
              </a:rPr>
              <a:t>Overall Integrated Modelling Framework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5848898" y="1334783"/>
            <a:ext cx="2443655" cy="591206"/>
          </a:xfrm>
          <a:prstGeom prst="rect">
            <a:avLst/>
          </a:prstGeom>
          <a:solidFill>
            <a:srgbClr val="FB8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Spatial Planning Policy </a:t>
            </a:r>
            <a:r>
              <a:rPr lang="en-GB" sz="1400" b="1" dirty="0" smtClean="0">
                <a:solidFill>
                  <a:schemeClr val="tx1"/>
                </a:solidFill>
                <a:latin typeface="Calibri" pitchFamily="34" charset="0"/>
              </a:rPr>
              <a:t>option</a:t>
            </a:r>
            <a:endParaRPr lang="en-GB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45251" y="2494656"/>
            <a:ext cx="1250950" cy="2016125"/>
          </a:xfrm>
          <a:prstGeom prst="rect">
            <a:avLst/>
          </a:prstGeom>
          <a:solidFill>
            <a:srgbClr val="85B5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516688" y="2997893"/>
            <a:ext cx="1116013" cy="1103313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043" tIns="17022" rIns="34043" bIns="1702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latin typeface="Calibri" pitchFamily="34" charset="0"/>
              </a:rPr>
              <a:t>Socio-economic location choice module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74000" y="2636397"/>
            <a:ext cx="1090613" cy="239712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Exports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85114" y="3001862"/>
            <a:ext cx="1104900" cy="363537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Demographics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9713" y="3482081"/>
            <a:ext cx="1082675" cy="307975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Investments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77176" y="3899593"/>
            <a:ext cx="1087437" cy="247650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Public sector</a:t>
            </a:r>
          </a:p>
        </p:txBody>
      </p:sp>
      <p:cxnSp>
        <p:nvCxnSpPr>
          <p:cNvPr id="14" name="Straight Arrow Connector 13"/>
          <p:cNvCxnSpPr>
            <a:stCxn id="11" idx="1"/>
          </p:cNvCxnSpPr>
          <p:nvPr/>
        </p:nvCxnSpPr>
        <p:spPr>
          <a:xfrm rot="10800000" flipV="1">
            <a:off x="7669214" y="3182837"/>
            <a:ext cx="215900" cy="33337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7669213" y="3575743"/>
            <a:ext cx="163513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3" idx="1"/>
          </p:cNvCxnSpPr>
          <p:nvPr/>
        </p:nvCxnSpPr>
        <p:spPr>
          <a:xfrm rot="10800000">
            <a:off x="7696201" y="4009131"/>
            <a:ext cx="180975" cy="14287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7669214" y="2852935"/>
            <a:ext cx="163512" cy="1587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1438" y="2977256"/>
            <a:ext cx="1255713" cy="1050925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Regional characteristics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(climate, </a:t>
            </a:r>
            <a:r>
              <a:rPr lang="en-GB" sz="1400" b="1" dirty="0" smtClean="0">
                <a:solidFill>
                  <a:schemeClr val="tx1"/>
                </a:solidFill>
                <a:latin typeface="Calibri" pitchFamily="34" charset="0"/>
              </a:rPr>
              <a:t>soil topography</a:t>
            </a:r>
            <a:r>
              <a:rPr lang="en-GB" sz="1400" b="1" dirty="0">
                <a:solidFill>
                  <a:schemeClr val="tx1"/>
                </a:solidFill>
                <a:latin typeface="Calibri" pitchFamily="34" charset="0"/>
              </a:rPr>
              <a:t>, etc)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1584326" y="2494656"/>
            <a:ext cx="1260475" cy="2016125"/>
          </a:xfrm>
          <a:prstGeom prst="rect">
            <a:avLst/>
          </a:prstGeom>
          <a:solidFill>
            <a:srgbClr val="85B5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latin typeface="Calibri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620838" y="3070918"/>
            <a:ext cx="1155700" cy="984250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0" tIns="63995" rIns="127990" bIns="6399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latin typeface="Calibri" pitchFamily="34" charset="0"/>
              </a:rPr>
              <a:t>Infra-structure selection module</a:t>
            </a:r>
          </a:p>
        </p:txBody>
      </p:sp>
      <p:cxnSp>
        <p:nvCxnSpPr>
          <p:cNvPr id="28" name="Straight Arrow Connector 27"/>
          <p:cNvCxnSpPr>
            <a:stCxn id="19" idx="3"/>
            <a:endCxn id="24" idx="1"/>
          </p:cNvCxnSpPr>
          <p:nvPr/>
        </p:nvCxnSpPr>
        <p:spPr>
          <a:xfrm>
            <a:off x="1327151" y="3502719"/>
            <a:ext cx="25717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404563" y="4798739"/>
            <a:ext cx="1638300" cy="576064"/>
          </a:xfrm>
          <a:prstGeom prst="rect">
            <a:avLst/>
          </a:prstGeom>
          <a:solidFill>
            <a:srgbClr val="FB8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 smtClean="0">
                <a:solidFill>
                  <a:schemeClr val="tx1"/>
                </a:solidFill>
                <a:latin typeface="Calibri" pitchFamily="34" charset="0"/>
              </a:rPr>
              <a:t>Technology scenario</a:t>
            </a:r>
            <a:endParaRPr lang="en-GB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132411" y="5374802"/>
            <a:ext cx="3095625" cy="158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844801" y="4078981"/>
            <a:ext cx="139700" cy="158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0800000">
            <a:off x="2844801" y="2855018"/>
            <a:ext cx="142875" cy="158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29" idx="0"/>
            <a:endCxn id="24" idx="2"/>
          </p:cNvCxnSpPr>
          <p:nvPr/>
        </p:nvCxnSpPr>
        <p:spPr>
          <a:xfrm flipH="1" flipV="1">
            <a:off x="2214564" y="4510781"/>
            <a:ext cx="9149" cy="28795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10"/>
          <p:cNvGrpSpPr>
            <a:grpSpLocks/>
          </p:cNvGrpSpPr>
          <p:nvPr/>
        </p:nvGrpSpPr>
        <p:grpSpPr bwMode="auto">
          <a:xfrm>
            <a:off x="5508626" y="2494656"/>
            <a:ext cx="766762" cy="2016125"/>
            <a:chOff x="5567289" y="2060848"/>
            <a:chExt cx="766555" cy="2016224"/>
          </a:xfrm>
        </p:grpSpPr>
        <p:sp>
          <p:nvSpPr>
            <p:cNvPr id="68" name="Rectangle 67"/>
            <p:cNvSpPr/>
            <p:nvPr/>
          </p:nvSpPr>
          <p:spPr>
            <a:xfrm>
              <a:off x="5579986" y="2060848"/>
              <a:ext cx="720530" cy="2016224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6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651403" y="2637138"/>
              <a:ext cx="571346" cy="261951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Space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651403" y="3356312"/>
              <a:ext cx="588804" cy="257188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Travel</a:t>
              </a:r>
            </a:p>
          </p:txBody>
        </p:sp>
        <p:sp>
          <p:nvSpPr>
            <p:cNvPr id="45124" name="TextBox 72"/>
            <p:cNvSpPr txBox="1">
              <a:spLocks noChangeArrowheads="1"/>
            </p:cNvSpPr>
            <p:nvPr/>
          </p:nvSpPr>
          <p:spPr bwMode="auto">
            <a:xfrm>
              <a:off x="5567289" y="2060848"/>
              <a:ext cx="76655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 b="1">
                  <a:latin typeface="Calibri" pitchFamily="34" charset="0"/>
                </a:rPr>
                <a:t>Demands </a:t>
              </a:r>
            </a:p>
          </p:txBody>
        </p:sp>
      </p:grpSp>
      <p:cxnSp>
        <p:nvCxnSpPr>
          <p:cNvPr id="84" name="Straight Arrow Connector 83"/>
          <p:cNvCxnSpPr/>
          <p:nvPr/>
        </p:nvCxnSpPr>
        <p:spPr>
          <a:xfrm>
            <a:off x="6229351" y="4223443"/>
            <a:ext cx="204787" cy="158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rot="10800000">
            <a:off x="6229351" y="2855018"/>
            <a:ext cx="204787" cy="158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90" name="TextBox 119"/>
          <p:cNvSpPr txBox="1">
            <a:spLocks noChangeArrowheads="1"/>
          </p:cNvSpPr>
          <p:nvPr/>
        </p:nvSpPr>
        <p:spPr bwMode="auto">
          <a:xfrm>
            <a:off x="3132411" y="5014762"/>
            <a:ext cx="32421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 dirty="0">
                <a:latin typeface="Calibri" pitchFamily="34" charset="0"/>
              </a:rPr>
              <a:t>Supply characteristics (costs &amp; </a:t>
            </a:r>
            <a:r>
              <a:rPr lang="en-GB" sz="1400" b="1" i="1" dirty="0" smtClean="0">
                <a:latin typeface="Calibri" pitchFamily="34" charset="0"/>
              </a:rPr>
              <a:t>emissions)</a:t>
            </a:r>
            <a:endParaRPr lang="en-GB" sz="1400" b="1" i="1" dirty="0">
              <a:latin typeface="Calibri" pitchFamily="34" charset="0"/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 flipH="1">
            <a:off x="2984501" y="1925990"/>
            <a:ext cx="2816225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92" name="TextBox 122"/>
          <p:cNvSpPr txBox="1">
            <a:spLocks noChangeArrowheads="1"/>
          </p:cNvSpPr>
          <p:nvPr/>
        </p:nvSpPr>
        <p:spPr bwMode="auto">
          <a:xfrm>
            <a:off x="3318237" y="1476497"/>
            <a:ext cx="23646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i="1" dirty="0" smtClean="0">
                <a:latin typeface="Calibri" pitchFamily="34" charset="0"/>
              </a:rPr>
              <a:t>Spatial demand </a:t>
            </a:r>
            <a:r>
              <a:rPr lang="en-GB" sz="1400" b="1" i="1" dirty="0">
                <a:latin typeface="Calibri" pitchFamily="34" charset="0"/>
              </a:rPr>
              <a:t>per activity</a:t>
            </a:r>
          </a:p>
        </p:txBody>
      </p:sp>
      <p:grpSp>
        <p:nvGrpSpPr>
          <p:cNvPr id="4" name="Group 209"/>
          <p:cNvGrpSpPr>
            <a:grpSpLocks/>
          </p:cNvGrpSpPr>
          <p:nvPr/>
        </p:nvGrpSpPr>
        <p:grpSpPr bwMode="auto">
          <a:xfrm>
            <a:off x="4645026" y="2494656"/>
            <a:ext cx="792162" cy="2016125"/>
            <a:chOff x="4716016" y="2060848"/>
            <a:chExt cx="792088" cy="2016224"/>
          </a:xfrm>
        </p:grpSpPr>
        <p:sp>
          <p:nvSpPr>
            <p:cNvPr id="124" name="Rectangle 123"/>
            <p:cNvSpPr/>
            <p:nvPr/>
          </p:nvSpPr>
          <p:spPr>
            <a:xfrm>
              <a:off x="4716016" y="2060848"/>
              <a:ext cx="792088" cy="2016224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6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45118" name="TextBox 72"/>
            <p:cNvSpPr txBox="1">
              <a:spLocks noChangeArrowheads="1"/>
            </p:cNvSpPr>
            <p:nvPr/>
          </p:nvSpPr>
          <p:spPr bwMode="auto">
            <a:xfrm>
              <a:off x="4788024" y="2060848"/>
              <a:ext cx="61266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 b="1">
                  <a:latin typeface="Calibri" pitchFamily="34" charset="0"/>
                </a:rPr>
                <a:t>Supply 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4716016" y="2637138"/>
              <a:ext cx="792088" cy="287352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Buildings</a:t>
              </a: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716016" y="3356312"/>
              <a:ext cx="792088" cy="257188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Transport</a:t>
              </a:r>
            </a:p>
          </p:txBody>
        </p:sp>
      </p:grpSp>
      <p:grpSp>
        <p:nvGrpSpPr>
          <p:cNvPr id="6" name="Group 207"/>
          <p:cNvGrpSpPr>
            <a:grpSpLocks/>
          </p:cNvGrpSpPr>
          <p:nvPr/>
        </p:nvGrpSpPr>
        <p:grpSpPr bwMode="auto">
          <a:xfrm>
            <a:off x="2988395" y="2494483"/>
            <a:ext cx="792162" cy="2016224"/>
            <a:chOff x="3059832" y="2084851"/>
            <a:chExt cx="792088" cy="2352261"/>
          </a:xfrm>
        </p:grpSpPr>
        <p:sp>
          <p:nvSpPr>
            <p:cNvPr id="126" name="Rectangle 125"/>
            <p:cNvSpPr/>
            <p:nvPr/>
          </p:nvSpPr>
          <p:spPr>
            <a:xfrm>
              <a:off x="3059832" y="2084851"/>
              <a:ext cx="792088" cy="2352261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6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131833" y="3176971"/>
              <a:ext cx="642878" cy="432274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Water</a:t>
              </a:r>
              <a:r>
                <a:rPr lang="en-GB" sz="1000" b="1" dirty="0">
                  <a:solidFill>
                    <a:schemeClr val="tx1"/>
                  </a:solidFill>
                  <a:latin typeface="Calibri" pitchFamily="34" charset="0"/>
                </a:rPr>
                <a:t> services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131833" y="3849047"/>
              <a:ext cx="642878" cy="393843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Waste </a:t>
              </a:r>
              <a:r>
                <a:rPr lang="en-GB" sz="1000" b="1" dirty="0">
                  <a:solidFill>
                    <a:schemeClr val="tx1"/>
                  </a:solidFill>
                  <a:latin typeface="Calibri" pitchFamily="34" charset="0"/>
                </a:rPr>
                <a:t>services</a:t>
              </a: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3131833" y="2504897"/>
              <a:ext cx="714308" cy="420683"/>
            </a:xfrm>
            <a:prstGeom prst="rect">
              <a:avLst/>
            </a:prstGeom>
            <a:solidFill>
              <a:schemeClr val="bg1">
                <a:lumMod val="65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22" tIns="12160" rIns="24322" bIns="1216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50" b="1" dirty="0">
                  <a:solidFill>
                    <a:schemeClr val="tx1"/>
                  </a:solidFill>
                  <a:latin typeface="Calibri" pitchFamily="34" charset="0"/>
                </a:rPr>
                <a:t>Energy conversion</a:t>
              </a:r>
              <a:endParaRPr lang="en-GB" sz="10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45106" name="TextBox 72"/>
            <p:cNvSpPr txBox="1">
              <a:spLocks noChangeArrowheads="1"/>
            </p:cNvSpPr>
            <p:nvPr/>
          </p:nvSpPr>
          <p:spPr bwMode="auto">
            <a:xfrm>
              <a:off x="3131833" y="2084851"/>
              <a:ext cx="61266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 b="1" dirty="0">
                  <a:latin typeface="Calibri" pitchFamily="34" charset="0"/>
                </a:rPr>
                <a:t>Supply </a:t>
              </a:r>
            </a:p>
          </p:txBody>
        </p:sp>
      </p:grpSp>
      <p:cxnSp>
        <p:nvCxnSpPr>
          <p:cNvPr id="212" name="Straight Arrow Connector 211"/>
          <p:cNvCxnSpPr>
            <a:stCxn id="5" idx="2"/>
            <a:endCxn id="7" idx="0"/>
          </p:cNvCxnSpPr>
          <p:nvPr/>
        </p:nvCxnSpPr>
        <p:spPr>
          <a:xfrm>
            <a:off x="7070726" y="1925989"/>
            <a:ext cx="0" cy="56866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59" name="Rectangle 58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64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5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66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2428875" y="1143000"/>
          <a:ext cx="1257300" cy="1106488"/>
        </p:xfrm>
        <a:graphic>
          <a:graphicData uri="http://schemas.openxmlformats.org/presentationml/2006/ole">
            <p:oleObj spid="_x0000_s107522" name="Document" r:id="rId4" imgW="2058120" imgH="1811880" progId="Word.Document.8">
              <p:embed/>
            </p:oleObj>
          </a:graphicData>
        </a:graphic>
      </p:graphicFrame>
      <p:cxnSp>
        <p:nvCxnSpPr>
          <p:cNvPr id="4" name="Straight Connector 3"/>
          <p:cNvCxnSpPr/>
          <p:nvPr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1034" name="Picture 61" descr="EPSRC%20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1048" name="Rectangle 14"/>
            <p:cNvSpPr>
              <a:spLocks noChangeArrowheads="1"/>
            </p:cNvSpPr>
            <p:nvPr/>
          </p:nvSpPr>
          <p:spPr bwMode="auto">
            <a:xfrm>
              <a:off x="5921407" y="6637338"/>
              <a:ext cx="32226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600" b="1">
                  <a:solidFill>
                    <a:srgbClr val="993366"/>
                  </a:solidFill>
                </a:rPr>
                <a:t>Regional Visions of Integrated Sustainable Infrastructure Optimised for Neighbourhoods</a:t>
              </a:r>
              <a:endParaRPr lang="en-US" sz="600">
                <a:latin typeface="Calibri" pitchFamily="34" charset="0"/>
              </a:endParaRPr>
            </a:p>
          </p:txBody>
        </p:sp>
        <p:sp>
          <p:nvSpPr>
            <p:cNvPr id="8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  <a:cs typeface="+mn-cs"/>
                </a:rPr>
                <a:t>ReVISIONS</a:t>
              </a:r>
            </a:p>
          </p:txBody>
        </p:sp>
      </p:grpSp>
      <p:sp>
        <p:nvSpPr>
          <p:cNvPr id="1036" name="TextBox 17"/>
          <p:cNvSpPr txBox="1">
            <a:spLocks noChangeArrowheads="1"/>
          </p:cNvSpPr>
          <p:nvPr/>
        </p:nvSpPr>
        <p:spPr bwMode="auto">
          <a:xfrm>
            <a:off x="4000500" y="549275"/>
            <a:ext cx="5143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339933"/>
                </a:solidFill>
                <a:latin typeface="Calibri" pitchFamily="34" charset="0"/>
              </a:rPr>
              <a:t>Overview:  Spatial design options</a:t>
            </a:r>
            <a:endParaRPr lang="en-US" sz="2800" b="1">
              <a:solidFill>
                <a:srgbClr val="339933"/>
              </a:solidFill>
              <a:latin typeface="Calibri" pitchFamily="34" charset="0"/>
            </a:endParaRPr>
          </a:p>
        </p:txBody>
      </p:sp>
      <p:pic>
        <p:nvPicPr>
          <p:cNvPr id="1037" name="Picture 6" descr="londonn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0538" y="1157288"/>
            <a:ext cx="357346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7" descr="belgiumn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59425" y="4319588"/>
            <a:ext cx="3584575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2286000" y="2071688"/>
          <a:ext cx="1447800" cy="1274762"/>
        </p:xfrm>
        <a:graphic>
          <a:graphicData uri="http://schemas.openxmlformats.org/presentationml/2006/ole">
            <p:oleObj spid="_x0000_s107523" name="Document" r:id="rId8" imgW="2067480" imgH="1820880" progId="Word.Document.8">
              <p:embed/>
            </p:oleObj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2357438" y="3143250"/>
          <a:ext cx="1371600" cy="1209675"/>
        </p:xfrm>
        <a:graphic>
          <a:graphicData uri="http://schemas.openxmlformats.org/presentationml/2006/ole">
            <p:oleObj spid="_x0000_s107524" name="Document" r:id="rId9" imgW="2067480" imgH="1820880" progId="Word.Document.8">
              <p:embed/>
            </p:oleObj>
          </a:graphicData>
        </a:graphic>
      </p:graphicFrame>
      <p:graphicFrame>
        <p:nvGraphicFramePr>
          <p:cNvPr id="1029" name="Object 11"/>
          <p:cNvGraphicFramePr>
            <a:graphicFrameLocks noChangeAspect="1"/>
          </p:cNvGraphicFramePr>
          <p:nvPr/>
        </p:nvGraphicFramePr>
        <p:xfrm>
          <a:off x="3857625" y="3286125"/>
          <a:ext cx="1338263" cy="1179513"/>
        </p:xfrm>
        <a:graphic>
          <a:graphicData uri="http://schemas.openxmlformats.org/presentationml/2006/ole">
            <p:oleObj spid="_x0000_s107525" name="Document" r:id="rId10" imgW="2067480" imgH="1820880" progId="Word.Document.8">
              <p:embed/>
            </p:oleObj>
          </a:graphicData>
        </a:graphic>
      </p:graphicFrame>
      <p:graphicFrame>
        <p:nvGraphicFramePr>
          <p:cNvPr id="1030" name="Object 12"/>
          <p:cNvGraphicFramePr>
            <a:graphicFrameLocks noChangeAspect="1"/>
          </p:cNvGraphicFramePr>
          <p:nvPr/>
        </p:nvGraphicFramePr>
        <p:xfrm>
          <a:off x="2357438" y="4214813"/>
          <a:ext cx="1371600" cy="1209675"/>
        </p:xfrm>
        <a:graphic>
          <a:graphicData uri="http://schemas.openxmlformats.org/presentationml/2006/ole">
            <p:oleObj spid="_x0000_s107526" name="Document" r:id="rId11" imgW="2067480" imgH="1820880" progId="Word.Document.8">
              <p:embed/>
            </p:oleObj>
          </a:graphicData>
        </a:graphic>
      </p:graphicFrame>
      <p:graphicFrame>
        <p:nvGraphicFramePr>
          <p:cNvPr id="1031" name="Object 13"/>
          <p:cNvGraphicFramePr>
            <a:graphicFrameLocks noChangeAspect="1"/>
          </p:cNvGraphicFramePr>
          <p:nvPr/>
        </p:nvGraphicFramePr>
        <p:xfrm>
          <a:off x="2286000" y="5357813"/>
          <a:ext cx="1447800" cy="1274762"/>
        </p:xfrm>
        <a:graphic>
          <a:graphicData uri="http://schemas.openxmlformats.org/presentationml/2006/ole">
            <p:oleObj spid="_x0000_s107527" name="Document" r:id="rId12" imgW="2067480" imgH="1820880" progId="Word.Document.8">
              <p:embed/>
            </p:oleObj>
          </a:graphicData>
        </a:graphic>
      </p:graphicFrame>
      <p:sp>
        <p:nvSpPr>
          <p:cNvPr id="1039" name="Text Box 14"/>
          <p:cNvSpPr txBox="1">
            <a:spLocks noChangeArrowheads="1"/>
          </p:cNvSpPr>
          <p:nvPr/>
        </p:nvSpPr>
        <p:spPr bwMode="auto">
          <a:xfrm>
            <a:off x="457200" y="1219200"/>
            <a:ext cx="1403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800000"/>
                </a:solidFill>
              </a:rPr>
              <a:t>Compaction</a:t>
            </a:r>
          </a:p>
          <a:p>
            <a:r>
              <a:rPr lang="en-GB">
                <a:solidFill>
                  <a:srgbClr val="800000"/>
                </a:solidFill>
              </a:rPr>
              <a:t>(Rogers)</a:t>
            </a:r>
          </a:p>
        </p:txBody>
      </p:sp>
      <p:sp>
        <p:nvSpPr>
          <p:cNvPr id="1040" name="Text Box 15"/>
          <p:cNvSpPr txBox="1">
            <a:spLocks noChangeArrowheads="1"/>
          </p:cNvSpPr>
          <p:nvPr/>
        </p:nvSpPr>
        <p:spPr bwMode="auto">
          <a:xfrm>
            <a:off x="457200" y="3287713"/>
            <a:ext cx="130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800000"/>
                </a:solidFill>
              </a:rPr>
              <a:t>Planned</a:t>
            </a:r>
          </a:p>
          <a:p>
            <a:r>
              <a:rPr lang="en-GB">
                <a:solidFill>
                  <a:srgbClr val="800000"/>
                </a:solidFill>
              </a:rPr>
              <a:t>Extensions</a:t>
            </a:r>
            <a:endParaRPr lang="en-GB">
              <a:solidFill>
                <a:srgbClr val="800000"/>
              </a:solidFill>
              <a:latin typeface="Calibri" pitchFamily="34" charset="0"/>
            </a:endParaRPr>
          </a:p>
        </p:txBody>
      </p:sp>
      <p:sp>
        <p:nvSpPr>
          <p:cNvPr id="1041" name="Text Box 16"/>
          <p:cNvSpPr txBox="1">
            <a:spLocks noChangeArrowheads="1"/>
          </p:cNvSpPr>
          <p:nvPr/>
        </p:nvSpPr>
        <p:spPr bwMode="auto">
          <a:xfrm>
            <a:off x="3533775" y="2582863"/>
            <a:ext cx="609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/>
              <a:t>Edge</a:t>
            </a:r>
            <a:endParaRPr lang="en-GB">
              <a:latin typeface="Calibri" pitchFamily="34" charset="0"/>
            </a:endParaRPr>
          </a:p>
        </p:txBody>
      </p:sp>
      <p:sp>
        <p:nvSpPr>
          <p:cNvPr id="1042" name="Text Box 17"/>
          <p:cNvSpPr txBox="1">
            <a:spLocks noChangeArrowheads="1"/>
          </p:cNvSpPr>
          <p:nvPr/>
        </p:nvSpPr>
        <p:spPr bwMode="auto">
          <a:xfrm>
            <a:off x="3505200" y="3868738"/>
            <a:ext cx="7096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>
                <a:latin typeface="Calibri" pitchFamily="34" charset="0"/>
              </a:rPr>
              <a:t>Corridor</a:t>
            </a:r>
            <a:endParaRPr lang="en-GB">
              <a:latin typeface="Calibri" pitchFamily="34" charset="0"/>
            </a:endParaRPr>
          </a:p>
        </p:txBody>
      </p:sp>
      <p:sp>
        <p:nvSpPr>
          <p:cNvPr id="1043" name="Text Box 18"/>
          <p:cNvSpPr txBox="1">
            <a:spLocks noChangeArrowheads="1"/>
          </p:cNvSpPr>
          <p:nvPr/>
        </p:nvSpPr>
        <p:spPr bwMode="auto">
          <a:xfrm>
            <a:off x="3549650" y="4795838"/>
            <a:ext cx="1308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/>
              <a:t>New settlements</a:t>
            </a:r>
            <a:endParaRPr lang="en-GB"/>
          </a:p>
        </p:txBody>
      </p:sp>
      <p:sp>
        <p:nvSpPr>
          <p:cNvPr id="1044" name="Text Box 19"/>
          <p:cNvSpPr txBox="1">
            <a:spLocks noChangeArrowheads="1"/>
          </p:cNvSpPr>
          <p:nvPr/>
        </p:nvSpPr>
        <p:spPr bwMode="auto">
          <a:xfrm>
            <a:off x="412750" y="5576888"/>
            <a:ext cx="141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800000"/>
                </a:solidFill>
              </a:rPr>
              <a:t>Free market</a:t>
            </a:r>
          </a:p>
          <a:p>
            <a:r>
              <a:rPr lang="en-GB">
                <a:solidFill>
                  <a:srgbClr val="800000"/>
                </a:solidFill>
              </a:rPr>
              <a:t>(Barker)</a:t>
            </a:r>
          </a:p>
        </p:txBody>
      </p:sp>
      <p:sp>
        <p:nvSpPr>
          <p:cNvPr id="1045" name="Text Box 20"/>
          <p:cNvSpPr txBox="1">
            <a:spLocks noChangeArrowheads="1"/>
          </p:cNvSpPr>
          <p:nvPr/>
        </p:nvSpPr>
        <p:spPr bwMode="auto">
          <a:xfrm>
            <a:off x="5495925" y="3678238"/>
            <a:ext cx="3900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/>
              <a:t>London Region</a:t>
            </a:r>
          </a:p>
          <a:p>
            <a:r>
              <a:rPr lang="en-GB" sz="1200" i="1">
                <a:latin typeface="Calibri" pitchFamily="34" charset="0"/>
              </a:rPr>
              <a:t>(Corine land cover maps European Environment Agency)</a:t>
            </a:r>
            <a:endParaRPr lang="en-GB" sz="1200"/>
          </a:p>
          <a:p>
            <a:r>
              <a:rPr lang="en-GB" sz="1200"/>
              <a:t>Flemish Region</a:t>
            </a:r>
          </a:p>
        </p:txBody>
      </p:sp>
      <p:graphicFrame>
        <p:nvGraphicFramePr>
          <p:cNvPr id="1032" name="Object 21"/>
          <p:cNvGraphicFramePr>
            <a:graphicFrameLocks noChangeAspect="1"/>
          </p:cNvGraphicFramePr>
          <p:nvPr/>
        </p:nvGraphicFramePr>
        <p:xfrm>
          <a:off x="6588125" y="0"/>
          <a:ext cx="2555875" cy="669925"/>
        </p:xfrm>
        <a:graphic>
          <a:graphicData uri="http://schemas.openxmlformats.org/presentationml/2006/ole">
            <p:oleObj spid="_x0000_s107528" name="Image Document" r:id="rId13" imgW="5410080" imgH="1419120" progId="">
              <p:embed/>
            </p:oleObj>
          </a:graphicData>
        </a:graphic>
      </p:graphicFrame>
      <p:sp>
        <p:nvSpPr>
          <p:cNvPr id="29" name="Left Brace 28"/>
          <p:cNvSpPr/>
          <p:nvPr/>
        </p:nvSpPr>
        <p:spPr>
          <a:xfrm>
            <a:off x="1857375" y="2357438"/>
            <a:ext cx="214313" cy="2857500"/>
          </a:xfrm>
          <a:prstGeom prst="leftBrac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47" name="Picture 2" descr="logos"/>
          <p:cNvPicPr>
            <a:picLocks noChangeAspect="1" noChangeArrowheads="1"/>
          </p:cNvPicPr>
          <p:nvPr/>
        </p:nvPicPr>
        <p:blipFill>
          <a:blip r:embed="rId14" cstate="print"/>
          <a:srcRect l="11374" t="47244" r="46037" b="38319"/>
          <a:stretch>
            <a:fillRect/>
          </a:stretch>
        </p:blipFill>
        <p:spPr bwMode="auto">
          <a:xfrm>
            <a:off x="34925" y="44450"/>
            <a:ext cx="2195513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resentation1"/>
          <p:cNvPicPr>
            <a:picLocks noChangeAspect="1" noChangeArrowheads="1"/>
          </p:cNvPicPr>
          <p:nvPr/>
        </p:nvPicPr>
        <p:blipFill>
          <a:blip r:embed="rId2" cstate="print"/>
          <a:srcRect r="5556" b="23592"/>
          <a:stretch>
            <a:fillRect/>
          </a:stretch>
        </p:blipFill>
        <p:spPr bwMode="auto">
          <a:xfrm>
            <a:off x="0" y="1700213"/>
            <a:ext cx="5072063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pic>
        <p:nvPicPr>
          <p:cNvPr id="7172" name="Picture 14" descr="Presentation1"/>
          <p:cNvPicPr>
            <a:picLocks noChangeAspect="1" noChangeArrowheads="1"/>
          </p:cNvPicPr>
          <p:nvPr/>
        </p:nvPicPr>
        <p:blipFill>
          <a:blip r:embed="rId3" cstate="print"/>
          <a:srcRect l="7672" t="10211" r="8891" b="9859"/>
          <a:stretch>
            <a:fillRect/>
          </a:stretch>
        </p:blipFill>
        <p:spPr bwMode="auto">
          <a:xfrm>
            <a:off x="5348288" y="115888"/>
            <a:ext cx="379571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5867400" y="2852738"/>
            <a:ext cx="2952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GB" sz="1400">
                <a:ea typeface="Times New Roman" pitchFamily="18" charset="0"/>
                <a:cs typeface="Times-Roman"/>
              </a:rPr>
              <a:t>(photographs from Harrison, 2008).</a:t>
            </a:r>
            <a:endParaRPr lang="en-GB" sz="2000">
              <a:ea typeface="Times New Roman" pitchFamily="18" charset="0"/>
              <a:cs typeface="Times-Roman"/>
            </a:endParaRPr>
          </a:p>
        </p:txBody>
      </p:sp>
      <p:pic>
        <p:nvPicPr>
          <p:cNvPr id="7174" name="Picture 5" descr="Presentation1"/>
          <p:cNvPicPr>
            <a:picLocks noChangeAspect="1" noChangeArrowheads="1"/>
          </p:cNvPicPr>
          <p:nvPr/>
        </p:nvPicPr>
        <p:blipFill>
          <a:blip r:embed="rId4" cstate="print"/>
          <a:srcRect r="53703" b="23239"/>
          <a:stretch>
            <a:fillRect/>
          </a:stretch>
        </p:blipFill>
        <p:spPr bwMode="auto">
          <a:xfrm>
            <a:off x="5688013" y="3213100"/>
            <a:ext cx="3455987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0" y="476250"/>
            <a:ext cx="58372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>
                <a:latin typeface="Calibri" pitchFamily="34" charset="0"/>
              </a:rPr>
              <a:t>Spatial planning policy and urban form</a:t>
            </a:r>
          </a:p>
          <a:p>
            <a:endParaRPr lang="en-GB" sz="2000">
              <a:latin typeface="Calibri" pitchFamily="34" charset="0"/>
            </a:endParaRPr>
          </a:p>
          <a:p>
            <a:r>
              <a:rPr lang="en-GB" sz="2000">
                <a:latin typeface="Calibri" pitchFamily="34" charset="0"/>
              </a:rPr>
              <a:t>Sustainability potential when considering; </a:t>
            </a:r>
          </a:p>
          <a:p>
            <a:r>
              <a:rPr lang="en-GB" sz="2000">
                <a:latin typeface="Calibri" pitchFamily="34" charset="0"/>
              </a:rPr>
              <a:t>travel, energy, transport, water and waste?</a:t>
            </a:r>
          </a:p>
          <a:p>
            <a:endParaRPr lang="en-GB" sz="2000">
              <a:latin typeface="Calibri" pitchFamily="34" charset="0"/>
            </a:endParaRPr>
          </a:p>
        </p:txBody>
      </p:sp>
      <p:sp>
        <p:nvSpPr>
          <p:cNvPr id="7176" name="TextBox 7"/>
          <p:cNvSpPr txBox="1">
            <a:spLocks noChangeArrowheads="1"/>
          </p:cNvSpPr>
          <p:nvPr/>
        </p:nvSpPr>
        <p:spPr bwMode="auto">
          <a:xfrm>
            <a:off x="0" y="4919663"/>
            <a:ext cx="58674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latin typeface="Calibri" pitchFamily="34" charset="0"/>
              </a:rPr>
              <a:t>Urban form affects </a:t>
            </a:r>
          </a:p>
          <a:p>
            <a:pPr>
              <a:buFont typeface="Arial" pitchFamily="34" charset="0"/>
              <a:buChar char="•"/>
            </a:pPr>
            <a:r>
              <a:rPr lang="en-GB" sz="2000">
                <a:latin typeface="Calibri" pitchFamily="34" charset="0"/>
              </a:rPr>
              <a:t>  Settlement size</a:t>
            </a:r>
          </a:p>
          <a:p>
            <a:pPr>
              <a:buFont typeface="Arial" pitchFamily="34" charset="0"/>
              <a:buChar char="•"/>
            </a:pPr>
            <a:r>
              <a:rPr lang="en-GB" sz="2000">
                <a:latin typeface="Calibri" pitchFamily="34" charset="0"/>
              </a:rPr>
              <a:t>  Clustering</a:t>
            </a:r>
          </a:p>
          <a:p>
            <a:pPr>
              <a:buFont typeface="Arial" pitchFamily="34" charset="0"/>
              <a:buChar char="•"/>
            </a:pPr>
            <a:r>
              <a:rPr lang="en-GB" sz="2000">
                <a:latin typeface="Calibri" pitchFamily="34" charset="0"/>
              </a:rPr>
              <a:t>  Density</a:t>
            </a:r>
          </a:p>
          <a:p>
            <a:r>
              <a:rPr lang="en-GB" sz="2000">
                <a:latin typeface="Calibri" pitchFamily="34" charset="0"/>
              </a:rPr>
              <a:t>To estimate potential of ‘green technologies’ we need to represent the variation of buildings and patterns</a:t>
            </a:r>
          </a:p>
        </p:txBody>
      </p:sp>
      <p:pic>
        <p:nvPicPr>
          <p:cNvPr id="7177" name="Picture 2" descr="logos"/>
          <p:cNvPicPr>
            <a:picLocks noChangeAspect="1" noChangeArrowheads="1"/>
          </p:cNvPicPr>
          <p:nvPr/>
        </p:nvPicPr>
        <p:blipFill>
          <a:blip r:embed="rId5" cstate="print"/>
          <a:srcRect l="11374" t="47244" r="46037" b="38319"/>
          <a:stretch>
            <a:fillRect/>
          </a:stretch>
        </p:blipFill>
        <p:spPr bwMode="auto">
          <a:xfrm>
            <a:off x="0" y="0"/>
            <a:ext cx="15716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846651" y="6276796"/>
            <a:ext cx="8302707" cy="532624"/>
            <a:chOff x="846651" y="6276796"/>
            <a:chExt cx="8302707" cy="532624"/>
          </a:xfrm>
        </p:grpSpPr>
        <p:sp>
          <p:nvSpPr>
            <p:cNvPr id="16" name="Rectangle 15"/>
            <p:cNvSpPr/>
            <p:nvPr/>
          </p:nvSpPr>
          <p:spPr>
            <a:xfrm>
              <a:off x="846651" y="6682776"/>
              <a:ext cx="8302707" cy="1266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5373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46652" y="6276796"/>
              <a:ext cx="6368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953735"/>
                  </a:solidFill>
                  <a:latin typeface="BlairMdITC TT-Medium"/>
                  <a:cs typeface="BlairMdITC TT-Medium"/>
                </a:rPr>
                <a:t>Scenarios</a:t>
              </a:r>
              <a:endParaRPr lang="en-GB" sz="2800" dirty="0">
                <a:solidFill>
                  <a:srgbClr val="953735"/>
                </a:solidFill>
                <a:latin typeface="BlairMdITC TT-Medium"/>
                <a:cs typeface="BlairMdITC TT-Medium"/>
              </a:endParaRPr>
            </a:p>
          </p:txBody>
        </p:sp>
      </p:grpSp>
      <p:grpSp>
        <p:nvGrpSpPr>
          <p:cNvPr id="19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20" name="Rectangle 19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22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0" y="1052188"/>
            <a:ext cx="9143999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land scenarios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Trend</a:t>
            </a:r>
            <a:r>
              <a:rPr lang="en-US" dirty="0" smtClean="0">
                <a:latin typeface="Arial"/>
                <a:cs typeface="Arial"/>
              </a:rPr>
              <a:t>: government population, household and employment forecast.  Location of development at Ward level will aim to represent the Local Development Framework policies in the case study areas.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Market led</a:t>
            </a:r>
            <a:r>
              <a:rPr lang="en-US" dirty="0" smtClean="0">
                <a:latin typeface="Arial"/>
                <a:cs typeface="Arial"/>
              </a:rPr>
              <a:t>: assumes a greater release of land in areas with pressure growth. Greater release of green field land but outstanding natural beauty areas would be protected.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Compaction</a:t>
            </a:r>
            <a:r>
              <a:rPr lang="en-US" dirty="0" smtClean="0">
                <a:latin typeface="Arial"/>
                <a:cs typeface="Arial"/>
              </a:rPr>
              <a:t>: only previously developed land in urban centers with good public transport accessibility considered for development.</a:t>
            </a:r>
          </a:p>
          <a:p>
            <a:pPr marL="285750" indent="-285750">
              <a:buFontTx/>
              <a:buChar char="-"/>
            </a:pP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Planned settlements </a:t>
            </a:r>
            <a:r>
              <a:rPr lang="en-US" dirty="0" smtClean="0">
                <a:latin typeface="Arial"/>
                <a:cs typeface="Arial"/>
              </a:rPr>
              <a:t>and urban expansion:  This is similar to the market led option but planned to avoid sprawl and settlements large enough for self containment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34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Technology scenarios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4152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dirty="0" smtClean="0"/>
              <a:t>These fall into three main categories:</a:t>
            </a:r>
          </a:p>
          <a:p>
            <a:r>
              <a:rPr lang="en-GB" sz="2800" b="1" dirty="0" smtClean="0"/>
              <a:t>Trend</a:t>
            </a:r>
            <a:r>
              <a:rPr lang="en-GB" sz="2800" dirty="0" smtClean="0"/>
              <a:t> – continuation of current rates of introduction and investment</a:t>
            </a:r>
          </a:p>
          <a:p>
            <a:r>
              <a:rPr lang="en-GB" sz="2800" b="1" dirty="0" smtClean="0"/>
              <a:t>Environmental</a:t>
            </a:r>
            <a:r>
              <a:rPr lang="en-GB" sz="2800" dirty="0" smtClean="0"/>
              <a:t> – emphasis on achieving environmental targets.  This favours green technologies that achieve the greatest potential for reducing environment impacts.</a:t>
            </a:r>
          </a:p>
          <a:p>
            <a:r>
              <a:rPr lang="en-GB" sz="2800" b="1" dirty="0" smtClean="0"/>
              <a:t>Austerity</a:t>
            </a:r>
            <a:r>
              <a:rPr lang="en-GB" sz="2800" dirty="0" smtClean="0"/>
              <a:t> – emphasis on cost effectiveness.  This assumes that there will be less funding for subsidies and major investment schemes and imported materials become more expensive. </a:t>
            </a:r>
            <a:endParaRPr lang="en-GB" sz="2800" dirty="0"/>
          </a:p>
        </p:txBody>
      </p:sp>
      <p:grpSp>
        <p:nvGrpSpPr>
          <p:cNvPr id="4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7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9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22"/>
            <a:ext cx="8229600" cy="1118733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Forecast years and Independent scenarios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/>
              <a:t>Forecast years</a:t>
            </a:r>
          </a:p>
          <a:p>
            <a:pPr lvl="1"/>
            <a:r>
              <a:rPr lang="en-GB" dirty="0" smtClean="0"/>
              <a:t>Base year 2001</a:t>
            </a:r>
          </a:p>
          <a:p>
            <a:pPr lvl="1"/>
            <a:r>
              <a:rPr lang="en-GB" dirty="0" smtClean="0"/>
              <a:t>Main forecast year 2031</a:t>
            </a:r>
          </a:p>
          <a:p>
            <a:pPr lvl="1"/>
            <a:r>
              <a:rPr lang="en-GB" dirty="0" smtClean="0"/>
              <a:t>Less detailed forecasts to 2051</a:t>
            </a:r>
          </a:p>
          <a:p>
            <a:r>
              <a:rPr lang="en-GB" b="1" dirty="0" smtClean="0"/>
              <a:t>Climate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UKCP</a:t>
            </a:r>
            <a:r>
              <a:rPr lang="en-GB" dirty="0" smtClean="0"/>
              <a:t> medium emissions 90% probability scenario</a:t>
            </a:r>
            <a:endParaRPr lang="en-GB" sz="3200" dirty="0" smtClean="0"/>
          </a:p>
          <a:p>
            <a:r>
              <a:rPr lang="en-GB" b="1" dirty="0" smtClean="0"/>
              <a:t>Economic growth</a:t>
            </a:r>
          </a:p>
          <a:p>
            <a:pPr lvl="1"/>
            <a:r>
              <a:rPr lang="en-GB" dirty="0" err="1" smtClean="0"/>
              <a:t>OBR</a:t>
            </a:r>
            <a:r>
              <a:rPr lang="en-GB" dirty="0" smtClean="0"/>
              <a:t> ‘lost decade’ forecast</a:t>
            </a:r>
          </a:p>
          <a:p>
            <a:pPr lvl="1"/>
            <a:r>
              <a:rPr lang="en-GB" dirty="0" err="1" smtClean="0"/>
              <a:t>OBR</a:t>
            </a:r>
            <a:r>
              <a:rPr lang="en-GB" dirty="0" smtClean="0"/>
              <a:t> central forecast</a:t>
            </a:r>
          </a:p>
          <a:p>
            <a:pPr lvl="7"/>
            <a:endParaRPr lang="en-GB" dirty="0" smtClean="0"/>
          </a:p>
        </p:txBody>
      </p:sp>
      <p:grpSp>
        <p:nvGrpSpPr>
          <p:cNvPr id="4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7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9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768"/>
            <a:ext cx="9138432" cy="610305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46651" y="6483060"/>
            <a:ext cx="8302707" cy="326360"/>
            <a:chOff x="846651" y="6483060"/>
            <a:chExt cx="8302707" cy="326360"/>
          </a:xfrm>
        </p:grpSpPr>
        <p:sp>
          <p:nvSpPr>
            <p:cNvPr id="16" name="Rectangle 15"/>
            <p:cNvSpPr/>
            <p:nvPr/>
          </p:nvSpPr>
          <p:spPr>
            <a:xfrm>
              <a:off x="846651" y="6682776"/>
              <a:ext cx="8302707" cy="1266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5373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46652" y="6483060"/>
              <a:ext cx="63687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953735"/>
                  </a:solidFill>
                  <a:latin typeface="BlairMdITC TT-Medium"/>
                  <a:cs typeface="BlairMdITC TT-Medium"/>
                </a:rPr>
                <a:t>Implementation</a:t>
              </a:r>
              <a:endParaRPr lang="en-GB" sz="1200" dirty="0">
                <a:solidFill>
                  <a:srgbClr val="953735"/>
                </a:solidFill>
                <a:latin typeface="BlairMdITC TT-Medium"/>
                <a:cs typeface="BlairMdITC TT-Medium"/>
              </a:endParaRPr>
            </a:p>
          </p:txBody>
        </p:sp>
      </p:grpSp>
      <p:grpSp>
        <p:nvGrpSpPr>
          <p:cNvPr id="19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20" name="Rectangle 19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aseline="0" dirty="0" smtClean="0">
                  <a:solidFill>
                    <a:srgbClr val="800000"/>
                  </a:solidFill>
                </a:rPr>
                <a:t>District scale land use model zones</a:t>
              </a:r>
              <a:endParaRPr lang="en-GB" baseline="0" dirty="0">
                <a:solidFill>
                  <a:srgbClr val="800000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22" name="Picture 2" descr="logos"/>
            <p:cNvPicPr>
              <a:picLocks noChangeAspect="1" noChangeArrowheads="1"/>
            </p:cNvPicPr>
            <p:nvPr/>
          </p:nvPicPr>
          <p:blipFill>
            <a:blip r:embed="rId3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37555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428" y="0"/>
            <a:ext cx="8497613" cy="646386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Converting District forecasts into built form per Ward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6386"/>
            <a:ext cx="9144000" cy="62116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 smtClean="0"/>
              <a:t>For the 2001 Base year </a:t>
            </a:r>
          </a:p>
          <a:p>
            <a:r>
              <a:rPr lang="en-GB" sz="1800" dirty="0" smtClean="0"/>
              <a:t>The mix of dwellings and average densities come from the Census and General Land Use Database mapping</a:t>
            </a:r>
          </a:p>
          <a:p>
            <a:r>
              <a:rPr lang="en-GB" sz="1800" dirty="0" smtClean="0"/>
              <a:t>Use English House Condition Survey to estimate the density distribution per dwelling type</a:t>
            </a:r>
          </a:p>
          <a:p>
            <a:r>
              <a:rPr lang="en-GB" sz="1800" dirty="0" smtClean="0"/>
              <a:t>Approximate these distributions using a mixture of discrete 1 ha tiles</a:t>
            </a:r>
            <a:endParaRPr lang="en-GB" sz="1800" dirty="0"/>
          </a:p>
          <a:p>
            <a:r>
              <a:rPr lang="en-GB" sz="1800" dirty="0" smtClean="0"/>
              <a:t>This provides an account of the building stock per Ward.  </a:t>
            </a:r>
          </a:p>
          <a:p>
            <a:r>
              <a:rPr lang="en-GB" sz="1800" dirty="0" smtClean="0"/>
              <a:t>The tiles include the building and plot dimensions, and the demands and supply characteristics for energy water and waste </a:t>
            </a:r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r>
              <a:rPr lang="en-GB" sz="2000" b="1" dirty="0" smtClean="0"/>
              <a:t>For the forecast year </a:t>
            </a:r>
          </a:p>
          <a:p>
            <a:r>
              <a:rPr lang="en-GB" sz="1800" dirty="0" smtClean="0"/>
              <a:t>Estimate the average densities of development per District using land inputs and Land Use model household and employment forecasts</a:t>
            </a:r>
          </a:p>
          <a:p>
            <a:r>
              <a:rPr lang="en-GB" sz="1800" dirty="0" smtClean="0"/>
              <a:t>Estimate the mix of building types using the frequency distributions established from the base year data</a:t>
            </a:r>
          </a:p>
          <a:p>
            <a:r>
              <a:rPr lang="en-GB" sz="1800" dirty="0" smtClean="0"/>
              <a:t>Output the tiles to represent the future building stock</a:t>
            </a:r>
            <a:endParaRPr lang="en-GB" sz="1600" i="1" dirty="0" smtClean="0"/>
          </a:p>
          <a:p>
            <a:pPr>
              <a:buNone/>
            </a:pPr>
            <a:endParaRPr lang="en-GB" sz="1800" i="1" dirty="0" smtClean="0"/>
          </a:p>
          <a:p>
            <a:pPr>
              <a:buNone/>
            </a:pPr>
            <a:r>
              <a:rPr lang="en-GB" sz="1800" i="1" dirty="0" smtClean="0"/>
              <a:t>A similar method is used for non-domestic buildings based on</a:t>
            </a:r>
          </a:p>
          <a:p>
            <a:pPr>
              <a:buNone/>
            </a:pPr>
            <a:r>
              <a:rPr lang="en-GB" sz="1800" i="1" dirty="0" smtClean="0"/>
              <a:t>Valuation Office Agency data</a:t>
            </a:r>
          </a:p>
        </p:txBody>
      </p:sp>
      <p:pic>
        <p:nvPicPr>
          <p:cNvPr id="4" name="Picture 4" descr="E:\ReVISIONS\Data Vicky\Urban Form\Generic Tile\Model\Graphic\MD45_Terrace_is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8847" y="4829175"/>
            <a:ext cx="2919326" cy="183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7006" y="706854"/>
            <a:ext cx="6408737" cy="32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04" name="Rectangle 2"/>
          <p:cNvSpPr>
            <a:spLocks noChangeArrowheads="1"/>
          </p:cNvSpPr>
          <p:nvPr/>
        </p:nvSpPr>
        <p:spPr bwMode="auto">
          <a:xfrm>
            <a:off x="0" y="0"/>
            <a:ext cx="32448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sz="1400" b="1" dirty="0">
                <a:cs typeface="Times New Roman" pitchFamily="18" charset="0"/>
              </a:rPr>
              <a:t>English House Condition Survey dwelling </a:t>
            </a:r>
            <a:endParaRPr lang="en-GB" sz="1400" b="1" dirty="0" smtClean="0">
              <a:cs typeface="Times New Roman" pitchFamily="18" charset="0"/>
            </a:endParaRPr>
          </a:p>
          <a:p>
            <a:r>
              <a:rPr lang="en-GB" sz="1400" b="1" dirty="0" smtClean="0">
                <a:cs typeface="Times New Roman" pitchFamily="18" charset="0"/>
              </a:rPr>
              <a:t>and </a:t>
            </a:r>
            <a:r>
              <a:rPr lang="en-GB" sz="1400" b="1" dirty="0">
                <a:cs typeface="Times New Roman" pitchFamily="18" charset="0"/>
              </a:rPr>
              <a:t>area type data categories</a:t>
            </a:r>
            <a:endParaRPr lang="en-GB" sz="800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8307" name="Rectangle 14"/>
            <p:cNvSpPr>
              <a:spLocks noChangeArrowheads="1"/>
            </p:cNvSpPr>
            <p:nvPr/>
          </p:nvSpPr>
          <p:spPr bwMode="auto">
            <a:xfrm>
              <a:off x="5921407" y="6637338"/>
              <a:ext cx="32226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600" b="1">
                  <a:solidFill>
                    <a:srgbClr val="993366"/>
                  </a:solidFill>
                </a:rPr>
                <a:t>Regional Visions of Integrated Sustainable Infrastructure Optimised for Neighbourhoods</a:t>
              </a:r>
              <a:endParaRPr lang="en-US" sz="600">
                <a:latin typeface="Calibri" pitchFamily="34" charset="0"/>
              </a:endParaRPr>
            </a:p>
          </p:txBody>
        </p:sp>
        <p:sp>
          <p:nvSpPr>
            <p:cNvPr id="9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  <a:cs typeface="+mn-cs"/>
                </a:rPr>
                <a:t>ReVISIONS</a:t>
              </a:r>
            </a:p>
          </p:txBody>
        </p:sp>
      </p:grpSp>
      <p:pic>
        <p:nvPicPr>
          <p:cNvPr id="8306" name="Picture 2" descr="logos"/>
          <p:cNvPicPr>
            <a:picLocks noChangeAspect="1" noChangeArrowheads="1"/>
          </p:cNvPicPr>
          <p:nvPr/>
        </p:nvPicPr>
        <p:blipFill>
          <a:blip r:embed="rId3" cstate="print"/>
          <a:srcRect l="11374" t="47244" r="46037" b="38319"/>
          <a:stretch>
            <a:fillRect/>
          </a:stretch>
        </p:blipFill>
        <p:spPr bwMode="auto">
          <a:xfrm>
            <a:off x="7667625" y="0"/>
            <a:ext cx="1476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771800" y="368300"/>
            <a:ext cx="7272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latin typeface="Calibri" pitchFamily="34" charset="0"/>
              </a:rPr>
              <a:t>Average mix of dwelling types versus net density (Census &amp; GLUD)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20688"/>
          <a:ext cx="2736304" cy="4626864"/>
        </p:xfrm>
        <a:graphic>
          <a:graphicData uri="http://schemas.openxmlformats.org/drawingml/2006/table">
            <a:tbl>
              <a:tblPr/>
              <a:tblGrid>
                <a:gridCol w="407614"/>
                <a:gridCol w="106963"/>
                <a:gridCol w="2221727"/>
              </a:tblGrid>
              <a:tr h="16573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Dwelling Type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End terrace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Mid terrace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Semi detached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Detached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Bungalow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Converted flat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Purpose built flat, low rise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Purpose built flat, high rise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Nature of Area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Urban - commercial city / town centre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Urban - urban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Urban - Suburban residential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Rural - rural residential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Rural - village centre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Rural - rural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Rural Urban Morphology (</a:t>
                      </a: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COA</a:t>
                      </a: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)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Urban &gt; 10k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Town and fringe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Village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Hamlet &amp; isolated dwellings</a:t>
                      </a: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2964305" y="3794543"/>
            <a:ext cx="6521425" cy="2563395"/>
            <a:chOff x="539750" y="3644900"/>
            <a:chExt cx="8753475" cy="2952452"/>
          </a:xfrm>
        </p:grpSpPr>
        <p:graphicFrame>
          <p:nvGraphicFramePr>
            <p:cNvPr id="13" name="Chart 12"/>
            <p:cNvGraphicFramePr/>
            <p:nvPr/>
          </p:nvGraphicFramePr>
          <p:xfrm>
            <a:off x="611560" y="4005064"/>
            <a:ext cx="7056784" cy="25922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3"/>
            <p:cNvSpPr txBox="1">
              <a:spLocks noChangeArrowheads="1"/>
            </p:cNvSpPr>
            <p:nvPr/>
          </p:nvSpPr>
          <p:spPr bwMode="auto">
            <a:xfrm>
              <a:off x="539750" y="3644900"/>
              <a:ext cx="8753475" cy="389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600" dirty="0">
                  <a:latin typeface="Calibri" pitchFamily="34" charset="0"/>
                </a:rPr>
                <a:t>Distribution of densities of a given dwelling and area </a:t>
              </a:r>
              <a:r>
                <a:rPr lang="en-GB" sz="1600" dirty="0" smtClean="0">
                  <a:latin typeface="Calibri" pitchFamily="34" charset="0"/>
                </a:rPr>
                <a:t>type</a:t>
              </a:r>
              <a:endParaRPr lang="en-GB" sz="16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Arrow 11"/>
          <p:cNvSpPr/>
          <p:nvPr/>
        </p:nvSpPr>
        <p:spPr bwMode="auto">
          <a:xfrm>
            <a:off x="468313" y="1811338"/>
            <a:ext cx="8207375" cy="360362"/>
          </a:xfrm>
          <a:prstGeom prst="rightArrow">
            <a:avLst>
              <a:gd name="adj1" fmla="val 50000"/>
              <a:gd name="adj2" fmla="val 91697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0243" name="TextBox 17"/>
          <p:cNvSpPr txBox="1">
            <a:spLocks noChangeArrowheads="1"/>
          </p:cNvSpPr>
          <p:nvPr/>
        </p:nvSpPr>
        <p:spPr bwMode="auto">
          <a:xfrm>
            <a:off x="471488" y="2162175"/>
            <a:ext cx="33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1988" y="1450975"/>
            <a:ext cx="50688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Density of plots (dwelling per hectare)</a:t>
            </a:r>
          </a:p>
        </p:txBody>
      </p:sp>
      <p:sp>
        <p:nvSpPr>
          <p:cNvPr id="10245" name="TextBox 19"/>
          <p:cNvSpPr txBox="1">
            <a:spLocks noChangeArrowheads="1"/>
          </p:cNvSpPr>
          <p:nvPr/>
        </p:nvSpPr>
        <p:spPr bwMode="auto">
          <a:xfrm>
            <a:off x="8012113" y="2162175"/>
            <a:ext cx="806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1200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rot="16200000" flipH="1">
            <a:off x="484982" y="2743993"/>
            <a:ext cx="330200" cy="476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47" name="TextBox 27"/>
          <p:cNvSpPr txBox="1">
            <a:spLocks noChangeArrowheads="1"/>
          </p:cNvSpPr>
          <p:nvPr/>
        </p:nvSpPr>
        <p:spPr bwMode="auto">
          <a:xfrm>
            <a:off x="169863" y="2959100"/>
            <a:ext cx="13636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Detached House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rot="16200000" flipH="1">
            <a:off x="8266113" y="2743200"/>
            <a:ext cx="330200" cy="63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49" name="TextBox 29"/>
          <p:cNvSpPr txBox="1">
            <a:spLocks noChangeArrowheads="1"/>
          </p:cNvSpPr>
          <p:nvPr/>
        </p:nvSpPr>
        <p:spPr bwMode="auto">
          <a:xfrm>
            <a:off x="7859713" y="2970213"/>
            <a:ext cx="1158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Tower Block</a:t>
            </a:r>
          </a:p>
        </p:txBody>
      </p:sp>
      <p:sp>
        <p:nvSpPr>
          <p:cNvPr id="10250" name="TextBox 31"/>
          <p:cNvSpPr txBox="1">
            <a:spLocks noChangeArrowheads="1"/>
          </p:cNvSpPr>
          <p:nvPr/>
        </p:nvSpPr>
        <p:spPr bwMode="auto">
          <a:xfrm>
            <a:off x="4344988" y="2162175"/>
            <a:ext cx="650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220</a:t>
            </a:r>
          </a:p>
        </p:txBody>
      </p:sp>
      <p:sp>
        <p:nvSpPr>
          <p:cNvPr id="10251" name="TextBox 32"/>
          <p:cNvSpPr txBox="1">
            <a:spLocks noChangeArrowheads="1"/>
          </p:cNvSpPr>
          <p:nvPr/>
        </p:nvSpPr>
        <p:spPr bwMode="auto">
          <a:xfrm>
            <a:off x="5562600" y="2162175"/>
            <a:ext cx="650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390</a:t>
            </a:r>
          </a:p>
        </p:txBody>
      </p:sp>
      <p:sp>
        <p:nvSpPr>
          <p:cNvPr id="10252" name="TextBox 33"/>
          <p:cNvSpPr txBox="1">
            <a:spLocks noChangeArrowheads="1"/>
          </p:cNvSpPr>
          <p:nvPr/>
        </p:nvSpPr>
        <p:spPr bwMode="auto">
          <a:xfrm>
            <a:off x="6761163" y="2162175"/>
            <a:ext cx="650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460</a:t>
            </a:r>
          </a:p>
        </p:txBody>
      </p:sp>
      <p:sp>
        <p:nvSpPr>
          <p:cNvPr id="10253" name="TextBox 35"/>
          <p:cNvSpPr txBox="1">
            <a:spLocks noChangeArrowheads="1"/>
          </p:cNvSpPr>
          <p:nvPr/>
        </p:nvSpPr>
        <p:spPr bwMode="auto">
          <a:xfrm>
            <a:off x="3336925" y="2162175"/>
            <a:ext cx="650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117</a:t>
            </a:r>
          </a:p>
        </p:txBody>
      </p:sp>
      <p:sp>
        <p:nvSpPr>
          <p:cNvPr id="10254" name="TextBox 36"/>
          <p:cNvSpPr txBox="1">
            <a:spLocks noChangeArrowheads="1"/>
          </p:cNvSpPr>
          <p:nvPr/>
        </p:nvSpPr>
        <p:spPr bwMode="auto">
          <a:xfrm>
            <a:off x="2068513" y="2162175"/>
            <a:ext cx="495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30</a:t>
            </a:r>
          </a:p>
        </p:txBody>
      </p:sp>
      <p:sp>
        <p:nvSpPr>
          <p:cNvPr id="10255" name="TextBox 37"/>
          <p:cNvSpPr txBox="1">
            <a:spLocks noChangeArrowheads="1"/>
          </p:cNvSpPr>
          <p:nvPr/>
        </p:nvSpPr>
        <p:spPr bwMode="auto">
          <a:xfrm>
            <a:off x="1265238" y="2162175"/>
            <a:ext cx="495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20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rot="5400000">
            <a:off x="3303588" y="3959225"/>
            <a:ext cx="4381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57" name="TextBox 39"/>
          <p:cNvSpPr txBox="1">
            <a:spLocks noChangeArrowheads="1"/>
          </p:cNvSpPr>
          <p:nvPr/>
        </p:nvSpPr>
        <p:spPr bwMode="auto">
          <a:xfrm>
            <a:off x="1516063" y="3565525"/>
            <a:ext cx="1362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Semi-detached House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 rot="16200000" flipH="1">
            <a:off x="2138363" y="2743200"/>
            <a:ext cx="330200" cy="63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59" name="TextBox 41"/>
          <p:cNvSpPr txBox="1">
            <a:spLocks noChangeArrowheads="1"/>
          </p:cNvSpPr>
          <p:nvPr/>
        </p:nvSpPr>
        <p:spPr bwMode="auto">
          <a:xfrm>
            <a:off x="2825750" y="3119438"/>
            <a:ext cx="1363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Terrace House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rot="5400000">
            <a:off x="534194" y="3901282"/>
            <a:ext cx="59848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61" name="Picture 2" descr="E:\ReVISIONS\Data Vicky\Urban Form\Generic Tile\Model\Graphic\LD18_Detached_is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4311650"/>
            <a:ext cx="20574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2" name="TextBox 50"/>
          <p:cNvSpPr txBox="1">
            <a:spLocks noChangeArrowheads="1"/>
          </p:cNvSpPr>
          <p:nvPr/>
        </p:nvSpPr>
        <p:spPr bwMode="auto">
          <a:xfrm>
            <a:off x="4659313" y="2970213"/>
            <a:ext cx="1362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Courtyard Flat</a:t>
            </a:r>
          </a:p>
        </p:txBody>
      </p:sp>
      <p:cxnSp>
        <p:nvCxnSpPr>
          <p:cNvPr id="52" name="Straight Connector 51"/>
          <p:cNvCxnSpPr/>
          <p:nvPr/>
        </p:nvCxnSpPr>
        <p:spPr bwMode="auto">
          <a:xfrm rot="16200000" flipH="1">
            <a:off x="3503613" y="2743200"/>
            <a:ext cx="330200" cy="63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 rot="5400000">
            <a:off x="4390231" y="2869407"/>
            <a:ext cx="57626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65" name="TextBox 58"/>
          <p:cNvSpPr txBox="1">
            <a:spLocks noChangeArrowheads="1"/>
          </p:cNvSpPr>
          <p:nvPr/>
        </p:nvSpPr>
        <p:spPr bwMode="auto">
          <a:xfrm>
            <a:off x="6594475" y="2970213"/>
            <a:ext cx="1082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Slab Block</a:t>
            </a:r>
          </a:p>
        </p:txBody>
      </p:sp>
      <p:pic>
        <p:nvPicPr>
          <p:cNvPr id="10266" name="Picture 4" descr="E:\ReVISIONS\Data Vicky\Urban Form\Generic Tile\Model\Graphic\MD45_Terrace_is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088" y="4198938"/>
            <a:ext cx="200025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5" descr="E:\ReVISIONS\Data Vicky\Urban Form\Generic Tile\Model\Graphic\HD100_Terrace_is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3300" y="5383213"/>
            <a:ext cx="18923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8" name="Picture 6" descr="E:\ReVISIONS\Data Vicky\Urban Form\Generic Tile\Model\Graphic\MD60_Flat_is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5325" y="3963988"/>
            <a:ext cx="17145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4" name="Straight Connector 63"/>
          <p:cNvCxnSpPr/>
          <p:nvPr/>
        </p:nvCxnSpPr>
        <p:spPr bwMode="auto">
          <a:xfrm rot="5400000">
            <a:off x="1037431" y="3050382"/>
            <a:ext cx="93821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70" name="Picture 7" descr="E:\ReVISIONS\Data Vicky\Urban Form\Generic Tile\Model\Graphic\HD180_Flat_is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97638" y="3843338"/>
            <a:ext cx="1647825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1" name="Picture 8" descr="E:\ReVISIONS\Data Vicky\Urban Form\Generic Tile\Model\Graphic\HD140_Flat_is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45125" y="5178425"/>
            <a:ext cx="175260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5" name="Straight Connector 74"/>
          <p:cNvCxnSpPr/>
          <p:nvPr/>
        </p:nvCxnSpPr>
        <p:spPr bwMode="auto">
          <a:xfrm rot="5400000">
            <a:off x="3486944" y="4341019"/>
            <a:ext cx="1897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73" name="TextBox 47"/>
          <p:cNvSpPr txBox="1">
            <a:spLocks noChangeArrowheads="1"/>
          </p:cNvSpPr>
          <p:nvPr/>
        </p:nvSpPr>
        <p:spPr bwMode="auto">
          <a:xfrm>
            <a:off x="107950" y="404813"/>
            <a:ext cx="87868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36E0B"/>
                </a:solidFill>
                <a:latin typeface="Calibri" pitchFamily="34" charset="0"/>
              </a:rPr>
              <a:t>Generic </a:t>
            </a:r>
            <a:r>
              <a:rPr lang="en-US" sz="2800" b="1" dirty="0" smtClean="0">
                <a:solidFill>
                  <a:srgbClr val="F36E0B"/>
                </a:solidFill>
                <a:latin typeface="Calibri" pitchFamily="34" charset="0"/>
              </a:rPr>
              <a:t>Tiles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, (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each tile is 1 hectare)</a:t>
            </a:r>
          </a:p>
          <a:p>
            <a:endParaRPr lang="en-US" sz="2800" b="1" dirty="0">
              <a:solidFill>
                <a:srgbClr val="F36E0B"/>
              </a:solidFill>
              <a:latin typeface="Calibri" pitchFamily="34" charset="0"/>
            </a:endParaRPr>
          </a:p>
        </p:txBody>
      </p:sp>
      <p:cxnSp>
        <p:nvCxnSpPr>
          <p:cNvPr id="61" name="Straight Connector 60"/>
          <p:cNvCxnSpPr/>
          <p:nvPr/>
        </p:nvCxnSpPr>
        <p:spPr bwMode="auto">
          <a:xfrm>
            <a:off x="649288" y="2901950"/>
            <a:ext cx="1668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rot="5400000">
            <a:off x="2337593" y="3050382"/>
            <a:ext cx="93821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76" name="Straight Connector 75"/>
          <p:cNvCxnSpPr>
            <a:cxnSpLocks noChangeShapeType="1"/>
          </p:cNvCxnSpPr>
          <p:nvPr/>
        </p:nvCxnSpPr>
        <p:spPr bwMode="auto">
          <a:xfrm>
            <a:off x="1520825" y="3519488"/>
            <a:ext cx="1285875" cy="0"/>
          </a:xfrm>
          <a:prstGeom prst="line">
            <a:avLst/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</p:cxnSp>
      <p:sp>
        <p:nvSpPr>
          <p:cNvPr id="10277" name="TextBox 76"/>
          <p:cNvSpPr txBox="1">
            <a:spLocks noChangeArrowheads="1"/>
          </p:cNvSpPr>
          <p:nvPr/>
        </p:nvSpPr>
        <p:spPr bwMode="auto">
          <a:xfrm>
            <a:off x="2546350" y="2162175"/>
            <a:ext cx="495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36E0B"/>
                </a:solidFill>
                <a:latin typeface="Calibri" pitchFamily="34" charset="0"/>
              </a:rPr>
              <a:t>50</a:t>
            </a:r>
          </a:p>
        </p:txBody>
      </p:sp>
      <p:cxnSp>
        <p:nvCxnSpPr>
          <p:cNvPr id="80" name="Straight Connector 79"/>
          <p:cNvCxnSpPr/>
          <p:nvPr/>
        </p:nvCxnSpPr>
        <p:spPr bwMode="auto">
          <a:xfrm rot="5400000">
            <a:off x="1703387" y="4960938"/>
            <a:ext cx="92392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/>
          <p:cNvCxnSpPr/>
          <p:nvPr/>
        </p:nvCxnSpPr>
        <p:spPr bwMode="auto">
          <a:xfrm rot="10800000">
            <a:off x="2806700" y="3148013"/>
            <a:ext cx="188277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80" name="Picture 3" descr="C:\Vicky\ReVISIONS\Data Vicky\Urban Form\Generic Tile\Model\Graphic\LD30_Semi_is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76350" y="5429250"/>
            <a:ext cx="20558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3" name="Straight Connector 92"/>
          <p:cNvCxnSpPr/>
          <p:nvPr/>
        </p:nvCxnSpPr>
        <p:spPr bwMode="auto">
          <a:xfrm rot="10800000">
            <a:off x="3944938" y="3402013"/>
            <a:ext cx="4889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>
            <a:off x="3678238" y="2901950"/>
            <a:ext cx="476408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83" name="Picture 4" descr="C:\Vicky\ReVISIONS\Data Vicky\Urban Form\Generic Tile\Model\Graphic\HD96_Flat_is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40588" y="4949825"/>
            <a:ext cx="1808162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5" name="Straight Connector 104"/>
          <p:cNvCxnSpPr/>
          <p:nvPr/>
        </p:nvCxnSpPr>
        <p:spPr bwMode="auto">
          <a:xfrm rot="5400000">
            <a:off x="5228432" y="3690144"/>
            <a:ext cx="2333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 rot="5400000">
            <a:off x="6999288" y="3716338"/>
            <a:ext cx="2857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/>
          <p:nvPr/>
        </p:nvCxnSpPr>
        <p:spPr bwMode="auto">
          <a:xfrm rot="5400000">
            <a:off x="7770019" y="4242594"/>
            <a:ext cx="13382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/>
          <p:cNvCxnSpPr/>
          <p:nvPr/>
        </p:nvCxnSpPr>
        <p:spPr bwMode="auto">
          <a:xfrm rot="5400000">
            <a:off x="5460207" y="4226719"/>
            <a:ext cx="1668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 rot="10800000">
            <a:off x="5676900" y="3402013"/>
            <a:ext cx="6175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89" name="Straight Connector 127"/>
          <p:cNvCxnSpPr>
            <a:cxnSpLocks noChangeShapeType="1"/>
          </p:cNvCxnSpPr>
          <p:nvPr/>
        </p:nvCxnSpPr>
        <p:spPr bwMode="auto">
          <a:xfrm>
            <a:off x="652463" y="2832100"/>
            <a:ext cx="1668462" cy="0"/>
          </a:xfrm>
          <a:prstGeom prst="line">
            <a:avLst/>
          </a:prstGeom>
          <a:noFill/>
          <a:ln w="127000" algn="ctr">
            <a:solidFill>
              <a:srgbClr val="00B050">
                <a:alpha val="50195"/>
              </a:srgbClr>
            </a:solidFill>
            <a:round/>
            <a:headEnd/>
            <a:tailEnd/>
          </a:ln>
        </p:spPr>
      </p:cxnSp>
      <p:cxnSp>
        <p:nvCxnSpPr>
          <p:cNvPr id="10290" name="Straight Connector 128"/>
          <p:cNvCxnSpPr>
            <a:cxnSpLocks noChangeShapeType="1"/>
          </p:cNvCxnSpPr>
          <p:nvPr/>
        </p:nvCxnSpPr>
        <p:spPr bwMode="auto">
          <a:xfrm>
            <a:off x="1506538" y="3452813"/>
            <a:ext cx="1296987" cy="0"/>
          </a:xfrm>
          <a:prstGeom prst="line">
            <a:avLst/>
          </a:prstGeom>
          <a:noFill/>
          <a:ln w="127000" algn="ctr">
            <a:solidFill>
              <a:srgbClr val="00B0F0">
                <a:alpha val="50195"/>
              </a:srgbClr>
            </a:solidFill>
            <a:round/>
            <a:headEnd/>
            <a:tailEnd/>
          </a:ln>
        </p:spPr>
      </p:cxnSp>
      <p:cxnSp>
        <p:nvCxnSpPr>
          <p:cNvPr id="10291" name="Straight Connector 131"/>
          <p:cNvCxnSpPr>
            <a:cxnSpLocks noChangeShapeType="1"/>
          </p:cNvCxnSpPr>
          <p:nvPr/>
        </p:nvCxnSpPr>
        <p:spPr bwMode="auto">
          <a:xfrm>
            <a:off x="2808288" y="3073400"/>
            <a:ext cx="1870075" cy="0"/>
          </a:xfrm>
          <a:prstGeom prst="line">
            <a:avLst/>
          </a:prstGeom>
          <a:noFill/>
          <a:ln w="127000" algn="ctr">
            <a:solidFill>
              <a:srgbClr val="7030A0">
                <a:alpha val="50195"/>
              </a:srgbClr>
            </a:solidFill>
            <a:round/>
            <a:headEnd/>
            <a:tailEnd/>
          </a:ln>
        </p:spPr>
      </p:cxnSp>
      <p:cxnSp>
        <p:nvCxnSpPr>
          <p:cNvPr id="10292" name="Straight Connector 134"/>
          <p:cNvCxnSpPr>
            <a:cxnSpLocks noChangeShapeType="1"/>
          </p:cNvCxnSpPr>
          <p:nvPr/>
        </p:nvCxnSpPr>
        <p:spPr bwMode="auto">
          <a:xfrm>
            <a:off x="3686175" y="2832100"/>
            <a:ext cx="4745038" cy="0"/>
          </a:xfrm>
          <a:prstGeom prst="line">
            <a:avLst/>
          </a:prstGeom>
          <a:noFill/>
          <a:ln w="127000" algn="ctr">
            <a:solidFill>
              <a:srgbClr val="FF6600">
                <a:alpha val="50195"/>
              </a:srgbClr>
            </a:solidFill>
            <a:round/>
            <a:headEnd/>
            <a:tailEnd/>
          </a:ln>
        </p:spPr>
      </p:cxnSp>
      <p:pic>
        <p:nvPicPr>
          <p:cNvPr id="10293" name="Picture 61" descr="EPSRC%20Larg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10296" name="Rectangle 14"/>
            <p:cNvSpPr>
              <a:spLocks noChangeArrowheads="1"/>
            </p:cNvSpPr>
            <p:nvPr/>
          </p:nvSpPr>
          <p:spPr bwMode="auto">
            <a:xfrm>
              <a:off x="5921407" y="6637338"/>
              <a:ext cx="32226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600" b="1">
                  <a:solidFill>
                    <a:srgbClr val="993366"/>
                  </a:solidFill>
                </a:rPr>
                <a:t>Regional Visions of Integrated Sustainable Infrastructure Optimised for Neighbourhoods</a:t>
              </a:r>
              <a:endParaRPr lang="en-US" sz="600">
                <a:latin typeface="Calibri" pitchFamily="34" charset="0"/>
              </a:endParaRPr>
            </a:p>
          </p:txBody>
        </p:sp>
        <p:sp>
          <p:nvSpPr>
            <p:cNvPr id="5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  <a:cs typeface="+mn-cs"/>
                </a:rPr>
                <a:t>ReVISIONS</a:t>
              </a:r>
            </a:p>
          </p:txBody>
        </p:sp>
      </p:grpSp>
      <p:pic>
        <p:nvPicPr>
          <p:cNvPr id="10295" name="Picture 2" descr="logos"/>
          <p:cNvPicPr>
            <a:picLocks noChangeAspect="1" noChangeArrowheads="1"/>
          </p:cNvPicPr>
          <p:nvPr/>
        </p:nvPicPr>
        <p:blipFill>
          <a:blip r:embed="rId11" cstate="print"/>
          <a:srcRect l="11374" t="47244" r="46037" b="38319"/>
          <a:stretch>
            <a:fillRect/>
          </a:stretch>
        </p:blipFill>
        <p:spPr bwMode="auto">
          <a:xfrm>
            <a:off x="7572375" y="0"/>
            <a:ext cx="15716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Box 15"/>
          <p:cNvSpPr txBox="1">
            <a:spLocks noChangeArrowheads="1"/>
          </p:cNvSpPr>
          <p:nvPr/>
        </p:nvSpPr>
        <p:spPr bwMode="auto">
          <a:xfrm>
            <a:off x="2244725" y="6560344"/>
            <a:ext cx="3889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dirty="0">
                <a:latin typeface="Calibri" pitchFamily="34" charset="0"/>
              </a:rPr>
              <a:t>Slide provided by Dr. Vicky Cheng</a:t>
            </a:r>
            <a:endParaRPr lang="en-US" sz="1600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85000"/>
                  <a:lumOff val="15000"/>
                  <a:alpha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36638">
              <a:tabLst>
                <a:tab pos="8347075" algn="r"/>
                <a:tab pos="8435975" algn="r"/>
              </a:tabLst>
            </a:pPr>
            <a:r>
              <a:rPr lang="en-GB" sz="12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GB" sz="1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5200" y="44624"/>
            <a:ext cx="35438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Generic Tiles Dataset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WordArt 27"/>
          <p:cNvSpPr>
            <a:spLocks noChangeArrowheads="1" noChangeShapeType="1" noTextEdit="1"/>
          </p:cNvSpPr>
          <p:nvPr/>
        </p:nvSpPr>
        <p:spPr bwMode="auto">
          <a:xfrm>
            <a:off x="112505" y="6570000"/>
            <a:ext cx="1651183" cy="227341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ReVISIONS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406" y="692696"/>
            <a:ext cx="59850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GB" sz="2400" b="1" dirty="0" smtClean="0">
                <a:solidFill>
                  <a:srgbClr val="008000"/>
                </a:solidFill>
                <a:latin typeface="Calibri" pitchFamily="34" charset="0"/>
              </a:rPr>
              <a:t>Tile S4: Semi-detached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51520" y="1360512"/>
          <a:ext cx="8640961" cy="4876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024336"/>
                <a:gridCol w="2520280"/>
                <a:gridCol w="3096345"/>
              </a:tblGrid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Gross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41.7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Net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60.0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/>
                        <a:t>Floor area (m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85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Building height (m)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 (2 </a:t>
                      </a:r>
                      <a:r>
                        <a:rPr lang="en-US" sz="2000" dirty="0" err="1" smtClean="0"/>
                        <a:t>storeys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Land Use (%)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building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garden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/>
                        <a:t>Greenspace</a:t>
                      </a:r>
                      <a:endParaRPr lang="en-US" sz="20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Road and path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Other</a:t>
                      </a:r>
                      <a:r>
                        <a:rPr lang="en-US" sz="2000" baseline="0" dirty="0" smtClean="0"/>
                        <a:t> land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20.04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49.68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30.28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22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</a:t>
                      </a:r>
                      <a:r>
                        <a:rPr lang="en-US" sz="2000" dirty="0"/>
                        <a:t>energy demand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(kWh/year/dwelling)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Space heating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Water heating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Cooking – gas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Cooling – electricity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Electrical appliances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Lighting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Total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8780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1846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627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385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2036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506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14180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0"/>
          <p:cNvGrpSpPr>
            <a:grpSpLocks noChangeAspect="1"/>
          </p:cNvGrpSpPr>
          <p:nvPr/>
        </p:nvGrpSpPr>
        <p:grpSpPr>
          <a:xfrm>
            <a:off x="6372200" y="188640"/>
            <a:ext cx="2568057" cy="1728192"/>
            <a:chOff x="7322660" y="304624"/>
            <a:chExt cx="1593160" cy="1072128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7322660" y="304624"/>
              <a:ext cx="1593160" cy="107212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3" name="Picture 12" descr="LD18_Detached_iso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0312" y="332656"/>
              <a:ext cx="1524096" cy="1016064"/>
            </a:xfrm>
            <a:prstGeom prst="rect">
              <a:avLst/>
            </a:prstGeom>
            <a:effectLst>
              <a:softEdge rad="63500"/>
            </a:effectLst>
          </p:spPr>
        </p:pic>
      </p:grp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5076825" y="6519863"/>
            <a:ext cx="3889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dirty="0">
                <a:latin typeface="Calibri" pitchFamily="34" charset="0"/>
              </a:rPr>
              <a:t>Slide provided by Dr. Vicky Cheng</a:t>
            </a:r>
            <a:endParaRPr lang="en-US" sz="160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244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665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Purpose of the tiles</a:t>
            </a:r>
            <a:endParaRPr lang="en-GB" sz="3200" b="1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1373408"/>
            <a:ext cx="8841588" cy="5336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The range of building types is represented by the mix of tiles</a:t>
            </a:r>
          </a:p>
          <a:p>
            <a:r>
              <a:rPr lang="en-GB" sz="2400" dirty="0" smtClean="0"/>
              <a:t>The tiles encapsulate the demand and </a:t>
            </a:r>
            <a:r>
              <a:rPr lang="en-GB" sz="2400" dirty="0" smtClean="0"/>
              <a:t>decentralised supply</a:t>
            </a:r>
          </a:p>
          <a:p>
            <a:pPr>
              <a:buNone/>
            </a:pPr>
            <a:r>
              <a:rPr lang="en-GB" sz="2400" dirty="0" smtClean="0"/>
              <a:t>	</a:t>
            </a:r>
            <a:r>
              <a:rPr lang="en-GB" sz="2400" dirty="0" smtClean="0"/>
              <a:t>characteristics for </a:t>
            </a:r>
            <a:r>
              <a:rPr lang="en-GB" sz="2400" dirty="0" smtClean="0"/>
              <a:t>energy, water and waste.</a:t>
            </a:r>
          </a:p>
          <a:p>
            <a:r>
              <a:rPr lang="en-GB" sz="2400" dirty="0" smtClean="0"/>
              <a:t>Supply characteristics depend on the area type, technology</a:t>
            </a:r>
          </a:p>
          <a:p>
            <a:pPr>
              <a:buNone/>
            </a:pPr>
            <a:r>
              <a:rPr lang="en-GB" sz="2400" dirty="0" smtClean="0"/>
              <a:t> 	scenario and whether buildings are as existing, retrofitted, </a:t>
            </a:r>
          </a:p>
          <a:p>
            <a:pPr>
              <a:buNone/>
            </a:pPr>
            <a:r>
              <a:rPr lang="en-GB" sz="2400" dirty="0" smtClean="0"/>
              <a:t>	intensification or new build.</a:t>
            </a:r>
          </a:p>
          <a:p>
            <a:r>
              <a:rPr lang="en-GB" sz="2400" dirty="0" smtClean="0"/>
              <a:t>Spatial planning options change the land inputs to the land use</a:t>
            </a:r>
          </a:p>
          <a:p>
            <a:pPr>
              <a:buNone/>
            </a:pPr>
            <a:r>
              <a:rPr lang="en-GB" sz="2400" dirty="0" smtClean="0"/>
              <a:t>	</a:t>
            </a:r>
            <a:r>
              <a:rPr lang="en-GB" sz="2400" dirty="0" smtClean="0"/>
              <a:t>District scale model </a:t>
            </a:r>
            <a:r>
              <a:rPr lang="en-GB" sz="2400" dirty="0" smtClean="0"/>
              <a:t>and this affects the density of households and </a:t>
            </a: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	</a:t>
            </a:r>
            <a:r>
              <a:rPr lang="en-GB" sz="2400" dirty="0" smtClean="0"/>
              <a:t>employment</a:t>
            </a:r>
            <a:r>
              <a:rPr lang="en-GB" sz="2400" dirty="0" smtClean="0"/>
              <a:t> </a:t>
            </a:r>
            <a:r>
              <a:rPr lang="en-GB" sz="2400" dirty="0" smtClean="0"/>
              <a:t>and </a:t>
            </a:r>
            <a:r>
              <a:rPr lang="en-GB" sz="2400" dirty="0" smtClean="0"/>
              <a:t>therefore the mix </a:t>
            </a:r>
            <a:r>
              <a:rPr lang="en-GB" sz="2400" dirty="0" smtClean="0"/>
              <a:t>tiles at neighbourhood scale.  </a:t>
            </a:r>
            <a:endParaRPr lang="en-GB" sz="2400" dirty="0" smtClean="0"/>
          </a:p>
          <a:p>
            <a:r>
              <a:rPr lang="en-GB" sz="2400" dirty="0" smtClean="0"/>
              <a:t>The demand and supply characteristics are automatically </a:t>
            </a:r>
          </a:p>
          <a:p>
            <a:pPr>
              <a:buNone/>
            </a:pPr>
            <a:r>
              <a:rPr lang="en-GB" sz="2400" dirty="0" smtClean="0"/>
              <a:t>	recalculated and aggregated based in area type and tile type for</a:t>
            </a:r>
          </a:p>
          <a:p>
            <a:pPr>
              <a:buNone/>
            </a:pPr>
            <a:r>
              <a:rPr lang="en-GB" sz="2400" dirty="0" smtClean="0"/>
              <a:t>	each scenario.</a:t>
            </a:r>
            <a:endParaRPr lang="en-GB" sz="2400" dirty="0"/>
          </a:p>
        </p:txBody>
      </p:sp>
      <p:grpSp>
        <p:nvGrpSpPr>
          <p:cNvPr id="7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0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288" y="518186"/>
            <a:ext cx="8931524" cy="59648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58" y="500063"/>
            <a:ext cx="2393602" cy="598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64" y="548666"/>
            <a:ext cx="5111571" cy="3413734"/>
          </a:xfrm>
          <a:prstGeom prst="rect">
            <a:avLst/>
          </a:prstGeom>
          <a:ln w="50800">
            <a:solidFill>
              <a:schemeClr val="bg1"/>
            </a:solidFill>
          </a:ln>
        </p:spPr>
      </p:pic>
      <p:grpSp>
        <p:nvGrpSpPr>
          <p:cNvPr id="2" name="Group 13"/>
          <p:cNvGrpSpPr/>
          <p:nvPr/>
        </p:nvGrpSpPr>
        <p:grpSpPr>
          <a:xfrm>
            <a:off x="846651" y="6483060"/>
            <a:ext cx="8302707" cy="461665"/>
            <a:chOff x="846651" y="6483060"/>
            <a:chExt cx="8302707" cy="461665"/>
          </a:xfrm>
        </p:grpSpPr>
        <p:sp>
          <p:nvSpPr>
            <p:cNvPr id="15" name="Rectangle 14"/>
            <p:cNvSpPr/>
            <p:nvPr/>
          </p:nvSpPr>
          <p:spPr>
            <a:xfrm>
              <a:off x="846651" y="6682776"/>
              <a:ext cx="8302707" cy="1266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53735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84770" y="6580876"/>
              <a:ext cx="71592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dirty="0" smtClean="0">
                  <a:solidFill>
                    <a:schemeClr val="bg1"/>
                  </a:solidFill>
                  <a:latin typeface="BlairMdITC TT-Medium"/>
                  <a:cs typeface="BlairMdITC TT-Medium"/>
                </a:rPr>
                <a:t>24 | 05 | 2012</a:t>
              </a:r>
              <a:endParaRPr lang="en-US" sz="1500" dirty="0">
                <a:solidFill>
                  <a:schemeClr val="bg1"/>
                </a:solidFill>
                <a:latin typeface="BlairMdITC TT-Medium"/>
                <a:cs typeface="BlairMdITC TT-Medium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6652" y="6483060"/>
              <a:ext cx="63687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953735"/>
                  </a:solidFill>
                  <a:latin typeface="BlairMdITC TT-Medium"/>
                  <a:cs typeface="BlairMdITC TT-Medium"/>
                </a:rPr>
                <a:t>URBAN FORM</a:t>
              </a:r>
            </a:p>
            <a:p>
              <a:endParaRPr lang="en-GB" sz="1200" dirty="0">
                <a:solidFill>
                  <a:srgbClr val="953735"/>
                </a:solidFill>
                <a:latin typeface="BlairMdITC TT-Medium"/>
                <a:cs typeface="BlairMdITC TT-Medium"/>
              </a:endParaRPr>
            </a:p>
          </p:txBody>
        </p:sp>
      </p:grpSp>
      <p:grpSp>
        <p:nvGrpSpPr>
          <p:cNvPr id="3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0" name="Picture 2" descr="logos"/>
            <p:cNvPicPr>
              <a:picLocks noChangeAspect="1" noChangeArrowheads="1"/>
            </p:cNvPicPr>
            <p:nvPr/>
          </p:nvPicPr>
          <p:blipFill>
            <a:blip r:embed="rId4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993366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latin typeface="Calibri" pitchFamily="34" charset="0"/>
                </a:endParaRPr>
              </a:p>
            </p:txBody>
          </p:sp>
          <p:sp>
            <p:nvSpPr>
              <p:cNvPr id="13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  <p:cxnSp>
        <p:nvCxnSpPr>
          <p:cNvPr id="19" name="Straight Connector 18"/>
          <p:cNvCxnSpPr/>
          <p:nvPr/>
        </p:nvCxnSpPr>
        <p:spPr bwMode="auto">
          <a:xfrm>
            <a:off x="5358" y="6498634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20" name="TextBox 19"/>
          <p:cNvSpPr txBox="1"/>
          <p:nvPr/>
        </p:nvSpPr>
        <p:spPr>
          <a:xfrm>
            <a:off x="104764" y="6105793"/>
            <a:ext cx="217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953735"/>
                </a:solidFill>
                <a:latin typeface="BlairMdITC TT-Medium"/>
                <a:cs typeface="BlairMdITC TT-Medium"/>
              </a:rPr>
              <a:t>Chelmsford</a:t>
            </a:r>
          </a:p>
        </p:txBody>
      </p:sp>
    </p:spTree>
    <p:extLst>
      <p:ext uri="{BB962C8B-B14F-4D97-AF65-F5344CB8AC3E}">
        <p14:creationId xmlns:p14="http://schemas.microsoft.com/office/powerpoint/2010/main" xmlns="" val="32797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se_vs_Dispersed_Growth.bmp"/>
          <p:cNvPicPr>
            <a:picLocks noChangeAspect="1"/>
          </p:cNvPicPr>
          <p:nvPr/>
        </p:nvPicPr>
        <p:blipFill>
          <a:blip r:embed="rId2" cstate="print"/>
          <a:srcRect l="640" t="1013" r="41338" b="1013"/>
          <a:stretch>
            <a:fillRect/>
          </a:stretch>
        </p:blipFill>
        <p:spPr>
          <a:xfrm>
            <a:off x="5688118" y="3338375"/>
            <a:ext cx="3265368" cy="3483607"/>
          </a:xfrm>
          <a:prstGeom prst="rect">
            <a:avLst/>
          </a:prstGeom>
        </p:spPr>
      </p:pic>
      <p:pic>
        <p:nvPicPr>
          <p:cNvPr id="4" name="Picture 3" descr="Base_vs_Compact_Growth.bmp"/>
          <p:cNvPicPr>
            <a:picLocks noChangeAspect="1"/>
          </p:cNvPicPr>
          <p:nvPr/>
        </p:nvPicPr>
        <p:blipFill>
          <a:blip r:embed="rId3" cstate="print"/>
          <a:srcRect l="718" t="1087" r="38975" b="1087"/>
          <a:stretch>
            <a:fillRect/>
          </a:stretch>
        </p:blipFill>
        <p:spPr>
          <a:xfrm>
            <a:off x="2879816" y="1448771"/>
            <a:ext cx="3023772" cy="3240378"/>
          </a:xfrm>
          <a:prstGeom prst="rect">
            <a:avLst/>
          </a:prstGeom>
        </p:spPr>
      </p:pic>
      <p:pic>
        <p:nvPicPr>
          <p:cNvPr id="3" name="Picture 2" descr="Base_vs_Trend_Growth.bmp"/>
          <p:cNvPicPr>
            <a:picLocks noChangeAspect="1"/>
          </p:cNvPicPr>
          <p:nvPr/>
        </p:nvPicPr>
        <p:blipFill>
          <a:blip r:embed="rId4" cstate="print"/>
          <a:srcRect l="674" t="1020" r="42125" b="1020"/>
          <a:stretch>
            <a:fillRect/>
          </a:stretch>
        </p:blipFill>
        <p:spPr>
          <a:xfrm>
            <a:off x="35999" y="152626"/>
            <a:ext cx="3055093" cy="34564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083" y="3742105"/>
            <a:ext cx="71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Trend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879816" y="4319817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Compact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688118" y="6236420"/>
            <a:ext cx="120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Market led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5999" y="5036091"/>
            <a:ext cx="5867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dwellings are targeted for each spatial policy are based on </a:t>
            </a:r>
            <a:r>
              <a:rPr lang="en-GB" dirty="0" smtClean="0"/>
              <a:t>local planning policy informed </a:t>
            </a:r>
            <a:r>
              <a:rPr lang="en-GB" dirty="0" smtClean="0"/>
              <a:t>by the Office for National Statistics Ward categories, (simplified into Central, Urban, Suburban and Rural)</a:t>
            </a:r>
            <a:endParaRPr lang="en-GB" dirty="0"/>
          </a:p>
        </p:txBody>
      </p:sp>
      <p:pic>
        <p:nvPicPr>
          <p:cNvPr id="10" name="Picture 9" descr="Base_vs_Dispersed_Growth.bmp"/>
          <p:cNvPicPr>
            <a:picLocks noChangeAspect="1"/>
          </p:cNvPicPr>
          <p:nvPr/>
        </p:nvPicPr>
        <p:blipFill>
          <a:blip r:embed="rId2" cstate="print"/>
          <a:srcRect l="4525" t="2446" r="87922" b="90448"/>
          <a:stretch>
            <a:fillRect/>
          </a:stretch>
        </p:blipFill>
        <p:spPr>
          <a:xfrm>
            <a:off x="7708232" y="1794660"/>
            <a:ext cx="1266412" cy="7527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91653" y="1586750"/>
            <a:ext cx="2192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Increase from 2001 to 2031</a:t>
            </a:r>
          </a:p>
          <a:p>
            <a:r>
              <a:rPr lang="en-GB" sz="1400" dirty="0" smtClean="0"/>
              <a:t>(1=100%)</a:t>
            </a:r>
            <a:endParaRPr lang="en-GB" sz="1400" dirty="0"/>
          </a:p>
        </p:txBody>
      </p:sp>
      <p:grpSp>
        <p:nvGrpSpPr>
          <p:cNvPr id="12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5" name="Picture 2" descr="logos"/>
            <p:cNvPicPr>
              <a:picLocks noChangeAspect="1" noChangeArrowheads="1"/>
            </p:cNvPicPr>
            <p:nvPr/>
          </p:nvPicPr>
          <p:blipFill>
            <a:blip r:embed="rId5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17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paction_vs_Trend_DwelTypes.bmp"/>
          <p:cNvPicPr>
            <a:picLocks noChangeAspect="1"/>
          </p:cNvPicPr>
          <p:nvPr/>
        </p:nvPicPr>
        <p:blipFill>
          <a:blip r:embed="rId2" cstate="print"/>
          <a:srcRect l="295" t="447" r="36613" b="3511"/>
          <a:stretch>
            <a:fillRect/>
          </a:stretch>
        </p:blipFill>
        <p:spPr>
          <a:xfrm>
            <a:off x="3492063" y="2626955"/>
            <a:ext cx="4032870" cy="4055626"/>
          </a:xfrm>
          <a:prstGeom prst="rect">
            <a:avLst/>
          </a:prstGeom>
        </p:spPr>
      </p:pic>
      <p:pic>
        <p:nvPicPr>
          <p:cNvPr id="4" name="Picture 3" descr="Base_vs_Trend_DwelTypes.bmp"/>
          <p:cNvPicPr>
            <a:picLocks noChangeAspect="1"/>
          </p:cNvPicPr>
          <p:nvPr/>
        </p:nvPicPr>
        <p:blipFill>
          <a:blip r:embed="rId3" cstate="print"/>
          <a:srcRect l="295" t="447" r="36613" b="894"/>
          <a:stretch>
            <a:fillRect/>
          </a:stretch>
        </p:blipFill>
        <p:spPr>
          <a:xfrm>
            <a:off x="0" y="0"/>
            <a:ext cx="3397469" cy="3509727"/>
          </a:xfrm>
          <a:prstGeom prst="rect">
            <a:avLst/>
          </a:prstGeom>
        </p:spPr>
      </p:pic>
      <p:pic>
        <p:nvPicPr>
          <p:cNvPr id="6" name="Picture 5" descr="Dispersed_vs_Trend_DwelTypes.bmp"/>
          <p:cNvPicPr>
            <a:picLocks noChangeAspect="1"/>
          </p:cNvPicPr>
          <p:nvPr/>
        </p:nvPicPr>
        <p:blipFill>
          <a:blip r:embed="rId4"/>
          <a:srcRect l="295" t="447" r="43621" b="7459"/>
          <a:stretch>
            <a:fillRect/>
          </a:stretch>
        </p:blipFill>
        <p:spPr>
          <a:xfrm>
            <a:off x="5663291" y="0"/>
            <a:ext cx="3480709" cy="3775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0559" y="0"/>
            <a:ext cx="4166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Proportional changes in dwellings by type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07772" y="3878317"/>
            <a:ext cx="2081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Market Led </a:t>
            </a:r>
            <a:r>
              <a:rPr lang="en-GB" dirty="0" err="1" smtClean="0"/>
              <a:t>vs</a:t>
            </a:r>
            <a:r>
              <a:rPr lang="en-GB" dirty="0" smtClean="0"/>
              <a:t> Trend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728093" y="6397437"/>
            <a:ext cx="215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Compaction </a:t>
            </a:r>
            <a:r>
              <a:rPr lang="en-GB" dirty="0" err="1" smtClean="0"/>
              <a:t>vs</a:t>
            </a:r>
            <a:r>
              <a:rPr lang="en-GB" dirty="0" smtClean="0"/>
              <a:t> Trend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30185" y="3591175"/>
            <a:ext cx="296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2031 Trend </a:t>
            </a:r>
            <a:r>
              <a:rPr lang="en-GB" dirty="0" err="1" smtClean="0"/>
              <a:t>vs</a:t>
            </a:r>
            <a:r>
              <a:rPr lang="en-GB" dirty="0" smtClean="0"/>
              <a:t> 2001 Base year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ReVISIONS\model\CA_model\Options\slides\00 Chelms Planned option 2031.png"/>
          <p:cNvPicPr>
            <a:picLocks noChangeAspect="1" noChangeArrowheads="1"/>
          </p:cNvPicPr>
          <p:nvPr/>
        </p:nvPicPr>
        <p:blipFill>
          <a:blip r:embed="rId2" cstate="print"/>
          <a:srcRect l="12785" t="6462" r="12691" b="449"/>
          <a:stretch>
            <a:fillRect/>
          </a:stretch>
        </p:blipFill>
        <p:spPr bwMode="auto">
          <a:xfrm>
            <a:off x="4644008" y="1200163"/>
            <a:ext cx="4320480" cy="5657837"/>
          </a:xfrm>
          <a:prstGeom prst="rect">
            <a:avLst/>
          </a:prstGeom>
          <a:noFill/>
        </p:spPr>
      </p:pic>
      <p:pic>
        <p:nvPicPr>
          <p:cNvPr id="2050" name="Picture 2" descr="C:\ReVISIONS\model\CA_model\Options\slides\00 Chelms existing 2001.png"/>
          <p:cNvPicPr>
            <a:picLocks noChangeAspect="1" noChangeArrowheads="1"/>
          </p:cNvPicPr>
          <p:nvPr/>
        </p:nvPicPr>
        <p:blipFill>
          <a:blip r:embed="rId3" cstate="print"/>
          <a:srcRect t="2265" r="11258"/>
          <a:stretch>
            <a:fillRect/>
          </a:stretch>
        </p:blipFill>
        <p:spPr bwMode="auto">
          <a:xfrm>
            <a:off x="0" y="997066"/>
            <a:ext cx="5076056" cy="586093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2001 – existing land use</a:t>
            </a:r>
            <a:endParaRPr lang="en-GB" b="1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0" y="260648"/>
          <a:ext cx="451024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48064" y="648866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2031 – Trend land use</a:t>
            </a:r>
            <a:endParaRPr lang="en-GB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823" y="0"/>
            <a:ext cx="1187177" cy="247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851920" y="0"/>
            <a:ext cx="43136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/>
              <a:t>Cellular Automata modelling of Chelmsford</a:t>
            </a:r>
          </a:p>
          <a:p>
            <a:pPr algn="r"/>
            <a:r>
              <a:rPr lang="en-GB" sz="1600" i="1" dirty="0" smtClean="0"/>
              <a:t>Slide provided by Dr </a:t>
            </a:r>
            <a:r>
              <a:rPr lang="en-GB" sz="1600" i="1" dirty="0" err="1" smtClean="0"/>
              <a:t>Kiril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Stanilov</a:t>
            </a:r>
            <a:r>
              <a:rPr lang="en-GB" sz="1600" i="1" dirty="0" smtClean="0"/>
              <a:t>,</a:t>
            </a:r>
          </a:p>
          <a:p>
            <a:pPr algn="r"/>
            <a:r>
              <a:rPr lang="en-GB" sz="1600" i="1" dirty="0" smtClean="0"/>
              <a:t>Department of Architecture,</a:t>
            </a:r>
          </a:p>
          <a:p>
            <a:pPr algn="r"/>
            <a:r>
              <a:rPr lang="en-GB" sz="1600" i="1" dirty="0" smtClean="0"/>
              <a:t>University of Cambridge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ReVISIONS\model\CA_model\Options\slides\00 Chelms Compact option 2031.png"/>
          <p:cNvPicPr>
            <a:picLocks noChangeAspect="1" noChangeArrowheads="1"/>
          </p:cNvPicPr>
          <p:nvPr/>
        </p:nvPicPr>
        <p:blipFill>
          <a:blip r:embed="rId2" cstate="print"/>
          <a:srcRect l="13550" t="4755" r="13619" b="4773"/>
          <a:stretch>
            <a:fillRect/>
          </a:stretch>
        </p:blipFill>
        <p:spPr bwMode="auto">
          <a:xfrm>
            <a:off x="179512" y="44624"/>
            <a:ext cx="3096344" cy="4032448"/>
          </a:xfrm>
          <a:prstGeom prst="rect">
            <a:avLst/>
          </a:prstGeom>
          <a:noFill/>
        </p:spPr>
      </p:pic>
      <p:pic>
        <p:nvPicPr>
          <p:cNvPr id="1027" name="Picture 3" descr="C:\ReVISIONS\model\CA_model\Options\slides\00 Chelms Market option 2031.png"/>
          <p:cNvPicPr>
            <a:picLocks noChangeAspect="1" noChangeArrowheads="1"/>
          </p:cNvPicPr>
          <p:nvPr/>
        </p:nvPicPr>
        <p:blipFill>
          <a:blip r:embed="rId3" cstate="print"/>
          <a:srcRect l="13550" t="4992" r="13619" b="6379"/>
          <a:stretch>
            <a:fillRect/>
          </a:stretch>
        </p:blipFill>
        <p:spPr bwMode="auto">
          <a:xfrm>
            <a:off x="5940152" y="44624"/>
            <a:ext cx="3096344" cy="3960440"/>
          </a:xfrm>
          <a:prstGeom prst="rect">
            <a:avLst/>
          </a:prstGeom>
          <a:noFill/>
        </p:spPr>
      </p:pic>
      <p:pic>
        <p:nvPicPr>
          <p:cNvPr id="1028" name="Picture 4" descr="C:\ReVISIONS\model\CA_model\Options\slides\00 Chelms Planned option 2031.png"/>
          <p:cNvPicPr>
            <a:picLocks noChangeAspect="1" noChangeArrowheads="1"/>
          </p:cNvPicPr>
          <p:nvPr/>
        </p:nvPicPr>
        <p:blipFill>
          <a:blip r:embed="rId4" cstate="print"/>
          <a:srcRect l="13550" t="6527" r="13619" b="4617"/>
          <a:stretch>
            <a:fillRect/>
          </a:stretch>
        </p:blipFill>
        <p:spPr bwMode="auto">
          <a:xfrm>
            <a:off x="3419872" y="2708920"/>
            <a:ext cx="3096344" cy="39604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414908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Compact</a:t>
            </a:r>
          </a:p>
          <a:p>
            <a:r>
              <a:rPr lang="en-GB" sz="1400" dirty="0" smtClean="0"/>
              <a:t>+14 du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948264" y="414908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Market led</a:t>
            </a:r>
          </a:p>
          <a:p>
            <a:r>
              <a:rPr lang="en-GB" sz="1400" dirty="0" smtClean="0"/>
              <a:t>+2,580 du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211960" y="227687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Trend</a:t>
            </a:r>
          </a:p>
          <a:p>
            <a:r>
              <a:rPr lang="en-GB" sz="1400" dirty="0" smtClean="0"/>
              <a:t>+955 du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699792" y="784554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2031 Options – detached houses</a:t>
            </a:r>
            <a:endParaRPr lang="en-GB" sz="2000" b="1" dirty="0"/>
          </a:p>
        </p:txBody>
      </p:sp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4" name="Picture 2" descr="logos"/>
            <p:cNvPicPr>
              <a:picLocks noChangeAspect="1" noChangeArrowheads="1"/>
            </p:cNvPicPr>
            <p:nvPr/>
          </p:nvPicPr>
          <p:blipFill>
            <a:blip r:embed="rId5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7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-1" y="5934670"/>
            <a:ext cx="305888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i="1" dirty="0" smtClean="0"/>
              <a:t>Slide provided by Dr </a:t>
            </a:r>
            <a:r>
              <a:rPr lang="en-GB" sz="1600" i="1" dirty="0" err="1" smtClean="0"/>
              <a:t>Kiril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Stanilov</a:t>
            </a:r>
            <a:r>
              <a:rPr lang="en-GB" sz="1600" i="1" dirty="0" smtClean="0"/>
              <a:t>,</a:t>
            </a:r>
          </a:p>
          <a:p>
            <a:pPr algn="r"/>
            <a:r>
              <a:rPr lang="en-GB" sz="1600" i="1" dirty="0" smtClean="0"/>
              <a:t>Department of Architecture,</a:t>
            </a:r>
          </a:p>
          <a:p>
            <a:pPr algn="r"/>
            <a:r>
              <a:rPr lang="en-GB" sz="1600" i="1" dirty="0" smtClean="0"/>
              <a:t>University of Cambridge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ReVISIONS\model\CA_model\Options\slides\00 Chelms Compact option 2031.png"/>
          <p:cNvPicPr>
            <a:picLocks noChangeAspect="1" noChangeArrowheads="1"/>
          </p:cNvPicPr>
          <p:nvPr/>
        </p:nvPicPr>
        <p:blipFill>
          <a:blip r:embed="rId2" cstate="print"/>
          <a:srcRect l="13550" t="6377" r="11927" b="4767"/>
          <a:stretch>
            <a:fillRect/>
          </a:stretch>
        </p:blipFill>
        <p:spPr bwMode="auto">
          <a:xfrm>
            <a:off x="179512" y="116632"/>
            <a:ext cx="3168352" cy="3960440"/>
          </a:xfrm>
          <a:prstGeom prst="rect">
            <a:avLst/>
          </a:prstGeom>
          <a:noFill/>
        </p:spPr>
      </p:pic>
      <p:pic>
        <p:nvPicPr>
          <p:cNvPr id="1027" name="Picture 3" descr="C:\ReVISIONS\model\CA_model\Options\slides\00 Chelms Market option 2031.png"/>
          <p:cNvPicPr>
            <a:picLocks noChangeAspect="1" noChangeArrowheads="1"/>
          </p:cNvPicPr>
          <p:nvPr/>
        </p:nvPicPr>
        <p:blipFill>
          <a:blip r:embed="rId3" cstate="print"/>
          <a:srcRect l="13550" t="5533" r="11926" b="5838"/>
          <a:stretch>
            <a:fillRect/>
          </a:stretch>
        </p:blipFill>
        <p:spPr bwMode="auto">
          <a:xfrm>
            <a:off x="5940152" y="44624"/>
            <a:ext cx="3168352" cy="3960440"/>
          </a:xfrm>
          <a:prstGeom prst="rect">
            <a:avLst/>
          </a:prstGeom>
          <a:noFill/>
        </p:spPr>
      </p:pic>
      <p:pic>
        <p:nvPicPr>
          <p:cNvPr id="1028" name="Picture 4" descr="C:\ReVISIONS\model\CA_model\Options\slides\00 Chelms Planned option 2031.png"/>
          <p:cNvPicPr>
            <a:picLocks noChangeAspect="1" noChangeArrowheads="1"/>
          </p:cNvPicPr>
          <p:nvPr/>
        </p:nvPicPr>
        <p:blipFill>
          <a:blip r:embed="rId4" cstate="print"/>
          <a:srcRect l="15244" t="6874" r="13619" b="5886"/>
          <a:stretch>
            <a:fillRect/>
          </a:stretch>
        </p:blipFill>
        <p:spPr bwMode="auto">
          <a:xfrm>
            <a:off x="3491880" y="2708920"/>
            <a:ext cx="3024336" cy="388843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414908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Compact </a:t>
            </a:r>
          </a:p>
          <a:p>
            <a:r>
              <a:rPr lang="en-GB" sz="1400" dirty="0" smtClean="0"/>
              <a:t>+3,817 du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8264" y="414908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Market Led</a:t>
            </a:r>
          </a:p>
          <a:p>
            <a:r>
              <a:rPr lang="en-GB" sz="1400" dirty="0" smtClean="0"/>
              <a:t>+1,803 du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211960" y="227687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Trend</a:t>
            </a:r>
          </a:p>
          <a:p>
            <a:r>
              <a:rPr lang="en-GB" sz="1400" dirty="0" smtClean="0"/>
              <a:t>+2,599 du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131840" y="82731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2031 Options – flats</a:t>
            </a:r>
            <a:endParaRPr lang="en-GB" sz="2000" b="1" dirty="0"/>
          </a:p>
        </p:txBody>
      </p:sp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4" name="Picture 2" descr="logos"/>
            <p:cNvPicPr>
              <a:picLocks noChangeAspect="1" noChangeArrowheads="1"/>
            </p:cNvPicPr>
            <p:nvPr/>
          </p:nvPicPr>
          <p:blipFill>
            <a:blip r:embed="rId5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7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-1" y="5934670"/>
            <a:ext cx="305888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i="1" dirty="0" smtClean="0"/>
              <a:t>Slide provided by Dr </a:t>
            </a:r>
            <a:r>
              <a:rPr lang="en-GB" sz="1600" i="1" dirty="0" err="1" smtClean="0"/>
              <a:t>Kiril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Stanilov</a:t>
            </a:r>
            <a:r>
              <a:rPr lang="en-GB" sz="1600" i="1" dirty="0" smtClean="0"/>
              <a:t>,</a:t>
            </a:r>
          </a:p>
          <a:p>
            <a:pPr algn="r"/>
            <a:r>
              <a:rPr lang="en-GB" sz="1600" i="1" dirty="0" smtClean="0"/>
              <a:t>Department of Architecture,</a:t>
            </a:r>
          </a:p>
          <a:p>
            <a:pPr algn="r"/>
            <a:r>
              <a:rPr lang="en-GB" sz="1600" i="1" dirty="0" smtClean="0"/>
              <a:t>University of Cambridge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C:\Users\Vicky\Desktop\Map Print\Building Energy_Heat.jpg"/>
          <p:cNvPicPr>
            <a:picLocks noChangeAspect="1" noChangeArrowheads="1"/>
          </p:cNvPicPr>
          <p:nvPr/>
        </p:nvPicPr>
        <p:blipFill>
          <a:blip r:embed="rId2" cstate="print"/>
          <a:srcRect l="4982" t="2956" r="4407" b="2956"/>
          <a:stretch>
            <a:fillRect/>
          </a:stretch>
        </p:blipFill>
        <p:spPr bwMode="auto">
          <a:xfrm>
            <a:off x="47625" y="1166813"/>
            <a:ext cx="357505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:\Users\Vicky\Desktop\Map Print\Building Energy_Heat.jpg"/>
          <p:cNvPicPr>
            <a:picLocks noChangeAspect="1" noChangeArrowheads="1"/>
          </p:cNvPicPr>
          <p:nvPr/>
        </p:nvPicPr>
        <p:blipFill>
          <a:blip r:embed="rId3" cstate="print"/>
          <a:srcRect l="4698" t="2823" r="4921" b="2989"/>
          <a:stretch>
            <a:fillRect/>
          </a:stretch>
        </p:blipFill>
        <p:spPr bwMode="auto">
          <a:xfrm>
            <a:off x="5583238" y="1163638"/>
            <a:ext cx="3527425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697288" y="2486025"/>
            <a:ext cx="1851025" cy="1268413"/>
            <a:chOff x="3697133" y="2652281"/>
            <a:chExt cx="1850926" cy="1267772"/>
          </a:xfrm>
        </p:grpSpPr>
        <p:pic>
          <p:nvPicPr>
            <p:cNvPr id="47109" name="Picture 5" descr="G:\ReVISIONS\Meeting\110209 Technical Meeting (Cambridge)\Image\Town Centre HD140_Fla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7133" y="2652281"/>
              <a:ext cx="1773142" cy="1210651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4706729" y="3550352"/>
              <a:ext cx="841330" cy="3697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+mn-cs"/>
                </a:rPr>
                <a:t>Tile D7</a:t>
              </a:r>
            </a:p>
          </p:txBody>
        </p:sp>
      </p:grpSp>
      <p:sp>
        <p:nvSpPr>
          <p:cNvPr id="22534" name="TextBox 20"/>
          <p:cNvSpPr txBox="1">
            <a:spLocks noChangeArrowheads="1"/>
          </p:cNvSpPr>
          <p:nvPr/>
        </p:nvSpPr>
        <p:spPr bwMode="auto">
          <a:xfrm>
            <a:off x="3735388" y="1101725"/>
            <a:ext cx="169703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 b="1">
                <a:latin typeface="Calibri" pitchFamily="34" charset="0"/>
              </a:rPr>
              <a:t>Town Centre</a:t>
            </a:r>
          </a:p>
          <a:p>
            <a:r>
              <a:rPr lang="en-GB" sz="2200" b="1">
                <a:latin typeface="Calibri" pitchFamily="34" charset="0"/>
              </a:rPr>
              <a:t>(mixed used)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60788" y="1862138"/>
            <a:ext cx="164465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1000 dwellings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(1638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44900" y="3832225"/>
            <a:ext cx="1876425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(10608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Services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(655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Restaurants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(7162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Hotel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(2083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Cinema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(2415 </a:t>
            </a:r>
            <a:r>
              <a:rPr lang="en-GB" dirty="0" err="1">
                <a:latin typeface="+mn-lt"/>
                <a:cs typeface="+mn-cs"/>
              </a:rPr>
              <a:t>MWh</a:t>
            </a:r>
            <a:r>
              <a:rPr lang="en-GB" dirty="0">
                <a:latin typeface="+mn-lt"/>
                <a:cs typeface="+mn-cs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97188" y="1195388"/>
            <a:ext cx="6381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Heat</a:t>
            </a:r>
            <a:endParaRPr lang="en-GB" dirty="0"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4800" y="1208088"/>
            <a:ext cx="11239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Electricity</a:t>
            </a:r>
            <a:endParaRPr lang="en-GB" dirty="0">
              <a:latin typeface="+mn-lt"/>
              <a:cs typeface="+mn-cs"/>
            </a:endParaRPr>
          </a:p>
        </p:txBody>
      </p:sp>
      <p:sp>
        <p:nvSpPr>
          <p:cNvPr id="22539" name="TextBox 12"/>
          <p:cNvSpPr txBox="1">
            <a:spLocks noChangeArrowheads="1"/>
          </p:cNvSpPr>
          <p:nvPr/>
        </p:nvSpPr>
        <p:spPr bwMode="auto">
          <a:xfrm>
            <a:off x="107950" y="6416675"/>
            <a:ext cx="36147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>
                <a:latin typeface="Calibri" pitchFamily="34" charset="0"/>
              </a:rPr>
              <a:t>Provided by Dr. Vicky Cheng</a:t>
            </a:r>
            <a:endParaRPr lang="en-US" sz="1600" i="1">
              <a:latin typeface="Calibri" pitchFamily="34" charset="0"/>
            </a:endParaRPr>
          </a:p>
        </p:txBody>
      </p:sp>
      <p:grpSp>
        <p:nvGrpSpPr>
          <p:cNvPr id="15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18" name="Picture 2" descr="logos"/>
            <p:cNvPicPr>
              <a:picLocks noChangeAspect="1" noChangeArrowheads="1"/>
            </p:cNvPicPr>
            <p:nvPr/>
          </p:nvPicPr>
          <p:blipFill>
            <a:blip r:embed="rId5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21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2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432050" y="500063"/>
            <a:ext cx="40989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339933"/>
                </a:solidFill>
                <a:latin typeface="Calibri" pitchFamily="34" charset="0"/>
              </a:rPr>
              <a:t>Building Energy Demand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1355725" y="631825"/>
            <a:ext cx="66627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>
                <a:solidFill>
                  <a:srgbClr val="339933"/>
                </a:solidFill>
                <a:latin typeface="Calibri" pitchFamily="34" charset="0"/>
              </a:rPr>
              <a:t>Low Carbon Energy </a:t>
            </a:r>
            <a:r>
              <a:rPr lang="en-US" sz="2800" b="1">
                <a:solidFill>
                  <a:srgbClr val="339933"/>
                </a:solidFill>
                <a:latin typeface="Calibri" pitchFamily="34" charset="0"/>
              </a:rPr>
              <a:t>Technology</a:t>
            </a:r>
            <a:r>
              <a:rPr lang="en-US" sz="3000" b="1">
                <a:solidFill>
                  <a:srgbClr val="339933"/>
                </a:solidFill>
                <a:latin typeface="Calibri" pitchFamily="34" charset="0"/>
              </a:rPr>
              <a:t> Potential</a:t>
            </a:r>
          </a:p>
        </p:txBody>
      </p:sp>
      <p:pic>
        <p:nvPicPr>
          <p:cNvPr id="14339" name="Picture 4" descr="C:\Users\Vicky\Desktop\Map Print\Building Energy_Heat.jpg"/>
          <p:cNvPicPr>
            <a:picLocks noChangeAspect="1" noChangeArrowheads="1"/>
          </p:cNvPicPr>
          <p:nvPr/>
        </p:nvPicPr>
        <p:blipFill>
          <a:blip r:embed="rId2" cstate="print"/>
          <a:srcRect l="4984" t="2698" r="4984" b="2974"/>
          <a:stretch>
            <a:fillRect/>
          </a:stretch>
        </p:blipFill>
        <p:spPr bwMode="auto">
          <a:xfrm>
            <a:off x="47625" y="1163638"/>
            <a:ext cx="35433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C:\Users\Vicky\Desktop\Map Print\Building Energy_Heat.jpg"/>
          <p:cNvPicPr>
            <a:picLocks noChangeAspect="1" noChangeArrowheads="1"/>
          </p:cNvPicPr>
          <p:nvPr/>
        </p:nvPicPr>
        <p:blipFill>
          <a:blip r:embed="rId3" cstate="print"/>
          <a:srcRect l="5020" t="3128" r="5020" b="3476"/>
          <a:stretch>
            <a:fillRect/>
          </a:stretch>
        </p:blipFill>
        <p:spPr bwMode="auto">
          <a:xfrm>
            <a:off x="5567363" y="1154113"/>
            <a:ext cx="3541712" cy="520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20"/>
          <p:cNvSpPr txBox="1">
            <a:spLocks noChangeArrowheads="1"/>
          </p:cNvSpPr>
          <p:nvPr/>
        </p:nvSpPr>
        <p:spPr bwMode="auto">
          <a:xfrm>
            <a:off x="3832225" y="1458913"/>
            <a:ext cx="15017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 b="1">
                <a:latin typeface="Calibri" pitchFamily="34" charset="0"/>
              </a:rPr>
              <a:t>Technology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13000" y="1195388"/>
            <a:ext cx="113188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Roof Area</a:t>
            </a:r>
            <a:endParaRPr lang="en-GB" dirty="0"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85088" y="1184275"/>
            <a:ext cx="138906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Garden Area</a:t>
            </a:r>
            <a:endParaRPr lang="en-GB" dirty="0">
              <a:latin typeface="+mn-lt"/>
              <a:cs typeface="+mn-cs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621088" y="2092325"/>
            <a:ext cx="1841500" cy="1790700"/>
            <a:chOff x="2756848" y="2292824"/>
            <a:chExt cx="2033517" cy="1978926"/>
          </a:xfrm>
        </p:grpSpPr>
        <p:pic>
          <p:nvPicPr>
            <p:cNvPr id="14354" name="Picture 10" descr="E:\ReVISIONS\Meeting\100727 Executive Committee Meeting\Presentation\SolarPV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29059" y="2429301"/>
              <a:ext cx="1629295" cy="1749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 bwMode="auto">
            <a:xfrm>
              <a:off x="2756848" y="2292824"/>
              <a:ext cx="2033517" cy="1978926"/>
            </a:xfrm>
            <a:prstGeom prst="rect">
              <a:avLst/>
            </a:prstGeom>
            <a:noFill/>
            <a:ln w="9525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640138" y="4238625"/>
            <a:ext cx="1843087" cy="1462088"/>
            <a:chOff x="5445461" y="4285396"/>
            <a:chExt cx="3302755" cy="1815152"/>
          </a:xfrm>
        </p:grpSpPr>
        <p:sp>
          <p:nvSpPr>
            <p:cNvPr id="18" name="Rectangle 17"/>
            <p:cNvSpPr/>
            <p:nvPr/>
          </p:nvSpPr>
          <p:spPr bwMode="auto">
            <a:xfrm>
              <a:off x="5445461" y="4285396"/>
              <a:ext cx="3302755" cy="1815152"/>
            </a:xfrm>
            <a:prstGeom prst="rect">
              <a:avLst/>
            </a:prstGeom>
            <a:noFill/>
            <a:ln w="9525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pic>
          <p:nvPicPr>
            <p:cNvPr id="14353" name="Picture 9" descr="E:\ReVISIONS\Meeting\100727 Executive Committee Meeting\Presentation\GSHP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69654" y="4531056"/>
              <a:ext cx="2897883" cy="1406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6" name="TextBox 15"/>
          <p:cNvSpPr txBox="1">
            <a:spLocks noChangeArrowheads="1"/>
          </p:cNvSpPr>
          <p:nvPr/>
        </p:nvSpPr>
        <p:spPr bwMode="auto">
          <a:xfrm>
            <a:off x="1187450" y="6519863"/>
            <a:ext cx="3889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dirty="0">
                <a:latin typeface="Calibri" pitchFamily="34" charset="0"/>
              </a:rPr>
              <a:t>Slide provided by Dr. Vicky Cheng</a:t>
            </a:r>
            <a:endParaRPr lang="en-US" sz="1600" i="1" dirty="0">
              <a:latin typeface="Calibri" pitchFamily="34" charset="0"/>
            </a:endParaRPr>
          </a:p>
        </p:txBody>
      </p:sp>
      <p:pic>
        <p:nvPicPr>
          <p:cNvPr id="14347" name="Picture 61" descr="EPSRC%20Lar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5921407" y="6637338"/>
              <a:ext cx="32226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600" b="1">
                  <a:solidFill>
                    <a:srgbClr val="993366"/>
                  </a:solidFill>
                </a:rPr>
                <a:t>Regional Visions of Integrated Sustainable Infrastructure Optimised for Neighbourhoods</a:t>
              </a:r>
              <a:endParaRPr lang="en-US" sz="600">
                <a:latin typeface="Calibri" pitchFamily="34" charset="0"/>
              </a:endParaRPr>
            </a:p>
          </p:txBody>
        </p:sp>
        <p:sp>
          <p:nvSpPr>
            <p:cNvPr id="2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  <a:cs typeface="+mn-cs"/>
                </a:rPr>
                <a:t>ReVISIONS</a:t>
              </a:r>
            </a:p>
          </p:txBody>
        </p:sp>
      </p:grpSp>
      <p:grpSp>
        <p:nvGrpSpPr>
          <p:cNvPr id="20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23" name="Picture 2" descr="logos"/>
            <p:cNvPicPr>
              <a:picLocks noChangeAspect="1" noChangeArrowheads="1"/>
            </p:cNvPicPr>
            <p:nvPr/>
          </p:nvPicPr>
          <p:blipFill>
            <a:blip r:embed="rId7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28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9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5" descr="Chelmsford_EMISSIONS_TREND_A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3325" y="3921125"/>
            <a:ext cx="40227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11" descr="Chelmsford_COST_TREND_A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325" y="895350"/>
            <a:ext cx="402272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Straight Connector 59"/>
          <p:cNvCxnSpPr/>
          <p:nvPr/>
        </p:nvCxnSpPr>
        <p:spPr bwMode="auto">
          <a:xfrm>
            <a:off x="0" y="69215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18437" name="Picture 2" descr="2 Colour Surrey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73025"/>
            <a:ext cx="1857375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itle 1"/>
          <p:cNvSpPr txBox="1">
            <a:spLocks/>
          </p:cNvSpPr>
          <p:nvPr/>
        </p:nvSpPr>
        <p:spPr bwMode="auto">
          <a:xfrm>
            <a:off x="179388" y="141288"/>
            <a:ext cx="6985000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3600" b="1">
                <a:solidFill>
                  <a:schemeClr val="tx2"/>
                </a:solidFill>
                <a:latin typeface="Calibri" pitchFamily="34" charset="0"/>
              </a:rPr>
              <a:t>Local example: Chelmsford</a:t>
            </a:r>
            <a:endParaRPr lang="en-GB" sz="2000" b="1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8439" name="Picture 9" descr="Chelmsford_COST_TREND_L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1900" y="895350"/>
            <a:ext cx="402272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3" descr="Chelmsford_EMISSIONS_TREND_LC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92375" y="3908425"/>
            <a:ext cx="4024313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0" descr="Chelmsford_COST_TREND_LCO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9050" y="895350"/>
            <a:ext cx="4024313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TextBox 19"/>
          <p:cNvSpPr txBox="1">
            <a:spLocks noChangeArrowheads="1"/>
          </p:cNvSpPr>
          <p:nvPr/>
        </p:nvSpPr>
        <p:spPr bwMode="auto">
          <a:xfrm>
            <a:off x="179388" y="1916113"/>
            <a:ext cx="936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Cost</a:t>
            </a:r>
          </a:p>
        </p:txBody>
      </p:sp>
      <p:pic>
        <p:nvPicPr>
          <p:cNvPr id="18443" name="Picture 14" descr="Chelmsford_EMISSIONS_TREND_LCO2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6988" y="3921125"/>
            <a:ext cx="4022726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4" name="TextBox 20"/>
          <p:cNvSpPr txBox="1">
            <a:spLocks noChangeArrowheads="1"/>
          </p:cNvSpPr>
          <p:nvPr/>
        </p:nvSpPr>
        <p:spPr bwMode="auto">
          <a:xfrm>
            <a:off x="179388" y="4437063"/>
            <a:ext cx="12239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CO</a:t>
            </a:r>
            <a:r>
              <a:rPr lang="en-GB" baseline="-25000"/>
              <a:t>2</a:t>
            </a:r>
            <a:r>
              <a:rPr lang="en-GB"/>
              <a:t> emissions</a:t>
            </a:r>
          </a:p>
        </p:txBody>
      </p:sp>
      <p:sp>
        <p:nvSpPr>
          <p:cNvPr id="18445" name="TextBox 12"/>
          <p:cNvSpPr txBox="1">
            <a:spLocks noChangeArrowheads="1"/>
          </p:cNvSpPr>
          <p:nvPr/>
        </p:nvSpPr>
        <p:spPr bwMode="auto">
          <a:xfrm>
            <a:off x="250825" y="647700"/>
            <a:ext cx="8713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Scenario:                Low CO</a:t>
            </a:r>
            <a:r>
              <a:rPr lang="en-GB" baseline="-25000"/>
              <a:t>2</a:t>
            </a:r>
            <a:r>
              <a:rPr lang="en-GB"/>
              <a:t>                           Low Cost                 Highly Electric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324000" y="3213100"/>
            <a:ext cx="935038" cy="720725"/>
          </a:xfrm>
          <a:prstGeom prst="rect">
            <a:avLst/>
          </a:prstGeom>
          <a:solidFill>
            <a:schemeClr val="accent3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Technologies, constraints, &amp; supply policies </a:t>
            </a: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1835151" y="0"/>
            <a:ext cx="4710652" cy="393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322" tIns="12160" rIns="24322" bIns="12160">
            <a:spAutoFit/>
          </a:bodyPr>
          <a:lstStyle/>
          <a:p>
            <a:r>
              <a:rPr lang="en-GB" sz="2400" b="1" dirty="0" smtClean="0">
                <a:latin typeface="Calibri" pitchFamily="34" charset="0"/>
              </a:rPr>
              <a:t>Flow chart for modelling framework </a:t>
            </a:r>
            <a:endParaRPr lang="en-GB" sz="2400" b="1" dirty="0">
              <a:latin typeface="Calibri" pitchFamily="34" charset="0"/>
            </a:endParaRPr>
          </a:p>
        </p:txBody>
      </p:sp>
      <p:cxnSp>
        <p:nvCxnSpPr>
          <p:cNvPr id="6" name="Straight Arrow Connector 5"/>
          <p:cNvCxnSpPr>
            <a:stCxn id="378" idx="2"/>
            <a:endCxn id="9" idx="0"/>
          </p:cNvCxnSpPr>
          <p:nvPr/>
        </p:nvCxnSpPr>
        <p:spPr>
          <a:xfrm>
            <a:off x="8387569" y="2060575"/>
            <a:ext cx="18244" cy="64770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667625" y="2708275"/>
            <a:ext cx="1476375" cy="1368425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043" tIns="17022" rIns="34043" bIns="1702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>
                <a:solidFill>
                  <a:schemeClr val="bg1"/>
                </a:solidFill>
              </a:rPr>
              <a:t>Integrated socio-economic and spatial interaction model</a:t>
            </a:r>
            <a:endParaRPr lang="en-GB" sz="1100" b="1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>
            <a:stCxn id="19" idx="3"/>
            <a:endCxn id="108" idx="2"/>
          </p:cNvCxnSpPr>
          <p:nvPr/>
        </p:nvCxnSpPr>
        <p:spPr>
          <a:xfrm>
            <a:off x="1259038" y="3573463"/>
            <a:ext cx="21696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3" name="Picture 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7888" y="0"/>
            <a:ext cx="19161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2" descr="logos"/>
          <p:cNvPicPr>
            <a:picLocks noChangeAspect="1" noChangeArrowheads="1"/>
          </p:cNvPicPr>
          <p:nvPr/>
        </p:nvPicPr>
        <p:blipFill>
          <a:blip r:embed="rId4"/>
          <a:srcRect l="11374" t="47244" r="46037" b="38319"/>
          <a:stretch>
            <a:fillRect/>
          </a:stretch>
        </p:blipFill>
        <p:spPr bwMode="auto">
          <a:xfrm>
            <a:off x="0" y="0"/>
            <a:ext cx="14033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Rectangle 92"/>
          <p:cNvSpPr/>
          <p:nvPr/>
        </p:nvSpPr>
        <p:spPr>
          <a:xfrm>
            <a:off x="6443663" y="2060575"/>
            <a:ext cx="1081087" cy="1223963"/>
          </a:xfrm>
          <a:prstGeom prst="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Total demands of activities by modelled time period per </a:t>
            </a:r>
            <a:r>
              <a:rPr lang="en-GB" sz="1100" b="1" dirty="0" err="1">
                <a:solidFill>
                  <a:schemeClr val="tx1"/>
                </a:solidFill>
              </a:rPr>
              <a:t>sq.m</a:t>
            </a:r>
            <a:r>
              <a:rPr lang="en-GB" sz="1100" b="1" dirty="0">
                <a:solidFill>
                  <a:schemeClr val="tx1"/>
                </a:solidFill>
              </a:rPr>
              <a:t> per zone and land-take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003800" y="1196975"/>
            <a:ext cx="1081088" cy="863600"/>
          </a:xfrm>
          <a:prstGeom prst="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Demands as ‘tiles’ per zone by residential &amp; mixed-use type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339975" y="1125538"/>
            <a:ext cx="1368425" cy="790575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Domestic &amp; commercial demand profiles per supply requirement </a:t>
            </a:r>
          </a:p>
        </p:txBody>
      </p:sp>
      <p:sp>
        <p:nvSpPr>
          <p:cNvPr id="108" name="Oval 107"/>
          <p:cNvSpPr/>
          <p:nvPr/>
        </p:nvSpPr>
        <p:spPr>
          <a:xfrm>
            <a:off x="1476000" y="3141663"/>
            <a:ext cx="936625" cy="863600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043" tIns="17022" rIns="34043" bIns="1702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Supply module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003800" y="5300663"/>
            <a:ext cx="1223963" cy="792162"/>
          </a:xfrm>
          <a:prstGeom prst="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Supply for residential &amp; mixed-use per time period/zone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003800" y="2276475"/>
            <a:ext cx="1152525" cy="79216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Demand per industrial sector per time period/zone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339975" y="2276475"/>
            <a:ext cx="1368425" cy="865188"/>
          </a:xfrm>
          <a:prstGeom prst="rect">
            <a:avLst/>
          </a:prstGeom>
          <a:solidFill>
            <a:schemeClr val="bg1">
              <a:lumMod val="65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Industrial processes demand profiles per supply requirement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339975" y="4149725"/>
            <a:ext cx="1368425" cy="863600"/>
          </a:xfrm>
          <a:prstGeom prst="rect">
            <a:avLst/>
          </a:prstGeom>
          <a:solidFill>
            <a:schemeClr val="bg1">
              <a:lumMod val="65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Supply profiles for industrial processes cost &amp; quantity of supply</a:t>
            </a:r>
          </a:p>
        </p:txBody>
      </p:sp>
      <p:sp>
        <p:nvSpPr>
          <p:cNvPr id="59" name="Oval 58"/>
          <p:cNvSpPr/>
          <p:nvPr/>
        </p:nvSpPr>
        <p:spPr>
          <a:xfrm>
            <a:off x="3924300" y="3141663"/>
            <a:ext cx="935038" cy="863600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043" tIns="17022" rIns="34043" bIns="1702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Demand  module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03800" y="4292600"/>
            <a:ext cx="1223963" cy="792163"/>
          </a:xfrm>
          <a:prstGeom prst="rect">
            <a:avLst/>
          </a:prstGeom>
          <a:solidFill>
            <a:schemeClr val="bg1">
              <a:lumMod val="65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Supply per industrial sector per time period/zone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443663" y="3429000"/>
            <a:ext cx="1081087" cy="1223963"/>
          </a:xfrm>
          <a:prstGeom prst="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Total supply by modelled time period per LU zone – costs per unit, CO</a:t>
            </a:r>
            <a:r>
              <a:rPr lang="en-GB" sz="1100" b="1" baseline="-25000" dirty="0">
                <a:solidFill>
                  <a:schemeClr val="tx1"/>
                </a:solidFill>
              </a:rPr>
              <a:t>2</a:t>
            </a:r>
            <a:r>
              <a:rPr lang="en-GB" sz="1100" b="1" dirty="0">
                <a:solidFill>
                  <a:schemeClr val="tx1"/>
                </a:solidFill>
              </a:rPr>
              <a:t> &amp; </a:t>
            </a:r>
            <a:r>
              <a:rPr lang="en-GB" sz="1100" b="1" dirty="0" err="1">
                <a:solidFill>
                  <a:schemeClr val="tx1"/>
                </a:solidFill>
              </a:rPr>
              <a:t>renewables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339975" y="5516563"/>
            <a:ext cx="1368425" cy="865187"/>
          </a:xfrm>
          <a:prstGeom prst="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Supply profiles for domestic and commercial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cost &amp; quantity of supply</a:t>
            </a:r>
          </a:p>
        </p:txBody>
      </p:sp>
      <p:cxnSp>
        <p:nvCxnSpPr>
          <p:cNvPr id="153" name="Straight Arrow Connector 152"/>
          <p:cNvCxnSpPr>
            <a:stCxn id="93" idx="1"/>
            <a:endCxn id="94" idx="3"/>
          </p:cNvCxnSpPr>
          <p:nvPr/>
        </p:nvCxnSpPr>
        <p:spPr>
          <a:xfrm rot="10800000">
            <a:off x="6084888" y="1628775"/>
            <a:ext cx="358775" cy="10445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111" idx="1"/>
            <a:endCxn id="108" idx="0"/>
          </p:cNvCxnSpPr>
          <p:nvPr/>
        </p:nvCxnSpPr>
        <p:spPr>
          <a:xfrm flipH="1">
            <a:off x="1944313" y="2709069"/>
            <a:ext cx="395662" cy="43259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stCxn id="105" idx="1"/>
            <a:endCxn id="108" idx="0"/>
          </p:cNvCxnSpPr>
          <p:nvPr/>
        </p:nvCxnSpPr>
        <p:spPr>
          <a:xfrm flipH="1">
            <a:off x="1944313" y="1520826"/>
            <a:ext cx="395662" cy="162083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110" idx="1"/>
            <a:endCxn id="59" idx="7"/>
          </p:cNvCxnSpPr>
          <p:nvPr/>
        </p:nvCxnSpPr>
        <p:spPr>
          <a:xfrm rot="10800000" flipV="1">
            <a:off x="4722813" y="2673350"/>
            <a:ext cx="280987" cy="59372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stCxn id="94" idx="1"/>
            <a:endCxn id="59" idx="7"/>
          </p:cNvCxnSpPr>
          <p:nvPr/>
        </p:nvCxnSpPr>
        <p:spPr>
          <a:xfrm rot="10800000" flipV="1">
            <a:off x="4722813" y="1628775"/>
            <a:ext cx="280987" cy="16383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>
            <a:stCxn id="93" idx="1"/>
            <a:endCxn id="110" idx="3"/>
          </p:cNvCxnSpPr>
          <p:nvPr/>
        </p:nvCxnSpPr>
        <p:spPr>
          <a:xfrm rot="10800000">
            <a:off x="6156325" y="2673350"/>
            <a:ext cx="287338" cy="158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>
            <a:stCxn id="95" idx="3"/>
            <a:endCxn id="59" idx="3"/>
          </p:cNvCxnSpPr>
          <p:nvPr/>
        </p:nvCxnSpPr>
        <p:spPr>
          <a:xfrm flipV="1">
            <a:off x="3708400" y="3878263"/>
            <a:ext cx="352425" cy="20716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/>
          <p:cNvCxnSpPr>
            <a:stCxn id="44" idx="3"/>
            <a:endCxn id="59" idx="3"/>
          </p:cNvCxnSpPr>
          <p:nvPr/>
        </p:nvCxnSpPr>
        <p:spPr>
          <a:xfrm flipV="1">
            <a:off x="3708400" y="3878263"/>
            <a:ext cx="352425" cy="70326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108" idx="4"/>
            <a:endCxn id="95" idx="1"/>
          </p:cNvCxnSpPr>
          <p:nvPr/>
        </p:nvCxnSpPr>
        <p:spPr>
          <a:xfrm>
            <a:off x="1944313" y="4005263"/>
            <a:ext cx="395662" cy="19438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>
            <a:stCxn id="108" idx="4"/>
            <a:endCxn id="44" idx="1"/>
          </p:cNvCxnSpPr>
          <p:nvPr/>
        </p:nvCxnSpPr>
        <p:spPr>
          <a:xfrm>
            <a:off x="1944313" y="4005263"/>
            <a:ext cx="395662" cy="57626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>
            <a:stCxn id="59" idx="1"/>
            <a:endCxn id="105" idx="3"/>
          </p:cNvCxnSpPr>
          <p:nvPr/>
        </p:nvCxnSpPr>
        <p:spPr>
          <a:xfrm rot="16200000" flipV="1">
            <a:off x="3011488" y="2217737"/>
            <a:ext cx="1746250" cy="3524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>
            <a:stCxn id="59" idx="5"/>
            <a:endCxn id="109" idx="1"/>
          </p:cNvCxnSpPr>
          <p:nvPr/>
        </p:nvCxnSpPr>
        <p:spPr>
          <a:xfrm rot="16200000" flipH="1">
            <a:off x="3953669" y="4647407"/>
            <a:ext cx="1819275" cy="2809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>
            <a:stCxn id="59" idx="5"/>
            <a:endCxn id="70" idx="1"/>
          </p:cNvCxnSpPr>
          <p:nvPr/>
        </p:nvCxnSpPr>
        <p:spPr>
          <a:xfrm rot="16200000" flipH="1">
            <a:off x="4457701" y="4143375"/>
            <a:ext cx="811212" cy="28098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>
            <a:stCxn id="59" idx="1"/>
            <a:endCxn id="111" idx="3"/>
          </p:cNvCxnSpPr>
          <p:nvPr/>
        </p:nvCxnSpPr>
        <p:spPr>
          <a:xfrm rot="16200000" flipV="1">
            <a:off x="3605213" y="2811462"/>
            <a:ext cx="558800" cy="35242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>
            <a:stCxn id="70" idx="3"/>
            <a:endCxn id="81" idx="1"/>
          </p:cNvCxnSpPr>
          <p:nvPr/>
        </p:nvCxnSpPr>
        <p:spPr>
          <a:xfrm flipV="1">
            <a:off x="6227763" y="4041775"/>
            <a:ext cx="215900" cy="6477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>
            <a:stCxn id="109" idx="3"/>
            <a:endCxn id="81" idx="1"/>
          </p:cNvCxnSpPr>
          <p:nvPr/>
        </p:nvCxnSpPr>
        <p:spPr>
          <a:xfrm flipV="1">
            <a:off x="6227763" y="4041775"/>
            <a:ext cx="215900" cy="16557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>
            <a:stCxn id="9" idx="2"/>
            <a:endCxn id="93" idx="3"/>
          </p:cNvCxnSpPr>
          <p:nvPr/>
        </p:nvCxnSpPr>
        <p:spPr>
          <a:xfrm flipH="1" flipV="1">
            <a:off x="7524750" y="2672557"/>
            <a:ext cx="142875" cy="7199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>
            <a:stCxn id="81" idx="3"/>
            <a:endCxn id="9" idx="2"/>
          </p:cNvCxnSpPr>
          <p:nvPr/>
        </p:nvCxnSpPr>
        <p:spPr>
          <a:xfrm flipV="1">
            <a:off x="7524750" y="3392488"/>
            <a:ext cx="142875" cy="6484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Rectangle 377"/>
          <p:cNvSpPr/>
          <p:nvPr/>
        </p:nvSpPr>
        <p:spPr>
          <a:xfrm>
            <a:off x="8028000" y="1412875"/>
            <a:ext cx="719137" cy="647700"/>
          </a:xfrm>
          <a:prstGeom prst="rect">
            <a:avLst/>
          </a:prstGeom>
          <a:solidFill>
            <a:schemeClr val="accent3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22" tIns="12160" rIns="24322" bIns="12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tx1"/>
                </a:solidFill>
              </a:rPr>
              <a:t>Spatial policy -changes in area type</a:t>
            </a:r>
          </a:p>
        </p:txBody>
      </p:sp>
      <p:grpSp>
        <p:nvGrpSpPr>
          <p:cNvPr id="2" name="Group 434"/>
          <p:cNvGrpSpPr>
            <a:grpSpLocks/>
          </p:cNvGrpSpPr>
          <p:nvPr/>
        </p:nvGrpSpPr>
        <p:grpSpPr bwMode="auto">
          <a:xfrm>
            <a:off x="2771775" y="3357563"/>
            <a:ext cx="792163" cy="503237"/>
            <a:chOff x="2771800" y="3284984"/>
            <a:chExt cx="792525" cy="504056"/>
          </a:xfrm>
        </p:grpSpPr>
        <p:sp>
          <p:nvSpPr>
            <p:cNvPr id="431" name="Curved Right Arrow 430"/>
            <p:cNvSpPr/>
            <p:nvPr/>
          </p:nvSpPr>
          <p:spPr>
            <a:xfrm>
              <a:off x="2771800" y="3284984"/>
              <a:ext cx="360528" cy="504056"/>
            </a:xfrm>
            <a:prstGeom prst="curved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32" name="Curved Right Arrow 431"/>
            <p:cNvSpPr/>
            <p:nvPr/>
          </p:nvSpPr>
          <p:spPr>
            <a:xfrm rot="10800000">
              <a:off x="3203797" y="3284984"/>
              <a:ext cx="360528" cy="484975"/>
            </a:xfrm>
            <a:prstGeom prst="curved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33" name="Curved Right Arrow 432"/>
          <p:cNvSpPr/>
          <p:nvPr/>
        </p:nvSpPr>
        <p:spPr>
          <a:xfrm>
            <a:off x="5219700" y="3357563"/>
            <a:ext cx="360363" cy="503237"/>
          </a:xfrm>
          <a:prstGeom prst="curved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34" name="Curved Right Arrow 433"/>
          <p:cNvSpPr/>
          <p:nvPr/>
        </p:nvSpPr>
        <p:spPr>
          <a:xfrm rot="10800000">
            <a:off x="5651500" y="3357563"/>
            <a:ext cx="360363" cy="484187"/>
          </a:xfrm>
          <a:prstGeom prst="curved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H="1">
            <a:off x="6372773" y="780392"/>
            <a:ext cx="1939700" cy="7882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 flipV="1">
            <a:off x="4469524" y="780392"/>
            <a:ext cx="1813965" cy="7882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2268539" y="780392"/>
            <a:ext cx="1959706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339975" y="393889"/>
            <a:ext cx="1986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Clustering as patterns</a:t>
            </a:r>
            <a:endParaRPr lang="en-GB" sz="1600" dirty="0"/>
          </a:p>
        </p:txBody>
      </p:sp>
      <p:sp>
        <p:nvSpPr>
          <p:cNvPr id="83" name="TextBox 82"/>
          <p:cNvSpPr txBox="1"/>
          <p:nvPr/>
        </p:nvSpPr>
        <p:spPr>
          <a:xfrm>
            <a:off x="4676456" y="393889"/>
            <a:ext cx="1384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Tiles per Ward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443663" y="393889"/>
            <a:ext cx="1889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Land use per District</a:t>
            </a:r>
            <a:endParaRPr lang="en-GB" sz="1600" dirty="0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2249049" y="6684579"/>
            <a:ext cx="1900677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226396" y="6381750"/>
            <a:ext cx="1920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Technology selection</a:t>
            </a:r>
            <a:endParaRPr lang="en-GB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4228245" y="6381750"/>
            <a:ext cx="2317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Costs &amp; emissions per tile</a:t>
            </a:r>
            <a:endParaRPr lang="en-GB" sz="1600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6545803" y="6684579"/>
            <a:ext cx="1766670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367047" y="6684579"/>
            <a:ext cx="1916442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396736" y="6381750"/>
            <a:ext cx="2747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Aggregate to Sub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93" y="189186"/>
            <a:ext cx="9049407" cy="114300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Examples of forecast outputs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593" y="1032642"/>
            <a:ext cx="9049407" cy="5825358"/>
          </a:xfrm>
        </p:spPr>
        <p:txBody>
          <a:bodyPr>
            <a:noAutofit/>
          </a:bodyPr>
          <a:lstStyle/>
          <a:p>
            <a:r>
              <a:rPr lang="en-GB" sz="2200" b="1" dirty="0" smtClean="0"/>
              <a:t>Land use modelling </a:t>
            </a:r>
            <a:r>
              <a:rPr lang="en-GB" sz="2200" dirty="0" smtClean="0"/>
              <a:t>– employment &amp; household location, GVA, costs of living and production by household type and industrial sector per District</a:t>
            </a:r>
          </a:p>
          <a:p>
            <a:r>
              <a:rPr lang="en-GB" sz="2200" b="1" dirty="0" smtClean="0"/>
              <a:t>Transport</a:t>
            </a:r>
            <a:r>
              <a:rPr lang="en-GB" sz="2200" dirty="0" smtClean="0"/>
              <a:t>– travel time and costs by mode, energy consumption and emissions or different technologies.</a:t>
            </a:r>
          </a:p>
          <a:p>
            <a:r>
              <a:rPr lang="en-GB" sz="2200" b="1" dirty="0" smtClean="0"/>
              <a:t>Tiles</a:t>
            </a:r>
            <a:r>
              <a:rPr lang="en-GB" sz="2200" dirty="0" smtClean="0"/>
              <a:t> – buildings by type, dimensions, </a:t>
            </a:r>
            <a:r>
              <a:rPr lang="en-GB" sz="2200" dirty="0" err="1" smtClean="0"/>
              <a:t>floorspace</a:t>
            </a:r>
            <a:r>
              <a:rPr lang="en-GB" sz="2200" dirty="0" smtClean="0"/>
              <a:t>, land areas, occupancies.</a:t>
            </a:r>
          </a:p>
          <a:p>
            <a:r>
              <a:rPr lang="en-GB" sz="2200" b="1" dirty="0" smtClean="0"/>
              <a:t>Buildings</a:t>
            </a:r>
            <a:r>
              <a:rPr lang="en-GB" sz="2200" dirty="0" smtClean="0"/>
              <a:t> – energy demands by type, time and season for existing, retrofitting and new build</a:t>
            </a:r>
          </a:p>
          <a:p>
            <a:r>
              <a:rPr lang="en-GB" sz="2200" b="1" dirty="0" smtClean="0"/>
              <a:t>Energy conversion </a:t>
            </a:r>
            <a:r>
              <a:rPr lang="en-GB" sz="2200" dirty="0" smtClean="0"/>
              <a:t>– costs and emissions for different decentralised technology scenarios</a:t>
            </a:r>
          </a:p>
          <a:p>
            <a:r>
              <a:rPr lang="en-GB" sz="2200" b="1" dirty="0" smtClean="0"/>
              <a:t>Water</a:t>
            </a:r>
            <a:r>
              <a:rPr lang="en-GB" sz="2200" dirty="0" smtClean="0"/>
              <a:t> – water demands and supply technologies costs, CO</a:t>
            </a:r>
            <a:r>
              <a:rPr lang="en-GB" sz="2200" baseline="-25000" dirty="0" smtClean="0"/>
              <a:t>2 </a:t>
            </a:r>
            <a:r>
              <a:rPr lang="en-GB" sz="2200" dirty="0" smtClean="0"/>
              <a:t>emissions, and potential of decentralised measures to reduce water stress</a:t>
            </a:r>
          </a:p>
          <a:p>
            <a:r>
              <a:rPr lang="en-GB" sz="2200" b="1" dirty="0" smtClean="0"/>
              <a:t>Waste</a:t>
            </a:r>
            <a:r>
              <a:rPr lang="en-GB" sz="2200" dirty="0" smtClean="0"/>
              <a:t> – waste arising, energy and nutrients recovery, materials recycling and global and UK GHG emissions</a:t>
            </a:r>
          </a:p>
          <a:p>
            <a:r>
              <a:rPr lang="en-GB" sz="2200" b="1" dirty="0" smtClean="0"/>
              <a:t>Multi criteria assessment </a:t>
            </a:r>
            <a:r>
              <a:rPr lang="en-GB" sz="2200" dirty="0" smtClean="0"/>
              <a:t>will be used to trade off the economic, health, social and environmental impacts, using stakeholder value judgements.</a:t>
            </a:r>
          </a:p>
          <a:p>
            <a:endParaRPr lang="en-GB" sz="2200" dirty="0" smtClean="0"/>
          </a:p>
        </p:txBody>
      </p:sp>
      <p:grpSp>
        <p:nvGrpSpPr>
          <p:cNvPr id="4" name="Group 84"/>
          <p:cNvGrpSpPr>
            <a:grpSpLocks/>
          </p:cNvGrpSpPr>
          <p:nvPr/>
        </p:nvGrpSpPr>
        <p:grpSpPr bwMode="auto">
          <a:xfrm>
            <a:off x="0" y="0"/>
            <a:ext cx="9144000" cy="500063"/>
            <a:chOff x="0" y="0"/>
            <a:chExt cx="9144000" cy="500042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50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aseline="0">
                <a:solidFill>
                  <a:srgbClr val="800000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0" y="500042"/>
              <a:ext cx="9144000" cy="0"/>
            </a:xfrm>
            <a:prstGeom prst="line">
              <a:avLst/>
            </a:prstGeom>
            <a:solidFill>
              <a:srgbClr val="700000"/>
            </a:solidFill>
            <a:ln w="25400" cap="rnd" cmpd="sng" algn="ctr">
              <a:solidFill>
                <a:srgbClr val="800000"/>
              </a:solidFill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pic>
          <p:nvPicPr>
            <p:cNvPr id="7" name="Picture 2" descr="logos"/>
            <p:cNvPicPr>
              <a:picLocks noChangeAspect="1" noChangeArrowheads="1"/>
            </p:cNvPicPr>
            <p:nvPr/>
          </p:nvPicPr>
          <p:blipFill>
            <a:blip r:embed="rId2" cstate="print"/>
            <a:srcRect l="11374" t="47244" r="46037" b="38319"/>
            <a:stretch>
              <a:fillRect/>
            </a:stretch>
          </p:blipFill>
          <p:spPr bwMode="auto">
            <a:xfrm>
              <a:off x="71438" y="35703"/>
              <a:ext cx="1571604" cy="39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5849969" y="71414"/>
              <a:ext cx="3222625" cy="371475"/>
              <a:chOff x="5921407" y="6357958"/>
              <a:chExt cx="3222625" cy="371455"/>
            </a:xfrm>
          </p:grpSpPr>
          <p:sp>
            <p:nvSpPr>
              <p:cNvPr id="9" name="Rectangle 14"/>
              <p:cNvSpPr>
                <a:spLocks noChangeArrowheads="1"/>
              </p:cNvSpPr>
              <p:nvPr/>
            </p:nvSpPr>
            <p:spPr bwMode="auto">
              <a:xfrm>
                <a:off x="5921407" y="6637338"/>
                <a:ext cx="32226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600" b="1" baseline="0" dirty="0">
                    <a:solidFill>
                      <a:srgbClr val="800000"/>
                    </a:solidFill>
                  </a:rPr>
                  <a:t>Regional Visions of Integrated Sustainable Infrastructure Optimised for Neighbourhoods</a:t>
                </a:r>
                <a:endParaRPr lang="en-US" sz="600" baseline="0" dirty="0">
                  <a:solidFill>
                    <a:srgbClr val="8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58082" y="6357958"/>
                <a:ext cx="1714512" cy="235218"/>
              </a:xfrm>
              <a:prstGeom prst="rect">
                <a:avLst/>
              </a:prstGeom>
              <a:scene3d>
                <a:camera prst="orthographicFront"/>
                <a:lightRig rig="threePt" dir="t">
                  <a:rot lat="0" lon="0" rev="1200000"/>
                </a:lightRig>
              </a:scene3d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600" kern="10" baseline="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/>
                  </a:rPr>
                  <a:t>ReVISIONS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5"/>
          <p:cNvSpPr>
            <a:spLocks noChangeArrowheads="1"/>
          </p:cNvSpPr>
          <p:nvPr/>
        </p:nvSpPr>
        <p:spPr bwMode="auto">
          <a:xfrm>
            <a:off x="4562475" y="6215063"/>
            <a:ext cx="4581525" cy="6429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pic>
        <p:nvPicPr>
          <p:cNvPr id="3076" name="Picture 7" descr="R:\Co-ordination\Brochures\Pictures\Phasing Diagram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191125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6" descr="EPSRC%20La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62038" cy="571500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3078" name="Rectangle 3"/>
          <p:cNvSpPr txBox="1">
            <a:spLocks noChangeArrowheads="1"/>
          </p:cNvSpPr>
          <p:nvPr/>
        </p:nvSpPr>
        <p:spPr bwMode="auto">
          <a:xfrm>
            <a:off x="5533696" y="2843979"/>
            <a:ext cx="3610304" cy="1381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GB" sz="2000" dirty="0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/>
            <a:r>
              <a:rPr lang="en-GB" sz="2800" dirty="0" smtClean="0">
                <a:solidFill>
                  <a:srgbClr val="993366"/>
                </a:solidFill>
                <a:latin typeface="Calibri" pitchFamily="34" charset="0"/>
              </a:rPr>
              <a:t>Thank you</a:t>
            </a:r>
          </a:p>
          <a:p>
            <a:pPr marL="342900" indent="-342900"/>
            <a:endParaRPr lang="en-GB" sz="2800" dirty="0" smtClean="0">
              <a:solidFill>
                <a:srgbClr val="993366"/>
              </a:solidFill>
              <a:latin typeface="Calibri" pitchFamily="34" charset="0"/>
            </a:endParaRPr>
          </a:p>
          <a:p>
            <a:pPr marL="342900" indent="-342900"/>
            <a:r>
              <a:rPr lang="en-GB" sz="2000" dirty="0" smtClean="0">
                <a:solidFill>
                  <a:srgbClr val="993366"/>
                </a:solidFill>
                <a:latin typeface="Calibri" pitchFamily="34" charset="0"/>
                <a:hlinkClick r:id="rId5"/>
              </a:rPr>
              <a:t>www.regionalvisions.ac.uk</a:t>
            </a:r>
            <a:endParaRPr lang="en-GB" sz="2000" dirty="0" smtClean="0">
              <a:solidFill>
                <a:srgbClr val="993366"/>
              </a:solidFill>
              <a:latin typeface="Calibri" pitchFamily="34" charset="0"/>
            </a:endParaRPr>
          </a:p>
          <a:p>
            <a:pPr marL="342900" indent="-342900"/>
            <a:endParaRPr lang="en-GB" dirty="0">
              <a:solidFill>
                <a:srgbClr val="993366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043613"/>
            <a:ext cx="1724025" cy="600075"/>
          </a:xfrm>
          <a:prstGeom prst="rect">
            <a:avLst/>
          </a:prstGeom>
          <a:solidFill>
            <a:srgbClr val="33CCCC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rgbClr val="FFFFFF"/>
              </a:solidFill>
            </a:endParaRPr>
          </a:p>
        </p:txBody>
      </p:sp>
      <p:pic>
        <p:nvPicPr>
          <p:cNvPr id="3080" name="Picture 8" descr="logos"/>
          <p:cNvPicPr>
            <a:picLocks noChangeArrowheads="1"/>
          </p:cNvPicPr>
          <p:nvPr/>
        </p:nvPicPr>
        <p:blipFill>
          <a:blip r:embed="rId6"/>
          <a:srcRect l="7874" t="47244" r="11810" b="26247"/>
          <a:stretch>
            <a:fillRect/>
          </a:stretch>
        </p:blipFill>
        <p:spPr bwMode="auto">
          <a:xfrm>
            <a:off x="36000" y="6120000"/>
            <a:ext cx="1620000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924050" y="6048375"/>
            <a:ext cx="7219950" cy="593725"/>
          </a:xfrm>
          <a:prstGeom prst="rect">
            <a:avLst/>
          </a:prstGeom>
          <a:solidFill>
            <a:srgbClr val="99336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Symposium, Sao Paulo, 18</a:t>
            </a:r>
            <a:r>
              <a:rPr lang="en-GB" sz="2200" kern="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sz="2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June 2012</a:t>
            </a:r>
            <a:endParaRPr lang="en-GB" sz="22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82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3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4" name="Rectangle 14"/>
          <p:cNvSpPr>
            <a:spLocks noChangeArrowheads="1"/>
          </p:cNvSpPr>
          <p:nvPr/>
        </p:nvSpPr>
        <p:spPr bwMode="auto">
          <a:xfrm>
            <a:off x="5829903" y="714375"/>
            <a:ext cx="3787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993366"/>
                </a:solidFill>
              </a:rPr>
              <a:t>Regional Visions of Integrated Sustainable Infrastructure Optimised for Neighbourhoods</a:t>
            </a:r>
            <a:endParaRPr lang="en-US">
              <a:latin typeface="Calibri" pitchFamily="34" charset="0"/>
            </a:endParaRPr>
          </a:p>
        </p:txBody>
      </p:sp>
      <p:sp>
        <p:nvSpPr>
          <p:cNvPr id="14" name="WordArt 27"/>
          <p:cNvSpPr>
            <a:spLocks noChangeArrowheads="1" noChangeShapeType="1" noTextEdit="1"/>
          </p:cNvSpPr>
          <p:nvPr/>
        </p:nvSpPr>
        <p:spPr bwMode="auto">
          <a:xfrm>
            <a:off x="5829903" y="157654"/>
            <a:ext cx="3202971" cy="506167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+mn-cs"/>
              </a:rPr>
              <a:t>ReVISIONS</a:t>
            </a:r>
          </a:p>
        </p:txBody>
      </p:sp>
      <p:pic>
        <p:nvPicPr>
          <p:cNvPr id="3086" name="Picture 14" descr="Cambridge Logo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18313" y="5481638"/>
            <a:ext cx="2214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download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526" b="35199"/>
          <a:stretch>
            <a:fillRect/>
          </a:stretch>
        </p:blipFill>
        <p:spPr>
          <a:xfrm>
            <a:off x="180000" y="628256"/>
            <a:ext cx="1008000" cy="407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4658</TotalTime>
  <Words>1656</Words>
  <Application>Microsoft Office PowerPoint</Application>
  <PresentationFormat>On-screen Show (4:3)</PresentationFormat>
  <Paragraphs>412</Paragraphs>
  <Slides>26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Document</vt:lpstr>
      <vt:lpstr>Image Document</vt:lpstr>
      <vt:lpstr>Slide 1</vt:lpstr>
      <vt:lpstr>Slide 2</vt:lpstr>
      <vt:lpstr>Slide 3</vt:lpstr>
      <vt:lpstr>Slide 4</vt:lpstr>
      <vt:lpstr>Slide 5</vt:lpstr>
      <vt:lpstr>Slide 6</vt:lpstr>
      <vt:lpstr>Technology scenarios</vt:lpstr>
      <vt:lpstr>Forecast years and Independent scenarios</vt:lpstr>
      <vt:lpstr>Slide 9</vt:lpstr>
      <vt:lpstr>Converting District forecasts into built form per Ward</vt:lpstr>
      <vt:lpstr>Slide 11</vt:lpstr>
      <vt:lpstr>Slide 12</vt:lpstr>
      <vt:lpstr>Slide 13</vt:lpstr>
      <vt:lpstr>Purpose of the tiles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Examples of forecast outputs</vt:lpstr>
      <vt:lpstr>Slide 26</vt:lpstr>
    </vt:vector>
  </TitlesOfParts>
  <Company>University of Cambridge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Vassilis Zachariadis</dc:creator>
  <cp:lastModifiedBy>TonyH</cp:lastModifiedBy>
  <cp:revision>295</cp:revision>
  <dcterms:created xsi:type="dcterms:W3CDTF">2011-05-22T16:48:04Z</dcterms:created>
  <dcterms:modified xsi:type="dcterms:W3CDTF">2012-06-17T18:16:37Z</dcterms:modified>
</cp:coreProperties>
</file>