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8" r:id="rId3"/>
    <p:sldId id="261" r:id="rId4"/>
    <p:sldId id="268" r:id="rId5"/>
    <p:sldId id="259" r:id="rId6"/>
    <p:sldId id="260" r:id="rId7"/>
    <p:sldId id="257" r:id="rId8"/>
    <p:sldId id="263" r:id="rId9"/>
    <p:sldId id="264" r:id="rId10"/>
    <p:sldId id="288" r:id="rId11"/>
    <p:sldId id="265" r:id="rId12"/>
    <p:sldId id="266" r:id="rId13"/>
    <p:sldId id="269" r:id="rId14"/>
    <p:sldId id="287" r:id="rId15"/>
    <p:sldId id="271" r:id="rId16"/>
    <p:sldId id="292" r:id="rId17"/>
    <p:sldId id="293" r:id="rId18"/>
    <p:sldId id="294" r:id="rId19"/>
    <p:sldId id="295" r:id="rId20"/>
    <p:sldId id="296" r:id="rId21"/>
    <p:sldId id="297" r:id="rId22"/>
    <p:sldId id="291" r:id="rId23"/>
    <p:sldId id="298" r:id="rId24"/>
    <p:sldId id="270" r:id="rId25"/>
    <p:sldId id="282" r:id="rId26"/>
    <p:sldId id="283" r:id="rId27"/>
    <p:sldId id="284" r:id="rId28"/>
    <p:sldId id="285" r:id="rId29"/>
    <p:sldId id="272" r:id="rId30"/>
    <p:sldId id="286" r:id="rId31"/>
    <p:sldId id="290" r:id="rId32"/>
    <p:sldId id="273" r:id="rId33"/>
    <p:sldId id="279" r:id="rId34"/>
    <p:sldId id="274" r:id="rId35"/>
    <p:sldId id="280" r:id="rId36"/>
    <p:sldId id="276" r:id="rId37"/>
    <p:sldId id="281" r:id="rId38"/>
    <p:sldId id="277" r:id="rId39"/>
    <p:sldId id="278" r:id="rId40"/>
    <p:sldId id="289" r:id="rId41"/>
    <p:sldId id="275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BFE6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61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1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7FA46-A085-41A7-AD44-5522A3B6AE46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9A81E-AFC0-4C7A-B9B2-F6A7D9A463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1ADDA-4174-4F4A-9E61-76F9991EAB6E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ADB75-20EE-46F7-8131-7C3146A8ED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ADB75-20EE-46F7-8131-7C3146A8ED4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BFE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467544" cy="6858000"/>
          </a:xfrm>
          <a:prstGeom prst="rect">
            <a:avLst/>
          </a:prstGeom>
          <a:gradFill flip="none" rotWithShape="1">
            <a:gsLst>
              <a:gs pos="83000">
                <a:schemeClr val="accent1">
                  <a:lumMod val="20000"/>
                  <a:lumOff val="80000"/>
                  <a:alpha val="22000"/>
                </a:schemeClr>
              </a:gs>
              <a:gs pos="10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F2C86-B193-4D9C-B898-13ACD269353D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10F19-3A9C-4386-8A08-7D6E1F3AB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Recent process of Metrô Planning in São Paulo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 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João Carlos Scatena</a:t>
            </a:r>
          </a:p>
          <a:p>
            <a:r>
              <a:rPr lang="en-US" dirty="0" smtClean="0"/>
              <a:t>Civil Engineer</a:t>
            </a:r>
            <a:endParaRPr lang="en-US" dirty="0"/>
          </a:p>
          <a:p>
            <a:r>
              <a:rPr lang="en-US" dirty="0" smtClean="0"/>
              <a:t>32 years working in </a:t>
            </a:r>
            <a:r>
              <a:rPr lang="en-US" dirty="0"/>
              <a:t>t</a:t>
            </a:r>
            <a:r>
              <a:rPr lang="en-US" dirty="0" smtClean="0"/>
              <a:t>ransportation planning for São Paulo Metrô Company </a:t>
            </a:r>
          </a:p>
          <a:p>
            <a:r>
              <a:rPr lang="en-US" dirty="0" smtClean="0"/>
              <a:t>Last 9 years partner of Millenia Engineering, working as consultant in Asia, Africa and South America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 Area Expansion</a:t>
            </a:r>
            <a:endParaRPr lang="en-US" dirty="0"/>
          </a:p>
        </p:txBody>
      </p:sp>
      <p:pic>
        <p:nvPicPr>
          <p:cNvPr id="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6456" y="1278942"/>
            <a:ext cx="7920000" cy="5390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000" y="1340768"/>
            <a:ext cx="8460000" cy="5108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82000" y="973841"/>
            <a:ext cx="5580000" cy="5839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Origins of Urban and Transportation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Developing Oriented by the land market</a:t>
            </a:r>
          </a:p>
          <a:p>
            <a:r>
              <a:rPr lang="en-US" dirty="0" smtClean="0"/>
              <a:t>30’s and 40’s – First road plan and ideas of mass transportation</a:t>
            </a:r>
          </a:p>
          <a:p>
            <a:r>
              <a:rPr lang="en-US" dirty="0" smtClean="0"/>
              <a:t>1947 - 1</a:t>
            </a:r>
            <a:r>
              <a:rPr lang="en-US" baseline="30000" dirty="0" smtClean="0"/>
              <a:t>st</a:t>
            </a:r>
            <a:r>
              <a:rPr lang="en-US" dirty="0"/>
              <a:t> </a:t>
            </a:r>
            <a:r>
              <a:rPr lang="en-US" dirty="0" smtClean="0"/>
              <a:t>household origin and destination survey in São Paulo</a:t>
            </a:r>
          </a:p>
          <a:p>
            <a:r>
              <a:rPr lang="en-US" dirty="0" smtClean="0"/>
              <a:t>1967 – 2</a:t>
            </a:r>
            <a:r>
              <a:rPr lang="en-US" baseline="30000" dirty="0" smtClean="0"/>
              <a:t>nd</a:t>
            </a:r>
            <a:r>
              <a:rPr lang="en-US" dirty="0" smtClean="0"/>
              <a:t> Household Survey</a:t>
            </a:r>
          </a:p>
          <a:p>
            <a:r>
              <a:rPr lang="en-US" dirty="0" smtClean="0"/>
              <a:t>1968 – Metro Company creation</a:t>
            </a:r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1782000" y="620688"/>
            <a:ext cx="5580000" cy="5838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Metro Network Planned 1968 (HMD)</a:t>
            </a: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2555776" y="1196752"/>
            <a:ext cx="3672408" cy="5440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Planning in the Metro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1968 –  HMD consortium make the plan of the first network using the new computing tools for transportation analysis developed by FHWA</a:t>
            </a:r>
          </a:p>
          <a:p>
            <a:r>
              <a:rPr lang="en-US" dirty="0" smtClean="0"/>
              <a:t>1969 – Starts the transportation planning in the Metro Company</a:t>
            </a:r>
          </a:p>
          <a:p>
            <a:r>
              <a:rPr lang="en-US" dirty="0" smtClean="0"/>
              <a:t>1971 – Starts using the TRIPS package, with transit network analysis</a:t>
            </a:r>
          </a:p>
          <a:p>
            <a:r>
              <a:rPr lang="en-US" dirty="0" smtClean="0"/>
              <a:t>1973 – 1975 – Transit network analysis for metro lines feeder buses.</a:t>
            </a:r>
          </a:p>
          <a:p>
            <a:r>
              <a:rPr lang="en-US" dirty="0" smtClean="0"/>
              <a:t>1973 – Opinion survey to forecast the metro fare </a:t>
            </a:r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Planning in the Metro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1973 – Created the São Paulo Metropolitan Area (RMSP) with 39 municipalities</a:t>
            </a:r>
          </a:p>
          <a:p>
            <a:r>
              <a:rPr lang="en-US" dirty="0" smtClean="0"/>
              <a:t>1977 – RMSP household origin and destination survey (EMPLASA)</a:t>
            </a:r>
          </a:p>
          <a:p>
            <a:r>
              <a:rPr lang="en-US" dirty="0" smtClean="0"/>
              <a:t>1978 – UTPS package</a:t>
            </a:r>
          </a:p>
          <a:p>
            <a:r>
              <a:rPr lang="en-US" dirty="0" smtClean="0"/>
              <a:t>1980 – Land use model (MUT)</a:t>
            </a:r>
          </a:p>
          <a:p>
            <a:r>
              <a:rPr lang="en-US" dirty="0" smtClean="0"/>
              <a:t>1985 – Review of metro network plan</a:t>
            </a:r>
          </a:p>
          <a:p>
            <a:r>
              <a:rPr lang="en-US" dirty="0" smtClean="0"/>
              <a:t>1986 – ABD BRT corridor design</a:t>
            </a:r>
          </a:p>
          <a:p>
            <a:r>
              <a:rPr lang="en-US" dirty="0" smtClean="0"/>
              <a:t>1987 – RMSP household origin and destination survey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BRT Corridor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2000" y="1412776"/>
            <a:ext cx="8640000" cy="516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Planning in the Metro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1991 – </a:t>
            </a:r>
            <a:r>
              <a:rPr lang="en-US" dirty="0" err="1" smtClean="0"/>
              <a:t>Tranplan</a:t>
            </a:r>
            <a:r>
              <a:rPr lang="en-US" dirty="0" smtClean="0"/>
              <a:t> package</a:t>
            </a:r>
          </a:p>
          <a:p>
            <a:r>
              <a:rPr lang="en-US" dirty="0" smtClean="0"/>
              <a:t>1991 – Review of metro network plan</a:t>
            </a:r>
          </a:p>
          <a:p>
            <a:r>
              <a:rPr lang="en-US" dirty="0" smtClean="0"/>
              <a:t>1991 – Establishment of Secretary of Metropolitan Area Transportation (STM) </a:t>
            </a:r>
          </a:p>
          <a:p>
            <a:r>
              <a:rPr lang="en-US" dirty="0" smtClean="0"/>
              <a:t>1995 – GIS software</a:t>
            </a:r>
          </a:p>
          <a:p>
            <a:r>
              <a:rPr lang="en-US" dirty="0" smtClean="0"/>
              <a:t>1997 – RMSP household origin and destination survey</a:t>
            </a:r>
          </a:p>
          <a:p>
            <a:r>
              <a:rPr lang="en-US" dirty="0" smtClean="0"/>
              <a:t>1998 – EMME transportation planning software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Framework After STM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45964" y="1745301"/>
            <a:ext cx="7652071" cy="423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Transportation Planning in the STM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70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1999 – PITU 2020 (Plan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Integration of Urban Transportation)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aseline="0" dirty="0" smtClean="0"/>
              <a:t>20 years</a:t>
            </a:r>
            <a:r>
              <a:rPr lang="en-US" sz="3200" dirty="0" smtClean="0"/>
              <a:t> forecast for the urban transportation, bus, rail and road system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Integrate the planning divisions of Metro, CPTM, EMTU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Make a strategic long term plan for all the transportation system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PITU – Main Assumptions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4024170"/>
            <a:ext cx="8416785" cy="2069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20448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Plan a better city for the citizens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Improve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accessibility for all the public transportation users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aseline="0" dirty="0" smtClean="0"/>
              <a:t>Reduce</a:t>
            </a:r>
            <a:r>
              <a:rPr lang="en-US" sz="3200" dirty="0" smtClean="0"/>
              <a:t> the travel time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PITU 2020 – Scenario Minimum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62965" y="1147763"/>
            <a:ext cx="5306995" cy="532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PITU 2020 – Central Network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63750" y="1230520"/>
            <a:ext cx="5305425" cy="5155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PITU 2020 – Open Network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63750" y="1230520"/>
            <a:ext cx="5305425" cy="5155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PITU 2020 – Dense Network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63750" y="1308938"/>
            <a:ext cx="5305425" cy="499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PITU 2020 – Regional Trains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07951" y="1309688"/>
            <a:ext cx="5017022" cy="4997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PITU 2020 – BRT and Bus corridors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08213" y="1322673"/>
            <a:ext cx="5016500" cy="4971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PITU 2020 – Structural Roads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1451755"/>
            <a:ext cx="7056784" cy="4497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PITU 2020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1148276"/>
            <a:ext cx="5616624" cy="5320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PITU 2020 – Structural Transit System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60536" y="1147763"/>
            <a:ext cx="5111852" cy="532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PITU – 2020 / Metro analysis (essential network)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2000" y="1420118"/>
            <a:ext cx="7920000" cy="532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Planning in the Metro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2002 – Household origin and destination survey with reduced sample</a:t>
            </a:r>
          </a:p>
          <a:p>
            <a:r>
              <a:rPr lang="en-US" dirty="0" smtClean="0"/>
              <a:t>2004 – Update the models</a:t>
            </a:r>
          </a:p>
          <a:p>
            <a:r>
              <a:rPr lang="en-US" dirty="0" smtClean="0"/>
              <a:t>2006 – PITU 2025</a:t>
            </a:r>
          </a:p>
          <a:p>
            <a:r>
              <a:rPr lang="en-US" dirty="0" smtClean="0"/>
              <a:t>Land use and transportation model – TRANUS</a:t>
            </a:r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PITU 2025 – Main Corridors (Rail and BRT)</a:t>
            </a:r>
            <a:endParaRPr lang="en-US" sz="3600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2000" y="1340768"/>
            <a:ext cx="7920000" cy="5297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PITU 2025 - Road system and bus terminals)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2775" y="1642047"/>
            <a:ext cx="7918450" cy="4878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Planning in the Metro</a:t>
            </a: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2000" y="1600200"/>
            <a:ext cx="5760000" cy="500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planning in the Metro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2007 - RMSP household origin and destination survey</a:t>
            </a:r>
          </a:p>
          <a:p>
            <a:r>
              <a:rPr lang="en-US" dirty="0" smtClean="0"/>
              <a:t>New model based on EMME software</a:t>
            </a:r>
          </a:p>
          <a:p>
            <a:r>
              <a:rPr lang="en-US" dirty="0" smtClean="0"/>
              <a:t>Four steps model</a:t>
            </a:r>
          </a:p>
          <a:p>
            <a:r>
              <a:rPr lang="en-US" dirty="0" smtClean="0"/>
              <a:t>No land use model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planning in the Metro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network is sponsored by Metro with some general guidelines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Improve the Metro network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Improve the connections with the CPTM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Accessibility for regions with poor road system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Improve the connections with the BRT and bus system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planning in the Metro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General Guidelines</a:t>
            </a:r>
            <a:endParaRPr lang="en-US" sz="3200" dirty="0" smtClean="0"/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The network is based in the PITU 2025 with some change based in the 2007 OD Survey analysis</a:t>
            </a:r>
          </a:p>
          <a:p>
            <a:r>
              <a:rPr lang="en-US" dirty="0" smtClean="0"/>
              <a:t>Include the lines planned by CPTM</a:t>
            </a:r>
          </a:p>
          <a:p>
            <a:r>
              <a:rPr lang="en-US" dirty="0" smtClean="0"/>
              <a:t>In the demand forecast for network evaluation are included the BRT corridors of RMSP</a:t>
            </a:r>
          </a:p>
          <a:p>
            <a:r>
              <a:rPr lang="en-US" dirty="0" smtClean="0"/>
              <a:t>The selection of construction sequence is done using a multi-criteria matrix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Today’s Rail Network (Metro/CPTM)</a:t>
            </a:r>
            <a:endParaRPr lang="en-US" dirty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2413" y="1363874"/>
            <a:ext cx="8639175" cy="5160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80312" y="5661248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275 km</a:t>
            </a:r>
            <a:endParaRPr lang="en-US" sz="28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Network – Metro + CPTM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2000" y="1364312"/>
            <a:ext cx="8640000" cy="516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80312" y="5661248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618 km</a:t>
            </a:r>
            <a:endParaRPr lang="en-US" sz="28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2020 – Metro + CPTM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2000" y="1364312"/>
            <a:ext cx="8640000" cy="516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80312" y="5661248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387 km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2025 – Metro + CPTM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2413" y="1363874"/>
            <a:ext cx="8639175" cy="5160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80312" y="5661248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412 km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2030 – Metro + CPTM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2000" y="1364312"/>
            <a:ext cx="8640000" cy="516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380312" y="5661248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430 km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2035 – Metro + CPTM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2413" y="1363874"/>
            <a:ext cx="8639175" cy="5160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80312" y="5661248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465 km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2040 – Metro + CPTM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2000" y="1364312"/>
            <a:ext cx="8640000" cy="516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80312" y="5661248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489 km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2045 – Metro + CPTM</a:t>
            </a:r>
            <a:endParaRPr lang="en-US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2413" y="1363874"/>
            <a:ext cx="8639175" cy="5160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80312" y="5661248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515 km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Rail Network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474" y="1243149"/>
            <a:ext cx="7773053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zh-CN" altLang="en-US" sz="6000" b="1" dirty="0" smtClean="0">
                <a:ea typeface="隶书" pitchFamily="49" charset="-122"/>
              </a:rPr>
              <a:t>谢谢你</a:t>
            </a:r>
          </a:p>
          <a:p>
            <a:pPr algn="ctr">
              <a:buNone/>
            </a:pPr>
            <a:r>
              <a:rPr lang="en-US" sz="6000" dirty="0" smtClean="0"/>
              <a:t>Thank you</a:t>
            </a:r>
          </a:p>
          <a:p>
            <a:pPr algn="ctr">
              <a:buNone/>
            </a:pPr>
            <a:r>
              <a:rPr lang="en-US" sz="6000" dirty="0" err="1" smtClean="0"/>
              <a:t>Muito</a:t>
            </a:r>
            <a:r>
              <a:rPr lang="en-US" sz="6000" dirty="0" smtClean="0"/>
              <a:t> Obrigado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</TotalTime>
  <Words>665</Words>
  <Application>Microsoft Office PowerPoint</Application>
  <PresentationFormat>On-screen Show (4:3)</PresentationFormat>
  <Paragraphs>107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Recent process of Metrô Planning in São Paulo</vt:lpstr>
      <vt:lpstr>Who I am</vt:lpstr>
      <vt:lpstr>Urban Area Expansion</vt:lpstr>
      <vt:lpstr>Population</vt:lpstr>
      <vt:lpstr>Origins of Urban and Transportation Planning</vt:lpstr>
      <vt:lpstr>Slide 6</vt:lpstr>
      <vt:lpstr>Metro Network Planned 1968 (HMD)</vt:lpstr>
      <vt:lpstr>Transportation Planning in the Metro</vt:lpstr>
      <vt:lpstr>Transportation Planning in the Metro</vt:lpstr>
      <vt:lpstr>BRT Corridor</vt:lpstr>
      <vt:lpstr>Transportation Planning in the Metro</vt:lpstr>
      <vt:lpstr>Planning Framework After STM</vt:lpstr>
      <vt:lpstr>Transportation Planning in the STM</vt:lpstr>
      <vt:lpstr>PITU – Main Assumptions</vt:lpstr>
      <vt:lpstr>PITU 2020 – Scenario Minimum</vt:lpstr>
      <vt:lpstr>PITU 2020 – Central Network</vt:lpstr>
      <vt:lpstr>PITU 2020 – Open Network</vt:lpstr>
      <vt:lpstr>PITU 2020 – Dense Network</vt:lpstr>
      <vt:lpstr>PITU 2020 – Regional Trains</vt:lpstr>
      <vt:lpstr>PITU 2020 – BRT and Bus corridors</vt:lpstr>
      <vt:lpstr>PITU 2020 – Structural Roads</vt:lpstr>
      <vt:lpstr>PITU 2020</vt:lpstr>
      <vt:lpstr>PITU 2020 – Structural Transit System</vt:lpstr>
      <vt:lpstr>PITU – 2020 / Metro analysis (essential network)</vt:lpstr>
      <vt:lpstr>Transportation Planning in the Metro</vt:lpstr>
      <vt:lpstr>PITU 2025 – Main Corridors (Rail and BRT)</vt:lpstr>
      <vt:lpstr>PITU 2025 - Road system and bus terminals)</vt:lpstr>
      <vt:lpstr>Transportation Planning in the Metro</vt:lpstr>
      <vt:lpstr>Transportation planning in the Metro</vt:lpstr>
      <vt:lpstr>Transportation planning in the Metro</vt:lpstr>
      <vt:lpstr>Transportation planning in the Metro</vt:lpstr>
      <vt:lpstr>Today’s Rail Network (Metro/CPTM)</vt:lpstr>
      <vt:lpstr>Target Network – Metro + CPTM</vt:lpstr>
      <vt:lpstr>2020 – Metro + CPTM</vt:lpstr>
      <vt:lpstr>2025 – Metro + CPTM</vt:lpstr>
      <vt:lpstr>2030 – Metro + CPTM</vt:lpstr>
      <vt:lpstr>2035 – Metro + CPTM</vt:lpstr>
      <vt:lpstr>2040 – Metro + CPTM</vt:lpstr>
      <vt:lpstr>2045 – Metro + CPTM</vt:lpstr>
      <vt:lpstr>Rail Network 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João Carlos Scatena</dc:creator>
  <cp:lastModifiedBy>cd</cp:lastModifiedBy>
  <cp:revision>215</cp:revision>
  <dcterms:created xsi:type="dcterms:W3CDTF">2012-06-16T00:25:39Z</dcterms:created>
  <dcterms:modified xsi:type="dcterms:W3CDTF">2012-08-06T23:24:56Z</dcterms:modified>
</cp:coreProperties>
</file>