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346" r:id="rId3"/>
    <p:sldId id="262" r:id="rId4"/>
    <p:sldId id="303" r:id="rId5"/>
    <p:sldId id="281" r:id="rId6"/>
    <p:sldId id="279" r:id="rId7"/>
    <p:sldId id="336" r:id="rId8"/>
    <p:sldId id="337" r:id="rId9"/>
    <p:sldId id="350" r:id="rId10"/>
    <p:sldId id="349" r:id="rId11"/>
    <p:sldId id="340" r:id="rId12"/>
    <p:sldId id="338" r:id="rId13"/>
    <p:sldId id="351" r:id="rId14"/>
    <p:sldId id="341" r:id="rId15"/>
    <p:sldId id="342" r:id="rId16"/>
    <p:sldId id="352" r:id="rId17"/>
    <p:sldId id="353" r:id="rId18"/>
    <p:sldId id="339" r:id="rId19"/>
    <p:sldId id="309" r:id="rId20"/>
    <p:sldId id="311" r:id="rId21"/>
    <p:sldId id="313" r:id="rId22"/>
    <p:sldId id="308" r:id="rId23"/>
    <p:sldId id="312" r:id="rId24"/>
    <p:sldId id="310" r:id="rId25"/>
    <p:sldId id="315" r:id="rId26"/>
    <p:sldId id="317" r:id="rId27"/>
    <p:sldId id="319" r:id="rId28"/>
    <p:sldId id="320" r:id="rId29"/>
    <p:sldId id="326" r:id="rId30"/>
    <p:sldId id="345" r:id="rId31"/>
    <p:sldId id="343" r:id="rId32"/>
    <p:sldId id="321" r:id="rId33"/>
    <p:sldId id="347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-17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827C5-B3BA-4644-B853-83FEF06080C1}" type="datetimeFigureOut">
              <a:rPr lang="en-US" smtClean="0"/>
              <a:t>6/19/12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A76FC-8D72-4740-86A4-62CEA5ABD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53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714C01-425E-B24A-BAA8-26D90892C24A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350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E13626-790D-E842-9633-594413EDF3FD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1" hangingPunct="1"/>
            <a:fld id="{9FDC1941-B8F0-0048-A901-B5E86A240CB8}" type="slidenum">
              <a:rPr lang="pt-BR" sz="1200"/>
              <a:pPr algn="r" eaLnBrk="1" hangingPunct="1"/>
              <a:t>17</a:t>
            </a:fld>
            <a:endParaRPr lang="pt-BR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4" tIns="45712" rIns="91424" bIns="45712"/>
          <a:lstStyle/>
          <a:p>
            <a:pPr eaLnBrk="1" hangingPunct="1"/>
            <a:endParaRPr lang="en-US">
              <a:latin typeface="Arial" charset="0"/>
              <a:cs typeface="ヒラギノ角ゴ Pro W3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ヒラギノ角ゴ Pro W3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C9F-D116-AB42-8037-E05290195AEB}" type="datetimeFigureOut">
              <a:rPr lang="en-US" smtClean="0"/>
              <a:t>6/19/12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760D-99E0-2744-9CB0-8CCADCF74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142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C9F-D116-AB42-8037-E05290195AEB}" type="datetimeFigureOut">
              <a:rPr lang="en-US" smtClean="0"/>
              <a:t>6/19/12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760D-99E0-2744-9CB0-8CCADCF74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99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C9F-D116-AB42-8037-E05290195AEB}" type="datetimeFigureOut">
              <a:rPr lang="en-US" smtClean="0"/>
              <a:t>6/19/12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760D-99E0-2744-9CB0-8CCADCF74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297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C9F-D116-AB42-8037-E05290195AEB}" type="datetimeFigureOut">
              <a:rPr lang="en-US" smtClean="0"/>
              <a:t>6/19/12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760D-99E0-2744-9CB0-8CCADCF74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518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C9F-D116-AB42-8037-E05290195AEB}" type="datetimeFigureOut">
              <a:rPr lang="en-US" smtClean="0"/>
              <a:t>6/19/12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760D-99E0-2744-9CB0-8CCADCF74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468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C9F-D116-AB42-8037-E05290195AEB}" type="datetimeFigureOut">
              <a:rPr lang="en-US" smtClean="0"/>
              <a:t>6/19/12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760D-99E0-2744-9CB0-8CCADCF74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073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C9F-D116-AB42-8037-E05290195AEB}" type="datetimeFigureOut">
              <a:rPr lang="en-US" smtClean="0"/>
              <a:t>6/19/12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760D-99E0-2744-9CB0-8CCADCF74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536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C9F-D116-AB42-8037-E05290195AEB}" type="datetimeFigureOut">
              <a:rPr lang="en-US" smtClean="0"/>
              <a:t>6/19/12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760D-99E0-2744-9CB0-8CCADCF74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33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C9F-D116-AB42-8037-E05290195AEB}" type="datetimeFigureOut">
              <a:rPr lang="en-US" smtClean="0"/>
              <a:t>6/19/12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760D-99E0-2744-9CB0-8CCADCF74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33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C9F-D116-AB42-8037-E05290195AEB}" type="datetimeFigureOut">
              <a:rPr lang="en-US" smtClean="0"/>
              <a:t>6/19/12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760D-99E0-2744-9CB0-8CCADCF74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087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C9F-D116-AB42-8037-E05290195AEB}" type="datetimeFigureOut">
              <a:rPr lang="en-US" smtClean="0"/>
              <a:t>6/19/12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A760D-99E0-2744-9CB0-8CCADCF74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20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A5C9F-D116-AB42-8037-E05290195AEB}" type="datetimeFigureOut">
              <a:rPr lang="en-US" smtClean="0"/>
              <a:t>6/19/12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A760D-99E0-2744-9CB0-8CCADCF74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509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78945"/>
            <a:ext cx="7772400" cy="1621506"/>
          </a:xfrm>
        </p:spPr>
        <p:txBody>
          <a:bodyPr>
            <a:normAutofit fontScale="90000"/>
          </a:bodyPr>
          <a:lstStyle/>
          <a:p>
            <a:r>
              <a:rPr lang="en-US" dirty="0"/>
              <a:t>/</a:t>
            </a:r>
            <a:r>
              <a:rPr lang="en-US" dirty="0" err="1"/>
              <a:t>tmp</a:t>
            </a:r>
            <a:r>
              <a:rPr lang="en-US" dirty="0"/>
              <a:t>/</a:t>
            </a:r>
            <a:r>
              <a:rPr lang="en-US" dirty="0" err="1"/>
              <a:t>PreviewPasteboardItems</a:t>
            </a:r>
            <a:r>
              <a:rPr lang="en-US" dirty="0"/>
              <a:t>/10.jpg</a:t>
            </a:r>
            <a:br>
              <a:rPr lang="en-US" dirty="0"/>
            </a:br>
            <a:r>
              <a:rPr lang="en-US" dirty="0"/>
              <a:t>Urban </a:t>
            </a:r>
            <a:r>
              <a:rPr lang="en-US" dirty="0" smtClean="0"/>
              <a:t>leasing as a tool of urban requalification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93615" y="3244334"/>
            <a:ext cx="3956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/</a:t>
            </a:r>
            <a:r>
              <a:rPr lang="en-US" dirty="0" err="1"/>
              <a:t>tmp</a:t>
            </a:r>
            <a:r>
              <a:rPr lang="en-US" dirty="0"/>
              <a:t>/</a:t>
            </a:r>
            <a:r>
              <a:rPr lang="en-US" dirty="0" err="1"/>
              <a:t>PreviewPasteboardItems</a:t>
            </a:r>
            <a:r>
              <a:rPr lang="en-US" dirty="0"/>
              <a:t>/10.jpg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9977" y="0"/>
            <a:ext cx="10287000" cy="6858000"/>
          </a:xfrm>
          <a:prstGeom prst="rect">
            <a:avLst/>
          </a:prstGeom>
          <a:effectLst>
            <a:outerShdw dist="38100" dir="2700000" algn="tl" rotWithShape="0">
              <a:srgbClr val="000000">
                <a:alpha val="60000"/>
              </a:srgbClr>
            </a:outerShdw>
          </a:effectLst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-349977" y="2130147"/>
            <a:ext cx="9553101" cy="701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1" hangingPunct="1"/>
            <a:r>
              <a:rPr lang="en-US" sz="15000" dirty="0" smtClean="0">
                <a:solidFill>
                  <a:schemeClr val="bg1"/>
                </a:solidFill>
              </a:rPr>
              <a:t>urban</a:t>
            </a:r>
          </a:p>
          <a:p>
            <a:pPr algn="r" eaLnBrk="1" hangingPunct="1"/>
            <a:r>
              <a:rPr lang="en-US" sz="15000" dirty="0">
                <a:solidFill>
                  <a:schemeClr val="bg1"/>
                </a:solidFill>
              </a:rPr>
              <a:t>l</a:t>
            </a:r>
            <a:r>
              <a:rPr lang="en-US" sz="15000" dirty="0" smtClean="0">
                <a:solidFill>
                  <a:schemeClr val="bg1"/>
                </a:solidFill>
              </a:rPr>
              <a:t>easing</a:t>
            </a:r>
          </a:p>
          <a:p>
            <a:pPr algn="r" eaLnBrk="1" hangingPunct="1"/>
            <a:r>
              <a:rPr lang="en-US" sz="15000" dirty="0" smtClean="0">
                <a:solidFill>
                  <a:schemeClr val="bg1"/>
                </a:solidFill>
              </a:rPr>
              <a:t> </a:t>
            </a:r>
            <a:endParaRPr lang="en-US" sz="1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32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78945"/>
            <a:ext cx="7772400" cy="1621506"/>
          </a:xfrm>
        </p:spPr>
        <p:txBody>
          <a:bodyPr>
            <a:normAutofit fontScale="90000"/>
          </a:bodyPr>
          <a:lstStyle/>
          <a:p>
            <a:r>
              <a:rPr lang="en-US" dirty="0"/>
              <a:t>/</a:t>
            </a:r>
            <a:r>
              <a:rPr lang="en-US" dirty="0" err="1"/>
              <a:t>tmp</a:t>
            </a:r>
            <a:r>
              <a:rPr lang="en-US" dirty="0"/>
              <a:t>/</a:t>
            </a:r>
            <a:r>
              <a:rPr lang="en-US" dirty="0" err="1"/>
              <a:t>PreviewPasteboardItems</a:t>
            </a:r>
            <a:r>
              <a:rPr lang="en-US" dirty="0"/>
              <a:t>/10.jpg</a:t>
            </a:r>
            <a:br>
              <a:rPr lang="en-US" dirty="0"/>
            </a:br>
            <a:r>
              <a:rPr lang="en-US" dirty="0"/>
              <a:t>Urban </a:t>
            </a:r>
            <a:r>
              <a:rPr lang="en-US" dirty="0" smtClean="0"/>
              <a:t>leasing as a tool of urban requalification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93615" y="3244334"/>
            <a:ext cx="3956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/</a:t>
            </a:r>
            <a:r>
              <a:rPr lang="en-US" dirty="0" err="1"/>
              <a:t>tmp</a:t>
            </a:r>
            <a:r>
              <a:rPr lang="en-US" dirty="0"/>
              <a:t>/</a:t>
            </a:r>
            <a:r>
              <a:rPr lang="en-US" dirty="0" err="1"/>
              <a:t>PreviewPasteboardItems</a:t>
            </a:r>
            <a:r>
              <a:rPr lang="en-US" dirty="0"/>
              <a:t>/10.jpg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9977" y="-18872"/>
            <a:ext cx="10287000" cy="6858000"/>
          </a:xfrm>
          <a:prstGeom prst="rect">
            <a:avLst/>
          </a:prstGeom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383922" y="4438471"/>
            <a:ext cx="9553101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1" hangingPunct="1"/>
            <a:r>
              <a:rPr lang="en-US" sz="15000" dirty="0" smtClean="0">
                <a:solidFill>
                  <a:schemeClr val="bg1"/>
                </a:solidFill>
              </a:rPr>
              <a:t> </a:t>
            </a:r>
            <a:endParaRPr lang="en-US" sz="15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4584" y="1989609"/>
            <a:ext cx="465672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Urban leasing:</a:t>
            </a:r>
          </a:p>
          <a:p>
            <a:r>
              <a:rPr lang="en-US" sz="4400" b="1" dirty="0" smtClean="0"/>
              <a:t> a tool for urban</a:t>
            </a:r>
          </a:p>
          <a:p>
            <a:r>
              <a:rPr lang="en-US" sz="4400" b="1" dirty="0" smtClean="0"/>
              <a:t>requalification</a:t>
            </a:r>
            <a:endParaRPr lang="en-US" sz="4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209899" y="6192797"/>
            <a:ext cx="57785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Alejandra Maria </a:t>
            </a:r>
            <a:r>
              <a:rPr lang="en-US" sz="3600" b="1" dirty="0" err="1"/>
              <a:t>D</a:t>
            </a:r>
            <a:r>
              <a:rPr lang="en-US" sz="3600" b="1" dirty="0" err="1" smtClean="0"/>
              <a:t>evecchi</a:t>
            </a:r>
            <a:r>
              <a:rPr lang="en-US" sz="3600" b="1" dirty="0" smtClean="0"/>
              <a:t> 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0053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0" dirty="0" err="1" smtClean="0">
                <a:latin typeface="Arial" charset="0"/>
                <a:ea typeface="ヒラギノ角ゴ Pro W3" charset="0"/>
                <a:cs typeface="ヒラギノ角ゴ Pro W3" charset="0"/>
              </a:rPr>
              <a:t>Urban</a:t>
            </a:r>
            <a:r>
              <a:rPr lang="pt-BR" sz="3600" b="0" dirty="0" smtClean="0">
                <a:latin typeface="Arial" charset="0"/>
                <a:ea typeface="ヒラギノ角ゴ Pro W3" charset="0"/>
                <a:cs typeface="ヒラギノ角ゴ Pro W3" charset="0"/>
              </a:rPr>
              <a:t> leasing</a:t>
            </a:r>
            <a:endParaRPr lang="pt-BR" sz="3600" b="0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3075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457200" y="1828800"/>
            <a:ext cx="8229600" cy="41276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Font typeface="Wingdings" charset="0"/>
              <a:buNone/>
            </a:pP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	</a:t>
            </a:r>
            <a:r>
              <a:rPr lang="pt-BR" sz="2800" b="1" dirty="0" err="1">
                <a:latin typeface="Arial" charset="0"/>
                <a:ea typeface="ヒラギノ角ゴ Pro W3" charset="0"/>
                <a:cs typeface="ヒラギノ角ゴ Pro W3" charset="0"/>
              </a:rPr>
              <a:t>Urban</a:t>
            </a:r>
            <a:r>
              <a:rPr lang="pt-BR" sz="2800" b="1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b="1" dirty="0" smtClean="0">
                <a:latin typeface="Arial" charset="0"/>
                <a:ea typeface="ヒラギノ角ゴ Pro W3" charset="0"/>
                <a:cs typeface="ヒラギノ角ゴ Pro W3" charset="0"/>
              </a:rPr>
              <a:t>leasing </a:t>
            </a:r>
            <a:r>
              <a:rPr lang="pt-BR" sz="2800" dirty="0" err="1" smtClean="0">
                <a:latin typeface="Arial" charset="0"/>
                <a:ea typeface="ヒラギノ角ゴ Pro W3" charset="0"/>
                <a:cs typeface="ヒラギノ角ゴ Pro W3" charset="0"/>
              </a:rPr>
              <a:t>is</a:t>
            </a:r>
            <a:r>
              <a:rPr lang="pt-BR" sz="2800" dirty="0" smtClean="0">
                <a:latin typeface="Arial" charset="0"/>
                <a:ea typeface="ヒラギノ角ゴ Pro W3" charset="0"/>
                <a:cs typeface="ヒラギノ角ゴ Pro W3" charset="0"/>
              </a:rPr>
              <a:t> a </a:t>
            </a:r>
            <a:r>
              <a:rPr lang="pt-BR" sz="2800" dirty="0" err="1" smtClean="0">
                <a:latin typeface="Arial" charset="0"/>
                <a:ea typeface="ヒラギノ角ゴ Pro W3" charset="0"/>
                <a:cs typeface="ヒラギノ角ゴ Pro W3" charset="0"/>
              </a:rPr>
              <a:t>land</a:t>
            </a:r>
            <a:r>
              <a:rPr lang="pt-BR" sz="2800" dirty="0" smtClean="0">
                <a:latin typeface="Arial" charset="0"/>
                <a:ea typeface="ヒラギノ角ゴ Pro W3" charset="0"/>
                <a:cs typeface="ヒラギノ角ゴ Pro W3" charset="0"/>
              </a:rPr>
              <a:t> use </a:t>
            </a:r>
            <a:r>
              <a:rPr lang="pt-BR" sz="2800" dirty="0" err="1" smtClean="0">
                <a:latin typeface="Arial" charset="0"/>
                <a:ea typeface="ヒラギノ角ゴ Pro W3" charset="0"/>
                <a:cs typeface="ヒラギノ角ゴ Pro W3" charset="0"/>
              </a:rPr>
              <a:t>policy-making</a:t>
            </a:r>
            <a:r>
              <a:rPr lang="pt-BR" sz="2800" dirty="0" smtClean="0">
                <a:latin typeface="Arial" charset="0"/>
                <a:ea typeface="ヒラギノ角ゴ Pro W3" charset="0"/>
                <a:cs typeface="ヒラギノ角ゴ Pro W3" charset="0"/>
              </a:rPr>
              <a:t> tool </a:t>
            </a:r>
            <a:r>
              <a:rPr lang="pt-BR" sz="2800" dirty="0" err="1" smtClean="0">
                <a:latin typeface="Arial" charset="0"/>
                <a:ea typeface="ヒラギノ角ゴ Pro W3" charset="0"/>
                <a:cs typeface="ヒラギノ角ゴ Pro W3" charset="0"/>
              </a:rPr>
              <a:t>enforced</a:t>
            </a:r>
            <a:r>
              <a:rPr lang="pt-BR" sz="2800" dirty="0" smtClean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>
                <a:latin typeface="Arial" charset="0"/>
                <a:ea typeface="ヒラギノ角ゴ Pro W3" charset="0"/>
                <a:cs typeface="ヒラギノ角ゴ Pro W3" charset="0"/>
              </a:rPr>
              <a:t>by</a:t>
            </a: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>
                <a:latin typeface="Arial" charset="0"/>
                <a:ea typeface="ヒラギノ角ゴ Pro W3" charset="0"/>
                <a:cs typeface="ヒラギノ角ゴ Pro W3" charset="0"/>
              </a:rPr>
              <a:t>an</a:t>
            </a: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>
                <a:latin typeface="Arial" charset="0"/>
                <a:ea typeface="ヒラギノ角ゴ Pro W3" charset="0"/>
                <a:cs typeface="ヒラギノ角ゴ Pro W3" charset="0"/>
              </a:rPr>
              <a:t>administrative</a:t>
            </a: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>
                <a:latin typeface="Arial" charset="0"/>
                <a:ea typeface="ヒラギノ角ゴ Pro W3" charset="0"/>
                <a:cs typeface="ヒラギノ角ゴ Pro W3" charset="0"/>
              </a:rPr>
              <a:t>contract</a:t>
            </a: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>
                <a:latin typeface="Arial" charset="0"/>
                <a:ea typeface="ヒラギノ角ゴ Pro W3" charset="0"/>
                <a:cs typeface="ヒラギノ角ゴ Pro W3" charset="0"/>
              </a:rPr>
              <a:t>where</a:t>
            </a: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>
                <a:latin typeface="Arial" charset="0"/>
                <a:ea typeface="ヒラギノ角ゴ Pro W3" charset="0"/>
                <a:cs typeface="ヒラギノ角ゴ Pro W3" charset="0"/>
              </a:rPr>
              <a:t>the</a:t>
            </a: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 local </a:t>
            </a:r>
            <a:r>
              <a:rPr lang="pt-BR" sz="2800" dirty="0" err="1">
                <a:latin typeface="Arial" charset="0"/>
                <a:ea typeface="ヒラギノ角ゴ Pro W3" charset="0"/>
                <a:cs typeface="ヒラギノ角ゴ Pro W3" charset="0"/>
              </a:rPr>
              <a:t>government</a:t>
            </a: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>
                <a:latin typeface="Arial" charset="0"/>
                <a:ea typeface="ヒラギノ角ゴ Pro W3" charset="0"/>
                <a:cs typeface="ヒラギノ角ゴ Pro W3" charset="0"/>
              </a:rPr>
              <a:t>transfers</a:t>
            </a: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>
                <a:latin typeface="Arial" charset="0"/>
                <a:ea typeface="ヒラギノ角ゴ Pro W3" charset="0"/>
                <a:cs typeface="ヒラギノ角ゴ Pro W3" charset="0"/>
              </a:rPr>
              <a:t>to</a:t>
            </a: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>
                <a:latin typeface="Arial" charset="0"/>
                <a:ea typeface="ヒラギノ角ゴ Pro W3" charset="0"/>
                <a:cs typeface="ヒラギノ角ゴ Pro W3" charset="0"/>
              </a:rPr>
              <a:t>the</a:t>
            </a: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>
                <a:latin typeface="Arial" charset="0"/>
                <a:ea typeface="ヒラギノ角ゴ Pro W3" charset="0"/>
                <a:cs typeface="ヒラギノ角ゴ Pro W3" charset="0"/>
              </a:rPr>
              <a:t>private</a:t>
            </a: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>
                <a:latin typeface="Arial" charset="0"/>
                <a:ea typeface="ヒラギノ角ゴ Pro W3" charset="0"/>
                <a:cs typeface="ヒラギノ角ゴ Pro W3" charset="0"/>
              </a:rPr>
              <a:t>the</a:t>
            </a: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>
                <a:latin typeface="Arial" charset="0"/>
                <a:ea typeface="ヒラギノ角ゴ Pro W3" charset="0"/>
                <a:cs typeface="ヒラギノ角ゴ Pro W3" charset="0"/>
              </a:rPr>
              <a:t>duty</a:t>
            </a: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>
                <a:latin typeface="Arial" charset="0"/>
                <a:ea typeface="ヒラギノ角ゴ Pro W3" charset="0"/>
                <a:cs typeface="ヒラギノ角ゴ Pro W3" charset="0"/>
              </a:rPr>
              <a:t>of</a:t>
            </a: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>
                <a:latin typeface="Arial" charset="0"/>
                <a:ea typeface="ヒラギノ角ゴ Pro W3" charset="0"/>
                <a:cs typeface="ヒラギノ角ゴ Pro W3" charset="0"/>
              </a:rPr>
              <a:t>implementing</a:t>
            </a: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>
                <a:latin typeface="Arial" charset="0"/>
                <a:ea typeface="ヒラギノ角ゴ Pro W3" charset="0"/>
                <a:cs typeface="ヒラギノ角ゴ Pro W3" charset="0"/>
              </a:rPr>
              <a:t>public</a:t>
            </a:r>
            <a:r>
              <a:rPr lang="pt-BR" sz="2800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 smtClean="0">
                <a:latin typeface="Arial" charset="0"/>
                <a:ea typeface="ヒラギノ角ゴ Pro W3" charset="0"/>
                <a:cs typeface="ヒラギノ角ゴ Pro W3" charset="0"/>
              </a:rPr>
              <a:t>works</a:t>
            </a:r>
            <a:r>
              <a:rPr lang="pt-BR" sz="2800" dirty="0" smtClean="0">
                <a:latin typeface="Arial" charset="0"/>
                <a:ea typeface="ヒラギノ角ゴ Pro W3" charset="0"/>
                <a:cs typeface="ヒラギノ角ゴ Pro W3" charset="0"/>
              </a:rPr>
              <a:t>, </a:t>
            </a:r>
            <a:r>
              <a:rPr lang="pt-BR" sz="2800" dirty="0" err="1" smtClean="0">
                <a:latin typeface="Arial" charset="0"/>
                <a:ea typeface="ヒラギノ角ゴ Pro W3" charset="0"/>
                <a:cs typeface="ヒラギノ角ゴ Pro W3" charset="0"/>
              </a:rPr>
              <a:t>using</a:t>
            </a:r>
            <a:r>
              <a:rPr lang="pt-BR" sz="2800" dirty="0" smtClean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 smtClean="0">
                <a:latin typeface="Arial" charset="0"/>
                <a:ea typeface="ヒラギノ角ゴ Pro W3" charset="0"/>
                <a:cs typeface="ヒラギノ角ゴ Pro W3" charset="0"/>
              </a:rPr>
              <a:t>the</a:t>
            </a:r>
            <a:r>
              <a:rPr lang="pt-BR" sz="2800" dirty="0" smtClean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 smtClean="0">
                <a:latin typeface="Arial" charset="0"/>
                <a:ea typeface="ヒラギノ角ゴ Pro W3" charset="0"/>
                <a:cs typeface="ヒラギノ角ゴ Pro W3" charset="0"/>
              </a:rPr>
              <a:t>expropiation</a:t>
            </a:r>
            <a:r>
              <a:rPr lang="pt-BR" sz="2800" dirty="0" smtClean="0">
                <a:latin typeface="Arial" charset="0"/>
                <a:ea typeface="ヒラギノ角ゴ Pro W3" charset="0"/>
                <a:cs typeface="ヒラギノ角ゴ Pro W3" charset="0"/>
              </a:rPr>
              <a:t> as a tool for </a:t>
            </a:r>
            <a:r>
              <a:rPr lang="pt-BR" sz="2800" dirty="0" err="1" smtClean="0">
                <a:latin typeface="Arial" charset="0"/>
                <a:ea typeface="ヒラギノ角ゴ Pro W3" charset="0"/>
                <a:cs typeface="ヒラギノ角ゴ Pro W3" charset="0"/>
              </a:rPr>
              <a:t>resource</a:t>
            </a:r>
            <a:r>
              <a:rPr lang="pt-BR" sz="2800" dirty="0" smtClean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pt-BR" sz="2800" dirty="0" err="1" smtClean="0">
                <a:latin typeface="Arial" charset="0"/>
                <a:ea typeface="ヒラギノ角ゴ Pro W3" charset="0"/>
                <a:cs typeface="ヒラギノ角ゴ Pro W3" charset="0"/>
              </a:rPr>
              <a:t>mobilization</a:t>
            </a:r>
            <a:r>
              <a:rPr lang="en-US" sz="2800" dirty="0" smtClean="0">
                <a:latin typeface="Arial" charset="0"/>
                <a:ea typeface="ヒラギノ角ゴ Pro W3" charset="0"/>
                <a:cs typeface="ヒラギノ角ゴ Pro W3" charset="0"/>
              </a:rPr>
              <a:t>. </a:t>
            </a:r>
            <a:r>
              <a:rPr lang="en-US" sz="2800" dirty="0">
                <a:latin typeface="Arial" charset="0"/>
                <a:ea typeface="ヒラギノ角ゴ Pro W3" charset="0"/>
                <a:cs typeface="ヒラギノ角ゴ Pro W3" charset="0"/>
              </a:rPr>
              <a:t>These works are </a:t>
            </a:r>
            <a:r>
              <a:rPr lang="en-US" sz="2800" dirty="0" smtClean="0">
                <a:latin typeface="Arial" charset="0"/>
                <a:ea typeface="ヒラギノ角ゴ Pro W3" charset="0"/>
                <a:cs typeface="ヒラギノ角ゴ Pro W3" charset="0"/>
              </a:rPr>
              <a:t>detailed </a:t>
            </a:r>
            <a:r>
              <a:rPr lang="en-US" sz="2800" dirty="0">
                <a:latin typeface="Arial" charset="0"/>
                <a:ea typeface="ヒラギノ角ゴ Pro W3" charset="0"/>
                <a:cs typeface="ヒラギノ角ゴ Pro W3" charset="0"/>
              </a:rPr>
              <a:t>in </a:t>
            </a:r>
            <a:r>
              <a:rPr lang="en-US" sz="2800" dirty="0" smtClean="0">
                <a:latin typeface="Arial" charset="0"/>
                <a:ea typeface="ヒラギノ角ゴ Pro W3" charset="0"/>
                <a:cs typeface="ヒラギノ角ゴ Pro W3" charset="0"/>
              </a:rPr>
              <a:t> an urban project and </a:t>
            </a:r>
            <a:r>
              <a:rPr lang="en-US" sz="2800" dirty="0">
                <a:latin typeface="Arial" charset="0"/>
                <a:ea typeface="ヒラギノ角ゴ Pro W3" charset="0"/>
                <a:cs typeface="ヒラギノ角ゴ Pro W3" charset="0"/>
              </a:rPr>
              <a:t>are performed by the risk of the particular winning bidder</a:t>
            </a:r>
            <a:r>
              <a:rPr lang="en-US" sz="2800" dirty="0" smtClean="0">
                <a:latin typeface="Arial" charset="0"/>
                <a:ea typeface="ヒラギノ角ゴ Pro W3" charset="0"/>
                <a:cs typeface="ヒラギノ角ゴ Pro W3" charset="0"/>
              </a:rPr>
              <a:t>. </a:t>
            </a:r>
            <a:endParaRPr lang="pt-BR" sz="2800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6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>It is applied </a:t>
            </a:r>
            <a:r>
              <a:rPr lang="en-US" dirty="0" smtClean="0"/>
              <a:t>for down-town urban regeneration projects where traditional planning tools have not reached to their objectives. </a:t>
            </a:r>
            <a:endParaRPr lang="en-US" dirty="0" smtClean="0"/>
          </a:p>
          <a:p>
            <a:r>
              <a:rPr lang="en-US" dirty="0" smtClean="0"/>
              <a:t>Mainly in those situations with land mobilization</a:t>
            </a:r>
            <a:r>
              <a:rPr lang="en-US" dirty="0" smtClean="0"/>
              <a:t>’s</a:t>
            </a:r>
            <a:r>
              <a:rPr lang="en-US" dirty="0" smtClean="0"/>
              <a:t> problems.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93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São Paulo, the urban leasing appears as land-use policy-making tool in the city Strategic Master Plan;</a:t>
            </a:r>
          </a:p>
          <a:p>
            <a:r>
              <a:rPr lang="en-US" dirty="0" smtClean="0"/>
              <a:t>In 2009, a specific law is enacted for regulating the tool application </a:t>
            </a:r>
            <a:r>
              <a:rPr lang="en-US" dirty="0" smtClean="0"/>
              <a:t>and a </a:t>
            </a:r>
            <a:r>
              <a:rPr lang="en-US" dirty="0" smtClean="0"/>
              <a:t>second law defines the perimeter knows as Nova Luz as the first place for its </a:t>
            </a:r>
            <a:r>
              <a:rPr lang="en-US" dirty="0" err="1" smtClean="0"/>
              <a:t>implamentation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161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Great debate </a:t>
            </a:r>
            <a:r>
              <a:rPr lang="en-US" dirty="0" smtClean="0"/>
              <a:t>ha resulted from the </a:t>
            </a:r>
            <a:r>
              <a:rPr lang="en-US" dirty="0"/>
              <a:t>enactment of </a:t>
            </a:r>
            <a:r>
              <a:rPr lang="en-US" dirty="0" smtClean="0"/>
              <a:t>this legislation.</a:t>
            </a:r>
          </a:p>
          <a:p>
            <a:r>
              <a:rPr lang="en-US" dirty="0" smtClean="0"/>
              <a:t>According </a:t>
            </a:r>
            <a:r>
              <a:rPr lang="en-US" dirty="0"/>
              <a:t>to some, it may encourage real estate speculation. </a:t>
            </a:r>
            <a:endParaRPr lang="en-US" dirty="0" smtClean="0"/>
          </a:p>
          <a:p>
            <a:r>
              <a:rPr lang="en-US" dirty="0" smtClean="0"/>
              <a:t>Understanding the tool’s </a:t>
            </a:r>
            <a:r>
              <a:rPr lang="en-US" dirty="0"/>
              <a:t>validity and the situations where its use is appropriate is an important task, </a:t>
            </a:r>
            <a:r>
              <a:rPr lang="en-US" dirty="0" smtClean="0"/>
              <a:t>the main objective of this presentation.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591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3" descr="P101079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TextBox 2"/>
          <p:cNvSpPr txBox="1">
            <a:spLocks noChangeArrowheads="1"/>
          </p:cNvSpPr>
          <p:nvPr/>
        </p:nvSpPr>
        <p:spPr bwMode="auto">
          <a:xfrm>
            <a:off x="838200" y="4876800"/>
            <a:ext cx="83058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1" hangingPunct="1"/>
            <a:r>
              <a:rPr lang="en-US" sz="15000" dirty="0" err="1" smtClean="0">
                <a:solidFill>
                  <a:schemeClr val="bg1"/>
                </a:solidFill>
              </a:rPr>
              <a:t>contex</a:t>
            </a:r>
            <a:endParaRPr lang="en-US" sz="1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364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7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028700" y="-428625"/>
            <a:ext cx="3757613" cy="9667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 eaLnBrk="1" hangingPunct="1">
              <a:buFont typeface="Wingdings" charset="0"/>
              <a:buNone/>
            </a:pPr>
            <a:endParaRPr lang="pt-BR" sz="2800" dirty="0">
              <a:solidFill>
                <a:schemeClr val="bg2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2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928688" y="1428750"/>
            <a:ext cx="7500937" cy="2500313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pt-PT" sz="2000" i="1" dirty="0" smtClean="0"/>
              <a:t/>
            </a:r>
            <a:br>
              <a:rPr lang="pt-PT" sz="2000" i="1" dirty="0" smtClean="0"/>
            </a:br>
            <a:r>
              <a:rPr lang="pt-PT" sz="2000" i="1" dirty="0" smtClean="0"/>
              <a:t/>
            </a:r>
            <a:br>
              <a:rPr lang="pt-PT" sz="2000" i="1" dirty="0" smtClean="0"/>
            </a:br>
            <a:r>
              <a:rPr lang="pt-PT" sz="2000" i="1" dirty="0" smtClean="0"/>
              <a:t/>
            </a:r>
            <a:br>
              <a:rPr lang="pt-PT" sz="2000" i="1" dirty="0" smtClean="0"/>
            </a:br>
            <a:endParaRPr lang="pt-BR" sz="2800" dirty="0" smtClean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740" y="473076"/>
            <a:ext cx="5929312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2"/>
          <a:stretch>
            <a:fillRect/>
          </a:stretch>
        </p:blipFill>
        <p:spPr bwMode="auto">
          <a:xfrm>
            <a:off x="1476740" y="3273426"/>
            <a:ext cx="5929312" cy="337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~PP3377.WAV">
            <a:hlinkClick r:id="" action="ppaction://media"/>
          </p:cNvPr>
          <p:cNvPicPr>
            <a:picLocks noRot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844689"/>
      </p:ext>
    </p:extLst>
  </p:cSld>
  <p:clrMapOvr>
    <a:masterClrMapping/>
  </p:clrMapOvr>
  <p:transition xmlns:p14="http://schemas.microsoft.com/office/powerpoint/2010/main" advTm="1701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217" name="Picture 2" descr="46-Densida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9153525" cy="702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468313" y="0"/>
            <a:ext cx="8229600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pt-BR" sz="1400">
                <a:solidFill>
                  <a:schemeClr val="tx2"/>
                </a:solidFill>
              </a:rPr>
              <a:t>fonte: Csaba Deák</a:t>
            </a:r>
            <a:endParaRPr lang="en-US" sz="14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5584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7" name="Picture 4" descr="39-Empre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360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consequences of this process are the worst possible:</a:t>
            </a:r>
          </a:p>
          <a:p>
            <a:r>
              <a:rPr lang="en-US" dirty="0"/>
              <a:t>u</a:t>
            </a:r>
            <a:r>
              <a:rPr lang="en-US" dirty="0" smtClean="0"/>
              <a:t>rban sprawl</a:t>
            </a:r>
            <a:r>
              <a:rPr lang="en-US" dirty="0" smtClean="0"/>
              <a:t>;</a:t>
            </a:r>
          </a:p>
          <a:p>
            <a:r>
              <a:rPr lang="en-US" dirty="0"/>
              <a:t>l</a:t>
            </a:r>
            <a:r>
              <a:rPr lang="en-US" dirty="0" smtClean="0"/>
              <a:t>engthy daily commutes;  </a:t>
            </a:r>
            <a:endParaRPr lang="en-US" dirty="0" smtClean="0"/>
          </a:p>
          <a:p>
            <a:r>
              <a:rPr lang="en-US" dirty="0"/>
              <a:t>s</a:t>
            </a:r>
            <a:r>
              <a:rPr lang="en-US" dirty="0" smtClean="0"/>
              <a:t>ocial class </a:t>
            </a:r>
            <a:r>
              <a:rPr lang="en-US" dirty="0" err="1" smtClean="0"/>
              <a:t>guetos</a:t>
            </a:r>
            <a:r>
              <a:rPr lang="en-US" dirty="0" smtClean="0"/>
              <a:t>;</a:t>
            </a:r>
          </a:p>
          <a:p>
            <a:r>
              <a:rPr lang="en-US" dirty="0"/>
              <a:t> </a:t>
            </a:r>
            <a:r>
              <a:rPr lang="en-US" dirty="0" smtClean="0"/>
              <a:t>environmental </a:t>
            </a:r>
            <a:r>
              <a:rPr lang="en-US" dirty="0" smtClean="0"/>
              <a:t>degradation.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195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</a:t>
            </a:r>
            <a:r>
              <a:rPr lang="en-US" dirty="0" smtClean="0"/>
              <a:t>city congestion that </a:t>
            </a:r>
            <a:r>
              <a:rPr lang="en-US" dirty="0" smtClean="0"/>
              <a:t>is perceived daily, it is used as a means of masking a paradoxical reality through three false ideas:</a:t>
            </a:r>
            <a:br>
              <a:rPr lang="en-US" dirty="0" smtClean="0"/>
            </a:br>
            <a:r>
              <a:rPr lang="en-US" dirty="0" smtClean="0"/>
              <a:t>- linking congestion with vertical expansion, which creates a resistance by elites </a:t>
            </a:r>
            <a:r>
              <a:rPr lang="en-US" dirty="0" err="1" smtClean="0"/>
              <a:t>aginst</a:t>
            </a:r>
            <a:r>
              <a:rPr lang="en-US" dirty="0" smtClean="0"/>
              <a:t> high</a:t>
            </a:r>
            <a:r>
              <a:rPr lang="en-US" dirty="0" smtClean="0"/>
              <a:t>-rise building </a:t>
            </a:r>
            <a:r>
              <a:rPr lang="en-US" dirty="0" smtClean="0"/>
              <a:t>and any </a:t>
            </a:r>
            <a:r>
              <a:rPr lang="en-US" dirty="0" smtClean="0"/>
              <a:t>movement of  land use intensification;</a:t>
            </a:r>
            <a:br>
              <a:rPr lang="en-US" dirty="0" smtClean="0"/>
            </a:br>
            <a:r>
              <a:rPr lang="en-US" dirty="0" smtClean="0"/>
              <a:t>- linking congestion with high population densities;</a:t>
            </a:r>
          </a:p>
          <a:p>
            <a:pPr marL="0" indent="0">
              <a:buNone/>
            </a:pPr>
            <a:r>
              <a:rPr lang="en-US" dirty="0" smtClean="0"/>
              <a:t>   - linking land use intensification with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gentrification.                    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561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Need of residential use’s intensification  in the surroundings of transportation hubs due to scarcity of adequate urban land needed for population growth;</a:t>
            </a:r>
          </a:p>
          <a:p>
            <a:r>
              <a:rPr lang="en-US" dirty="0" smtClean="0"/>
              <a:t>urban compaction as climate change adaptation policy, with increased demographic densities and reduced daily commutes, bringing the population closer to where they work.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773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5" descr="P10106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>
            <a:fillRect/>
          </a:stretch>
        </p:blipFill>
        <p:spPr bwMode="auto">
          <a:xfrm>
            <a:off x="0" y="0"/>
            <a:ext cx="914400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TextBox 6"/>
          <p:cNvSpPr txBox="1">
            <a:spLocks noChangeArrowheads="1"/>
          </p:cNvSpPr>
          <p:nvPr/>
        </p:nvSpPr>
        <p:spPr bwMode="auto">
          <a:xfrm>
            <a:off x="0" y="4914900"/>
            <a:ext cx="92964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1" hangingPunct="1"/>
            <a:r>
              <a:rPr lang="en-US" sz="15000">
                <a:solidFill>
                  <a:schemeClr val="bg1"/>
                </a:solidFill>
              </a:rPr>
              <a:t>Nova Luz</a:t>
            </a:r>
          </a:p>
        </p:txBody>
      </p:sp>
      <p:sp>
        <p:nvSpPr>
          <p:cNvPr id="44035" name="TextBox 7"/>
          <p:cNvSpPr txBox="1">
            <a:spLocks noChangeArrowheads="1"/>
          </p:cNvSpPr>
          <p:nvPr/>
        </p:nvSpPr>
        <p:spPr bwMode="auto">
          <a:xfrm>
            <a:off x="0" y="4656138"/>
            <a:ext cx="41884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4800" dirty="0" err="1" smtClean="0">
                <a:solidFill>
                  <a:schemeClr val="bg1"/>
                </a:solidFill>
              </a:rPr>
              <a:t>Urban</a:t>
            </a:r>
            <a:r>
              <a:rPr lang="pt-BR" sz="4800" dirty="0" smtClean="0">
                <a:solidFill>
                  <a:schemeClr val="bg1"/>
                </a:solidFill>
              </a:rPr>
              <a:t> Leasing   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999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urban leasing at this location?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Situated in the  surrounding of the main metropolitan transportation hub the with highest accessibility;</a:t>
            </a:r>
          </a:p>
          <a:p>
            <a:pPr marL="514350" indent="-514350">
              <a:buAutoNum type="arabicPeriod"/>
            </a:pPr>
            <a:r>
              <a:rPr lang="en-US" dirty="0" smtClean="0"/>
              <a:t>Massive people circulation has created real-estate devaluation enabling informal uses (residential and non-residential);</a:t>
            </a:r>
          </a:p>
          <a:p>
            <a:pPr marL="514350" indent="-514350">
              <a:buAutoNum type="arabicPeriod"/>
            </a:pPr>
            <a:r>
              <a:rPr lang="en-US" dirty="0" smtClean="0"/>
              <a:t>Economies of agglomeration sprawl taking advantage of this particular situation, evicting residential use in the surroundings</a:t>
            </a:r>
            <a:r>
              <a:rPr lang="en-US" dirty="0"/>
              <a:t>;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Land mobilization’s problems related </a:t>
            </a:r>
            <a:r>
              <a:rPr lang="en-US" dirty="0"/>
              <a:t>to land titling concentration and ownership dispersion.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52374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5" descr="\\Nlserver\projetos\ARQUIVOS GERAIS - EQUIPES\5-COMUNICACAO\ERIKA\imagens-alta-PPT\IMG-slide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" t="9259" r="-104" b="740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6" name="Rectangle 7"/>
          <p:cNvSpPr txBox="1">
            <a:spLocks noChangeArrowheads="1"/>
          </p:cNvSpPr>
          <p:nvPr/>
        </p:nvSpPr>
        <p:spPr bwMode="auto">
          <a:xfrm>
            <a:off x="485775" y="0"/>
            <a:ext cx="86375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tIns="36000" rIns="54000" bIns="36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1" hangingPunct="1"/>
            <a:r>
              <a:rPr lang="pt-BR" sz="2800" b="1" dirty="0">
                <a:solidFill>
                  <a:schemeClr val="bg1"/>
                </a:solidFill>
              </a:rPr>
              <a:t>Nova </a:t>
            </a:r>
            <a:r>
              <a:rPr lang="pt-BR" sz="2800" b="1" dirty="0" smtClean="0">
                <a:solidFill>
                  <a:schemeClr val="bg1"/>
                </a:solidFill>
              </a:rPr>
              <a:t>Luz </a:t>
            </a:r>
            <a:r>
              <a:rPr lang="pt-BR" sz="2800" b="1" dirty="0" err="1" smtClean="0">
                <a:solidFill>
                  <a:schemeClr val="bg1"/>
                </a:solidFill>
              </a:rPr>
              <a:t>within</a:t>
            </a:r>
            <a:r>
              <a:rPr lang="pt-BR" sz="2800" b="1" dirty="0" smtClean="0">
                <a:solidFill>
                  <a:schemeClr val="bg1"/>
                </a:solidFill>
              </a:rPr>
              <a:t> </a:t>
            </a:r>
            <a:r>
              <a:rPr lang="pt-BR" sz="2800" b="1" dirty="0" err="1" smtClean="0">
                <a:solidFill>
                  <a:schemeClr val="bg1"/>
                </a:solidFill>
              </a:rPr>
              <a:t>metroplitan</a:t>
            </a:r>
            <a:r>
              <a:rPr lang="pt-BR" sz="2800" b="1" dirty="0" smtClean="0">
                <a:solidFill>
                  <a:schemeClr val="bg1"/>
                </a:solidFill>
              </a:rPr>
              <a:t> </a:t>
            </a:r>
            <a:r>
              <a:rPr lang="pt-BR" sz="2800" b="1" dirty="0" err="1" smtClean="0">
                <a:solidFill>
                  <a:schemeClr val="bg1"/>
                </a:solidFill>
              </a:rPr>
              <a:t>aglomeration</a:t>
            </a:r>
            <a:r>
              <a:rPr lang="pt-BR" sz="2800" b="1" dirty="0" smtClean="0">
                <a:solidFill>
                  <a:schemeClr val="bg1"/>
                </a:solidFill>
              </a:rPr>
              <a:t> 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1450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5" descr="04 SE PRE_nova luz_lotes_r5a-PPT_OU CENTRO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263"/>
            <a:ext cx="7373938" cy="631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7272338" y="4860925"/>
            <a:ext cx="287337" cy="144463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en-US" sz="2000" b="1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7272338" y="4314825"/>
            <a:ext cx="287337" cy="144463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en-US" sz="2000" b="1"/>
          </a:p>
        </p:txBody>
      </p:sp>
      <p:sp>
        <p:nvSpPr>
          <p:cNvPr id="45060" name="Text Box 6"/>
          <p:cNvSpPr txBox="1">
            <a:spLocks noChangeArrowheads="1"/>
          </p:cNvSpPr>
          <p:nvPr/>
        </p:nvSpPr>
        <p:spPr bwMode="auto">
          <a:xfrm>
            <a:off x="7585075" y="4254500"/>
            <a:ext cx="157797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>
              <a:spcBef>
                <a:spcPct val="25000"/>
              </a:spcBef>
              <a:buSzPct val="130000"/>
            </a:pPr>
            <a:r>
              <a:rPr lang="pt-BR" sz="1000" b="1">
                <a:solidFill>
                  <a:srgbClr val="0F375F"/>
                </a:solidFill>
              </a:rPr>
              <a:t>Perímetro da Operação Urbana Centro</a:t>
            </a:r>
          </a:p>
          <a:p>
            <a:pPr eaLnBrk="1" hangingPunct="1">
              <a:spcBef>
                <a:spcPct val="25000"/>
              </a:spcBef>
              <a:buSzPct val="130000"/>
            </a:pPr>
            <a:r>
              <a:rPr lang="pt-BR" sz="1000" b="1">
                <a:solidFill>
                  <a:srgbClr val="0F375F"/>
                </a:solidFill>
              </a:rPr>
              <a:t>Perímetro da Concessão Urbanística Nova Luz</a:t>
            </a:r>
          </a:p>
          <a:p>
            <a:pPr eaLnBrk="1" hangingPunct="1">
              <a:spcBef>
                <a:spcPct val="25000"/>
              </a:spcBef>
              <a:buSzPct val="130000"/>
            </a:pPr>
            <a:r>
              <a:rPr lang="pt-BR" sz="1000" b="1">
                <a:solidFill>
                  <a:srgbClr val="0F375F"/>
                </a:solidFill>
              </a:rPr>
              <a:t>Linha Metrô</a:t>
            </a:r>
          </a:p>
          <a:p>
            <a:pPr eaLnBrk="1" hangingPunct="1">
              <a:spcBef>
                <a:spcPct val="25000"/>
              </a:spcBef>
              <a:buSzPct val="130000"/>
            </a:pPr>
            <a:r>
              <a:rPr lang="pt-BR" sz="1000" b="1">
                <a:solidFill>
                  <a:srgbClr val="0F375F"/>
                </a:solidFill>
              </a:rPr>
              <a:t>Linha Metrô (2014)</a:t>
            </a:r>
          </a:p>
          <a:p>
            <a:pPr eaLnBrk="1" hangingPunct="1">
              <a:spcBef>
                <a:spcPct val="25000"/>
              </a:spcBef>
              <a:buSzPct val="130000"/>
            </a:pPr>
            <a:r>
              <a:rPr lang="pt-BR" sz="1000" b="1">
                <a:solidFill>
                  <a:srgbClr val="0F375F"/>
                </a:solidFill>
              </a:rPr>
              <a:t>Linha CPTM</a:t>
            </a:r>
          </a:p>
          <a:p>
            <a:pPr eaLnBrk="1" hangingPunct="1">
              <a:spcBef>
                <a:spcPct val="25000"/>
              </a:spcBef>
              <a:buSzPct val="130000"/>
            </a:pPr>
            <a:r>
              <a:rPr lang="pt-BR" sz="1000" b="1">
                <a:solidFill>
                  <a:srgbClr val="0F375F"/>
                </a:solidFill>
              </a:rPr>
              <a:t>Expresso Tiradentes</a:t>
            </a:r>
          </a:p>
          <a:p>
            <a:pPr eaLnBrk="1" hangingPunct="1">
              <a:spcBef>
                <a:spcPct val="25000"/>
              </a:spcBef>
              <a:buSzPct val="130000"/>
            </a:pPr>
            <a:r>
              <a:rPr lang="pt-BR" sz="1000" b="1">
                <a:solidFill>
                  <a:srgbClr val="0F375F"/>
                </a:solidFill>
              </a:rPr>
              <a:t>Expresso Aeroporto</a:t>
            </a:r>
          </a:p>
        </p:txBody>
      </p:sp>
      <p:sp>
        <p:nvSpPr>
          <p:cNvPr id="45061" name="Text Box 7"/>
          <p:cNvSpPr txBox="1">
            <a:spLocks noChangeArrowheads="1"/>
          </p:cNvSpPr>
          <p:nvPr/>
        </p:nvSpPr>
        <p:spPr bwMode="auto">
          <a:xfrm>
            <a:off x="8086725" y="5297488"/>
            <a:ext cx="184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1" hangingPunct="1">
              <a:spcAft>
                <a:spcPct val="50000"/>
              </a:spcAft>
              <a:buSzPct val="130000"/>
            </a:pPr>
            <a:endParaRPr lang="en-US" sz="1200" b="1">
              <a:latin typeface="Calibri" charset="0"/>
            </a:endParaRPr>
          </a:p>
        </p:txBody>
      </p:sp>
      <p:sp>
        <p:nvSpPr>
          <p:cNvPr id="45062" name="Line 8"/>
          <p:cNvSpPr>
            <a:spLocks noChangeShapeType="1"/>
          </p:cNvSpPr>
          <p:nvPr/>
        </p:nvSpPr>
        <p:spPr bwMode="auto">
          <a:xfrm>
            <a:off x="7272338" y="5210175"/>
            <a:ext cx="287337" cy="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3" name="Line 12"/>
          <p:cNvSpPr>
            <a:spLocks noChangeShapeType="1"/>
          </p:cNvSpPr>
          <p:nvPr/>
        </p:nvSpPr>
        <p:spPr bwMode="auto">
          <a:xfrm>
            <a:off x="7272338" y="5416550"/>
            <a:ext cx="287337" cy="0"/>
          </a:xfrm>
          <a:prstGeom prst="line">
            <a:avLst/>
          </a:prstGeom>
          <a:noFill/>
          <a:ln w="31750">
            <a:solidFill>
              <a:srgbClr val="99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4" name="Line 15"/>
          <p:cNvSpPr>
            <a:spLocks noChangeShapeType="1"/>
          </p:cNvSpPr>
          <p:nvPr/>
        </p:nvSpPr>
        <p:spPr bwMode="auto">
          <a:xfrm>
            <a:off x="7272338" y="5807075"/>
            <a:ext cx="287337" cy="0"/>
          </a:xfrm>
          <a:prstGeom prst="line">
            <a:avLst/>
          </a:prstGeom>
          <a:noFill/>
          <a:ln w="3175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5" name="Line 16"/>
          <p:cNvSpPr>
            <a:spLocks noChangeShapeType="1"/>
          </p:cNvSpPr>
          <p:nvPr/>
        </p:nvSpPr>
        <p:spPr bwMode="auto">
          <a:xfrm>
            <a:off x="7272338" y="5603875"/>
            <a:ext cx="287337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6" name="Line 18"/>
          <p:cNvSpPr>
            <a:spLocks noChangeShapeType="1"/>
          </p:cNvSpPr>
          <p:nvPr/>
        </p:nvSpPr>
        <p:spPr bwMode="auto">
          <a:xfrm>
            <a:off x="7272338" y="6019800"/>
            <a:ext cx="287337" cy="0"/>
          </a:xfrm>
          <a:prstGeom prst="line">
            <a:avLst/>
          </a:prstGeom>
          <a:noFill/>
          <a:ln w="317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7" name="Rectangle 3"/>
          <p:cNvSpPr txBox="1">
            <a:spLocks noChangeArrowheads="1"/>
          </p:cNvSpPr>
          <p:nvPr/>
        </p:nvSpPr>
        <p:spPr bwMode="auto">
          <a:xfrm>
            <a:off x="485775" y="0"/>
            <a:ext cx="86375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tIns="36000" rIns="54000" bIns="36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1" hangingPunct="1"/>
            <a:r>
              <a:rPr lang="pt-BR" sz="2800" b="1" dirty="0" err="1" smtClean="0"/>
              <a:t>Accessibility</a:t>
            </a:r>
            <a:r>
              <a:rPr lang="pt-BR" sz="2800" b="1" dirty="0" smtClean="0"/>
              <a:t> </a:t>
            </a:r>
            <a:r>
              <a:rPr lang="pt-BR" sz="2800" b="1" dirty="0" err="1" smtClean="0"/>
              <a:t>Conditions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190144094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457200" y="1417638"/>
            <a:ext cx="8229600" cy="509515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>
              <a:buFont typeface="Wingdings" charset="0"/>
              <a:buNone/>
            </a:pPr>
            <a:r>
              <a:rPr lang="en-US" sz="2800" b="1" dirty="0">
                <a:latin typeface="Arial" charset="0"/>
                <a:ea typeface="ヒラギノ角ゴ Pro W3" charset="0"/>
                <a:cs typeface="ヒラギノ角ゴ Pro W3" charset="0"/>
              </a:rPr>
              <a:t>	</a:t>
            </a:r>
            <a:r>
              <a:rPr lang="en-US" sz="3000" dirty="0">
                <a:latin typeface="Arial" charset="0"/>
                <a:ea typeface="ヒラギノ角ゴ Pro W3" charset="0"/>
                <a:cs typeface="ヒラギノ角ゴ Pro W3" charset="0"/>
              </a:rPr>
              <a:t>The objectives of Nova Luz´s urban </a:t>
            </a:r>
            <a:r>
              <a:rPr lang="en-US" sz="3000" dirty="0" smtClean="0">
                <a:latin typeface="Arial" charset="0"/>
                <a:ea typeface="ヒラギノ角ゴ Pro W3" charset="0"/>
                <a:cs typeface="ヒラギノ角ゴ Pro W3" charset="0"/>
              </a:rPr>
              <a:t>leasing are:</a:t>
            </a:r>
          </a:p>
          <a:p>
            <a:pPr lvl="1">
              <a:buFont typeface="Wingdings" charset="0"/>
              <a:buNone/>
            </a:pPr>
            <a:r>
              <a:rPr lang="en-US" sz="3000" dirty="0" smtClean="0">
                <a:latin typeface="Arial" charset="0"/>
                <a:ea typeface="ヒラギノ角ゴ Pro W3" charset="0"/>
                <a:cs typeface="ヒラギノ角ゴ Pro W3" charset="0"/>
              </a:rPr>
              <a:t>   - increase of demographic density reaching a   minimum of 350 </a:t>
            </a:r>
            <a:r>
              <a:rPr lang="en-US" sz="3000" dirty="0" err="1" smtClean="0">
                <a:latin typeface="Arial" charset="0"/>
                <a:ea typeface="ヒラギノ角ゴ Pro W3" charset="0"/>
                <a:cs typeface="ヒラギノ角ゴ Pro W3" charset="0"/>
              </a:rPr>
              <a:t>hab</a:t>
            </a:r>
            <a:r>
              <a:rPr lang="en-US" sz="3000" dirty="0" smtClean="0">
                <a:latin typeface="Arial" charset="0"/>
                <a:ea typeface="ヒラギノ角ゴ Pro W3" charset="0"/>
                <a:cs typeface="ヒラギノ角ゴ Pro W3" charset="0"/>
              </a:rPr>
              <a:t>/</a:t>
            </a:r>
            <a:r>
              <a:rPr lang="en-US" sz="3000" dirty="0" smtClean="0">
                <a:latin typeface="Arial" charset="0"/>
                <a:ea typeface="ヒラギノ角ゴ Pro W3" charset="0"/>
                <a:cs typeface="ヒラギノ角ゴ Pro W3" charset="0"/>
              </a:rPr>
              <a:t>ha, achieving the city</a:t>
            </a:r>
            <a:r>
              <a:rPr lang="en-US" sz="3000" dirty="0" smtClean="0">
                <a:latin typeface="Arial" charset="0"/>
                <a:ea typeface="ヒラギノ角ゴ Pro W3" charset="0"/>
                <a:cs typeface="ヒラギノ角ゴ Pro W3" charset="0"/>
              </a:rPr>
              <a:t>’s social purpose</a:t>
            </a:r>
            <a:r>
              <a:rPr lang="en-US" sz="3000" dirty="0" smtClean="0">
                <a:latin typeface="Arial" charset="0"/>
                <a:ea typeface="ヒラギノ角ゴ Pro W3" charset="0"/>
                <a:cs typeface="ヒラギノ角ゴ Pro W3" charset="0"/>
              </a:rPr>
              <a:t> ;  </a:t>
            </a:r>
            <a:r>
              <a:rPr lang="en-US" sz="3000" dirty="0">
                <a:latin typeface="Arial" charset="0"/>
                <a:ea typeface="ヒラギノ角ゴ Pro W3" charset="0"/>
                <a:cs typeface="ヒラギノ角ゴ Pro W3" charset="0"/>
              </a:rPr>
              <a:t/>
            </a:r>
            <a:br>
              <a:rPr lang="en-US" sz="3000" dirty="0">
                <a:latin typeface="Arial" charset="0"/>
                <a:ea typeface="ヒラギノ角ゴ Pro W3" charset="0"/>
                <a:cs typeface="ヒラギノ角ゴ Pro W3" charset="0"/>
              </a:rPr>
            </a:br>
            <a:r>
              <a:rPr lang="en-US" sz="3000" dirty="0">
                <a:latin typeface="Arial" charset="0"/>
                <a:ea typeface="ヒラギノ角ゴ Pro W3" charset="0"/>
                <a:cs typeface="ヒラギノ角ゴ Pro W3" charset="0"/>
              </a:rPr>
              <a:t>- </a:t>
            </a:r>
            <a:r>
              <a:rPr lang="en-US" sz="3000" dirty="0" smtClean="0">
                <a:latin typeface="Arial" charset="0"/>
                <a:ea typeface="ヒラギノ角ゴ Pro W3" charset="0"/>
                <a:cs typeface="ヒラギノ角ゴ Pro W3" charset="0"/>
              </a:rPr>
              <a:t>Balance </a:t>
            </a:r>
            <a:r>
              <a:rPr lang="en-US" sz="3000" dirty="0">
                <a:latin typeface="Arial" charset="0"/>
                <a:ea typeface="ヒラギノ角ゴ Pro W3" charset="0"/>
                <a:cs typeface="ヒラギノ角ゴ Pro W3" charset="0"/>
              </a:rPr>
              <a:t>between housing and economic activities</a:t>
            </a:r>
            <a:r>
              <a:rPr lang="en-US" sz="3000" dirty="0" smtClean="0">
                <a:latin typeface="Arial" charset="0"/>
                <a:ea typeface="ヒラギノ角ゴ Pro W3" charset="0"/>
                <a:cs typeface="ヒラギノ角ゴ Pro W3" charset="0"/>
              </a:rPr>
              <a:t>;</a:t>
            </a:r>
          </a:p>
          <a:p>
            <a:pPr lvl="1">
              <a:buFont typeface="Wingdings" charset="0"/>
              <a:buNone/>
            </a:pPr>
            <a:r>
              <a:rPr lang="en-US" sz="3000" dirty="0" smtClean="0">
                <a:latin typeface="Arial" charset="0"/>
                <a:ea typeface="ヒラギノ角ゴ Pro W3" charset="0"/>
                <a:cs typeface="ヒラギノ角ゴ Pro W3" charset="0"/>
              </a:rPr>
              <a:t>    - </a:t>
            </a:r>
            <a:r>
              <a:rPr lang="en-US" sz="3000" dirty="0" smtClean="0">
                <a:latin typeface="Arial" charset="0"/>
                <a:ea typeface="ヒラギノ角ゴ Pro W3" charset="0"/>
                <a:cs typeface="ヒラギノ角ゴ Pro W3" charset="0"/>
              </a:rPr>
              <a:t>Implementation </a:t>
            </a:r>
            <a:r>
              <a:rPr lang="en-US" sz="3000" dirty="0">
                <a:latin typeface="Arial" charset="0"/>
                <a:ea typeface="ヒラギノ角ゴ Pro W3" charset="0"/>
                <a:cs typeface="ヒラギノ角ゴ Pro W3" charset="0"/>
              </a:rPr>
              <a:t>of social </a:t>
            </a:r>
            <a:r>
              <a:rPr lang="en-US" sz="3000" dirty="0" smtClean="0">
                <a:latin typeface="Arial" charset="0"/>
                <a:ea typeface="ヒラギノ角ゴ Pro W3" charset="0"/>
                <a:cs typeface="ヒラギノ角ゴ Pro W3" charset="0"/>
              </a:rPr>
              <a:t>housing;</a:t>
            </a:r>
          </a:p>
          <a:p>
            <a:pPr lvl="1">
              <a:buFont typeface="Wingdings" charset="0"/>
              <a:buNone/>
            </a:pPr>
            <a:r>
              <a:rPr lang="en-US" sz="3000" dirty="0" smtClean="0">
                <a:latin typeface="Arial" charset="0"/>
                <a:ea typeface="ヒラギノ角ゴ Pro W3" charset="0"/>
                <a:cs typeface="ヒラギノ角ゴ Pro W3" charset="0"/>
              </a:rPr>
              <a:t>    - Preservation</a:t>
            </a:r>
            <a:r>
              <a:rPr lang="en-US" sz="3000" dirty="0">
                <a:latin typeface="Arial" charset="0"/>
                <a:ea typeface="ヒラギノ角ゴ Pro W3" charset="0"/>
                <a:cs typeface="ヒラギノ角ゴ Pro W3" charset="0"/>
              </a:rPr>
              <a:t>, restoration and enhancement of historical, cultural and artistic heritage;</a:t>
            </a:r>
            <a:br>
              <a:rPr lang="en-US" sz="3000" dirty="0">
                <a:latin typeface="Arial" charset="0"/>
                <a:ea typeface="ヒラギノ角ゴ Pro W3" charset="0"/>
                <a:cs typeface="ヒラギノ角ゴ Pro W3" charset="0"/>
              </a:rPr>
            </a:br>
            <a:r>
              <a:rPr lang="en-US" sz="3000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sz="3000" dirty="0">
                <a:latin typeface="Arial" charset="0"/>
                <a:ea typeface="ヒラギノ角ゴ Pro W3" charset="0"/>
                <a:cs typeface="ヒラギノ角ゴ Pro W3" charset="0"/>
              </a:rPr>
              <a:t/>
            </a:r>
            <a:br>
              <a:rPr lang="en-US" sz="3000" dirty="0">
                <a:latin typeface="Arial" charset="0"/>
                <a:ea typeface="ヒラギノ角ゴ Pro W3" charset="0"/>
                <a:cs typeface="ヒラギノ角ゴ Pro W3" charset="0"/>
              </a:rPr>
            </a:br>
            <a:endParaRPr lang="pt-BR" sz="3000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4099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3600" b="0" dirty="0" smtClean="0">
                <a:latin typeface="Arial" charset="0"/>
                <a:ea typeface="ヒラギノ角ゴ Pro W3" charset="0"/>
                <a:cs typeface="ヒラギノ角ゴ Pro W3" charset="0"/>
              </a:rPr>
              <a:t/>
            </a:r>
            <a:br>
              <a:rPr lang="pt-BR" sz="3600" b="0" dirty="0" smtClean="0">
                <a:latin typeface="Arial" charset="0"/>
                <a:ea typeface="ヒラギノ角ゴ Pro W3" charset="0"/>
                <a:cs typeface="ヒラギノ角ゴ Pro W3" charset="0"/>
              </a:rPr>
            </a:br>
            <a:r>
              <a:rPr lang="pt-BR" sz="4000" b="0" dirty="0" smtClean="0">
                <a:latin typeface="Arial" charset="0"/>
                <a:ea typeface="ヒラギノ角ゴ Pro W3" charset="0"/>
                <a:cs typeface="ヒラギノ角ゴ Pro W3" charset="0"/>
              </a:rPr>
              <a:t>Nova Luz </a:t>
            </a:r>
            <a:r>
              <a:rPr lang="pt-BR" sz="4000" b="0" dirty="0" err="1" smtClean="0">
                <a:latin typeface="Arial" charset="0"/>
                <a:ea typeface="ヒラギノ角ゴ Pro W3" charset="0"/>
                <a:cs typeface="ヒラギノ角ゴ Pro W3" charset="0"/>
              </a:rPr>
              <a:t>Urban</a:t>
            </a:r>
            <a:r>
              <a:rPr lang="pt-BR" sz="4000" b="0" dirty="0" smtClean="0">
                <a:latin typeface="Arial" charset="0"/>
                <a:ea typeface="ヒラギノ角ゴ Pro W3" charset="0"/>
                <a:cs typeface="ヒラギノ角ゴ Pro W3" charset="0"/>
              </a:rPr>
              <a:t> Leasing </a:t>
            </a:r>
            <a:br>
              <a:rPr lang="pt-BR" sz="4000" b="0" dirty="0" smtClean="0">
                <a:latin typeface="Arial" charset="0"/>
                <a:ea typeface="ヒラギノ角ゴ Pro W3" charset="0"/>
                <a:cs typeface="ヒラギノ角ゴ Pro W3" charset="0"/>
              </a:rPr>
            </a:br>
            <a:r>
              <a:rPr lang="pt-BR" sz="4000" dirty="0">
                <a:latin typeface="Arial" charset="0"/>
                <a:ea typeface="ヒラギノ角ゴ Pro W3" charset="0"/>
                <a:cs typeface="ヒラギノ角ゴ Pro W3" charset="0"/>
              </a:rPr>
              <a:t/>
            </a:r>
            <a:br>
              <a:rPr lang="pt-BR" sz="4000" dirty="0">
                <a:latin typeface="Arial" charset="0"/>
                <a:ea typeface="ヒラギノ角ゴ Pro W3" charset="0"/>
                <a:cs typeface="ヒラギノ角ゴ Pro W3" charset="0"/>
              </a:rPr>
            </a:br>
            <a:endParaRPr lang="pt-BR" sz="4000" b="0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154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174" y="0"/>
            <a:ext cx="8229600" cy="1696261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urban leasing as a tool to achieve the city’s social purpose (</a:t>
            </a:r>
            <a:r>
              <a:rPr lang="en-US" sz="3200" b="1" dirty="0" err="1" smtClean="0">
                <a:solidFill>
                  <a:srgbClr val="FF0000"/>
                </a:solidFill>
              </a:rPr>
              <a:t>função</a:t>
            </a:r>
            <a:r>
              <a:rPr lang="en-US" sz="3200" b="1" dirty="0" smtClean="0">
                <a:solidFill>
                  <a:srgbClr val="FF0000"/>
                </a:solidFill>
              </a:rPr>
              <a:t> social da </a:t>
            </a:r>
            <a:r>
              <a:rPr lang="en-US" sz="3200" b="1" dirty="0" err="1" smtClean="0">
                <a:solidFill>
                  <a:srgbClr val="FF0000"/>
                </a:solidFill>
              </a:rPr>
              <a:t>cidade</a:t>
            </a:r>
            <a:r>
              <a:rPr lang="en-US" sz="3200" b="1" dirty="0" smtClean="0">
                <a:solidFill>
                  <a:srgbClr val="FF0000"/>
                </a:solidFill>
              </a:rPr>
              <a:t>) and increase demographic densities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Concentration of underused properties with FAR less than 1;</a:t>
            </a:r>
          </a:p>
          <a:p>
            <a:pPr marL="514350" indent="-514350">
              <a:buAutoNum type="arabicPeriod"/>
            </a:pPr>
            <a:r>
              <a:rPr lang="en-US" dirty="0" smtClean="0"/>
              <a:t>Concentration of parking plots;</a:t>
            </a:r>
          </a:p>
          <a:p>
            <a:pPr marL="514350" indent="-514350">
              <a:buAutoNum type="arabicPeriod"/>
            </a:pPr>
            <a:r>
              <a:rPr lang="en-US" dirty="0" smtClean="0"/>
              <a:t>Concentration of preservation listed buildings;</a:t>
            </a:r>
          </a:p>
          <a:p>
            <a:pPr marL="514350" indent="-514350">
              <a:buAutoNum type="arabicPeriod"/>
            </a:pPr>
            <a:r>
              <a:rPr lang="en-US" dirty="0" smtClean="0"/>
              <a:t>Land Tenure concentration and ownership dispersion with unified property registration, however belonging to several owners.    </a:t>
            </a:r>
          </a:p>
        </p:txBody>
      </p:sp>
    </p:spTree>
    <p:extLst>
      <p:ext uri="{BB962C8B-B14F-4D97-AF65-F5344CB8AC3E}">
        <p14:creationId xmlns:p14="http://schemas.microsoft.com/office/powerpoint/2010/main" val="3878789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0"/>
            <a:ext cx="7291044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132735" y="6919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Concentration of underused properties with FAR less than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732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0" y="0"/>
            <a:ext cx="7625073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13761" y="14218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Concentration of empty plots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05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0"/>
            <a:ext cx="7363326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45145" y="1713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Concentration of parking plots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898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0"/>
            <a:ext cx="729818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18137" y="12758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Concentration of heritage buildings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822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0"/>
            <a:ext cx="7512875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30942" y="44824"/>
            <a:ext cx="5573058" cy="373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Unique land tenure registry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351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174" y="0"/>
            <a:ext cx="8229600" cy="169626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urban leasing as a tool to increase residential use 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Arial"/>
              <a:buAutoNum type="arabicPeriod"/>
            </a:pPr>
            <a:r>
              <a:rPr lang="en-US" dirty="0"/>
              <a:t>Massive people circulation has created real-estate devaluation enabling informal </a:t>
            </a:r>
            <a:r>
              <a:rPr lang="en-US" dirty="0" err="1" smtClean="0"/>
              <a:t>uses’s</a:t>
            </a:r>
            <a:r>
              <a:rPr lang="en-US" dirty="0" smtClean="0"/>
              <a:t> settlement </a:t>
            </a:r>
            <a:r>
              <a:rPr lang="en-US" dirty="0"/>
              <a:t>(residential and non-residential)</a:t>
            </a:r>
            <a:r>
              <a:rPr lang="en-US" dirty="0" smtClean="0"/>
              <a:t>;</a:t>
            </a:r>
          </a:p>
          <a:p>
            <a:pPr marL="514350" indent="-514350">
              <a:buAutoNum type="arabicPeriod"/>
            </a:pPr>
            <a:r>
              <a:rPr lang="en-US" dirty="0" smtClean="0"/>
              <a:t>Economies of </a:t>
            </a:r>
            <a:r>
              <a:rPr lang="en-US" dirty="0"/>
              <a:t>agglomeration </a:t>
            </a:r>
            <a:r>
              <a:rPr lang="en-US" dirty="0" smtClean="0"/>
              <a:t> have taken advantage of real-estate devaluation, expanding non-residential use over residential; </a:t>
            </a:r>
          </a:p>
          <a:p>
            <a:pPr marL="514350" indent="-514350">
              <a:buAutoNum type="arabicPeriod"/>
            </a:pPr>
            <a:r>
              <a:rPr lang="en-US" dirty="0" smtClean="0"/>
              <a:t>Great fragmentation of commercial space in the form of out-lets without parking space.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76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11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753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486572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700" y="4940300"/>
            <a:ext cx="3086100" cy="19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837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62311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 smtClean="0"/>
              <a:t>Economies of agglomeration takes advantage from real-estate devaluation, neutralizing </a:t>
            </a:r>
            <a:r>
              <a:rPr lang="en-US" sz="3600" dirty="0"/>
              <a:t>the negative effects of its surroundings and creates a perverse topical appreciation process of spaces intended for commercial uses, preventing new uses from emerging. </a:t>
            </a:r>
            <a:endParaRPr lang="en-US" sz="3600" dirty="0" smtClean="0"/>
          </a:p>
          <a:p>
            <a:r>
              <a:rPr lang="en-US" sz="3600" dirty="0"/>
              <a:t>I</a:t>
            </a:r>
            <a:r>
              <a:rPr lang="en-US" sz="3600" dirty="0" smtClean="0"/>
              <a:t>t </a:t>
            </a:r>
            <a:r>
              <a:rPr lang="en-US" sz="3600" dirty="0"/>
              <a:t>creates an urban process of constant incorporation of new areas intended for this purpose, </a:t>
            </a:r>
            <a:endParaRPr lang="en-US" sz="3600" dirty="0" smtClean="0"/>
          </a:p>
          <a:p>
            <a:r>
              <a:rPr lang="en-US" sz="3600" dirty="0" smtClean="0"/>
              <a:t>residential </a:t>
            </a:r>
            <a:r>
              <a:rPr lang="en-US" sz="3600" dirty="0"/>
              <a:t>areas are converted into warehouses, heritage sites become parking garages, buildings are demolished to make room for additional </a:t>
            </a:r>
            <a:r>
              <a:rPr lang="en-US" sz="3600" dirty="0" smtClean="0"/>
              <a:t>parking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0981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urban leasing as a tool </a:t>
            </a:r>
            <a:r>
              <a:rPr lang="en-US" dirty="0" smtClean="0"/>
              <a:t>for low-income housing 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Strategic Master Plan defines 60 ZEIS 3 perimeters in a total of 519.5 ha. These areas provide a land market reserve for the future implementation of social interest housing developments. </a:t>
            </a:r>
            <a:endParaRPr lang="en-US" dirty="0" smtClean="0"/>
          </a:p>
          <a:p>
            <a:r>
              <a:rPr lang="en-US" dirty="0" smtClean="0"/>
              <a:t>Ten </a:t>
            </a:r>
            <a:r>
              <a:rPr lang="en-US" dirty="0"/>
              <a:t>years after </a:t>
            </a:r>
            <a:r>
              <a:rPr lang="en-US" dirty="0" smtClean="0"/>
              <a:t>their enactment most </a:t>
            </a:r>
            <a:r>
              <a:rPr lang="en-US" dirty="0"/>
              <a:t>of these areas remain vacant, </a:t>
            </a:r>
            <a:r>
              <a:rPr lang="en-US" dirty="0" smtClean="0"/>
              <a:t>indicating economic feasibility problems;</a:t>
            </a:r>
          </a:p>
          <a:p>
            <a:r>
              <a:rPr lang="en-US" dirty="0" smtClean="0"/>
              <a:t>Nova Luz urban leasing is going to produce </a:t>
            </a:r>
            <a:r>
              <a:rPr lang="en-US" dirty="0" smtClean="0"/>
              <a:t>5.000 housing units being 2500 of social housing, reaching to an increase of 70%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6441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2" descr="C:\Documents and Settings\fisherl\Desktop\NOVA LUZ\110622_5.1SUBMISSION\chapter 2\Links\110620 Illustrative Master Plan_1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2" r="6667" b="9366"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rma livre 4"/>
          <p:cNvSpPr/>
          <p:nvPr/>
        </p:nvSpPr>
        <p:spPr>
          <a:xfrm>
            <a:off x="3995738" y="1258888"/>
            <a:ext cx="2924175" cy="3322637"/>
          </a:xfrm>
          <a:custGeom>
            <a:avLst/>
            <a:gdLst>
              <a:gd name="connsiteX0" fmla="*/ 0 w 2327564"/>
              <a:gd name="connsiteY0" fmla="*/ 156781 h 2678308"/>
              <a:gd name="connsiteX1" fmla="*/ 0 w 2327564"/>
              <a:gd name="connsiteY1" fmla="*/ 156781 h 2678308"/>
              <a:gd name="connsiteX2" fmla="*/ 180109 w 2327564"/>
              <a:gd name="connsiteY2" fmla="*/ 45944 h 2678308"/>
              <a:gd name="connsiteX3" fmla="*/ 180109 w 2327564"/>
              <a:gd name="connsiteY3" fmla="*/ 4381 h 2678308"/>
              <a:gd name="connsiteX4" fmla="*/ 484909 w 2327564"/>
              <a:gd name="connsiteY4" fmla="*/ 461581 h 2678308"/>
              <a:gd name="connsiteX5" fmla="*/ 1025237 w 2327564"/>
              <a:gd name="connsiteY5" fmla="*/ 59799 h 2678308"/>
              <a:gd name="connsiteX6" fmla="*/ 1385455 w 2327564"/>
              <a:gd name="connsiteY6" fmla="*/ 558563 h 2678308"/>
              <a:gd name="connsiteX7" fmla="*/ 1787237 w 2327564"/>
              <a:gd name="connsiteY7" fmla="*/ 253763 h 2678308"/>
              <a:gd name="connsiteX8" fmla="*/ 2092037 w 2327564"/>
              <a:gd name="connsiteY8" fmla="*/ 710963 h 2678308"/>
              <a:gd name="connsiteX9" fmla="*/ 1717964 w 2327564"/>
              <a:gd name="connsiteY9" fmla="*/ 974199 h 2678308"/>
              <a:gd name="connsiteX10" fmla="*/ 2105891 w 2327564"/>
              <a:gd name="connsiteY10" fmla="*/ 1472963 h 2678308"/>
              <a:gd name="connsiteX11" fmla="*/ 2327564 w 2327564"/>
              <a:gd name="connsiteY11" fmla="*/ 2013290 h 2678308"/>
              <a:gd name="connsiteX12" fmla="*/ 1884218 w 2327564"/>
              <a:gd name="connsiteY12" fmla="*/ 2318090 h 2678308"/>
              <a:gd name="connsiteX13" fmla="*/ 2008909 w 2327564"/>
              <a:gd name="connsiteY13" fmla="*/ 2539763 h 2678308"/>
              <a:gd name="connsiteX14" fmla="*/ 1884218 w 2327564"/>
              <a:gd name="connsiteY14" fmla="*/ 2595181 h 2678308"/>
              <a:gd name="connsiteX15" fmla="*/ 1828800 w 2327564"/>
              <a:gd name="connsiteY15" fmla="*/ 2678308 h 2678308"/>
              <a:gd name="connsiteX16" fmla="*/ 1676400 w 2327564"/>
              <a:gd name="connsiteY16" fmla="*/ 2470490 h 2678308"/>
              <a:gd name="connsiteX17" fmla="*/ 1676400 w 2327564"/>
              <a:gd name="connsiteY17" fmla="*/ 2470490 h 2678308"/>
              <a:gd name="connsiteX18" fmla="*/ 1634837 w 2327564"/>
              <a:gd name="connsiteY18" fmla="*/ 2470490 h 2678308"/>
              <a:gd name="connsiteX19" fmla="*/ 1468582 w 2327564"/>
              <a:gd name="connsiteY19" fmla="*/ 2234963 h 2678308"/>
              <a:gd name="connsiteX20" fmla="*/ 1343891 w 2327564"/>
              <a:gd name="connsiteY20" fmla="*/ 2027144 h 2678308"/>
              <a:gd name="connsiteX21" fmla="*/ 1260764 w 2327564"/>
              <a:gd name="connsiteY21" fmla="*/ 2124126 h 2678308"/>
              <a:gd name="connsiteX22" fmla="*/ 858982 w 2327564"/>
              <a:gd name="connsiteY22" fmla="*/ 1569944 h 2678308"/>
              <a:gd name="connsiteX23" fmla="*/ 858982 w 2327564"/>
              <a:gd name="connsiteY23" fmla="*/ 1569944 h 2678308"/>
              <a:gd name="connsiteX24" fmla="*/ 720437 w 2327564"/>
              <a:gd name="connsiteY24" fmla="*/ 1417544 h 2678308"/>
              <a:gd name="connsiteX25" fmla="*/ 789709 w 2327564"/>
              <a:gd name="connsiteY25" fmla="*/ 1375981 h 2678308"/>
              <a:gd name="connsiteX26" fmla="*/ 762000 w 2327564"/>
              <a:gd name="connsiteY26" fmla="*/ 1348272 h 2678308"/>
              <a:gd name="connsiteX27" fmla="*/ 817418 w 2327564"/>
              <a:gd name="connsiteY27" fmla="*/ 1306708 h 2678308"/>
              <a:gd name="connsiteX28" fmla="*/ 748146 w 2327564"/>
              <a:gd name="connsiteY28" fmla="*/ 1251290 h 2678308"/>
              <a:gd name="connsiteX29" fmla="*/ 665018 w 2327564"/>
              <a:gd name="connsiteY29" fmla="*/ 1292853 h 2678308"/>
              <a:gd name="connsiteX30" fmla="*/ 568037 w 2327564"/>
              <a:gd name="connsiteY30" fmla="*/ 1154308 h 2678308"/>
              <a:gd name="connsiteX31" fmla="*/ 609600 w 2327564"/>
              <a:gd name="connsiteY31" fmla="*/ 1085035 h 2678308"/>
              <a:gd name="connsiteX32" fmla="*/ 443346 w 2327564"/>
              <a:gd name="connsiteY32" fmla="*/ 849508 h 2678308"/>
              <a:gd name="connsiteX33" fmla="*/ 526473 w 2327564"/>
              <a:gd name="connsiteY33" fmla="*/ 766381 h 2678308"/>
              <a:gd name="connsiteX34" fmla="*/ 318655 w 2327564"/>
              <a:gd name="connsiteY34" fmla="*/ 489290 h 2678308"/>
              <a:gd name="connsiteX35" fmla="*/ 249382 w 2327564"/>
              <a:gd name="connsiteY35" fmla="*/ 558563 h 2678308"/>
              <a:gd name="connsiteX36" fmla="*/ 0 w 2327564"/>
              <a:gd name="connsiteY36" fmla="*/ 156781 h 267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327564" h="2678308">
                <a:moveTo>
                  <a:pt x="0" y="156781"/>
                </a:moveTo>
                <a:lnTo>
                  <a:pt x="0" y="156781"/>
                </a:lnTo>
                <a:cubicBezTo>
                  <a:pt x="150510" y="51424"/>
                  <a:pt x="85067" y="77626"/>
                  <a:pt x="180109" y="45944"/>
                </a:cubicBezTo>
                <a:cubicBezTo>
                  <a:pt x="195425" y="0"/>
                  <a:pt x="208568" y="4381"/>
                  <a:pt x="180109" y="4381"/>
                </a:cubicBezTo>
                <a:lnTo>
                  <a:pt x="484909" y="461581"/>
                </a:lnTo>
                <a:lnTo>
                  <a:pt x="1025237" y="59799"/>
                </a:lnTo>
                <a:lnTo>
                  <a:pt x="1385455" y="558563"/>
                </a:lnTo>
                <a:lnTo>
                  <a:pt x="1787237" y="253763"/>
                </a:lnTo>
                <a:lnTo>
                  <a:pt x="2092037" y="710963"/>
                </a:lnTo>
                <a:lnTo>
                  <a:pt x="1717964" y="974199"/>
                </a:lnTo>
                <a:lnTo>
                  <a:pt x="2105891" y="1472963"/>
                </a:lnTo>
                <a:lnTo>
                  <a:pt x="2327564" y="2013290"/>
                </a:lnTo>
                <a:lnTo>
                  <a:pt x="1884218" y="2318090"/>
                </a:lnTo>
                <a:lnTo>
                  <a:pt x="2008909" y="2539763"/>
                </a:lnTo>
                <a:lnTo>
                  <a:pt x="1884218" y="2595181"/>
                </a:lnTo>
                <a:lnTo>
                  <a:pt x="1828800" y="2678308"/>
                </a:lnTo>
                <a:lnTo>
                  <a:pt x="1676400" y="2470490"/>
                </a:lnTo>
                <a:lnTo>
                  <a:pt x="1676400" y="2470490"/>
                </a:lnTo>
                <a:lnTo>
                  <a:pt x="1634837" y="2470490"/>
                </a:lnTo>
                <a:lnTo>
                  <a:pt x="1468582" y="2234963"/>
                </a:lnTo>
                <a:lnTo>
                  <a:pt x="1343891" y="2027144"/>
                </a:lnTo>
                <a:lnTo>
                  <a:pt x="1260764" y="2124126"/>
                </a:lnTo>
                <a:lnTo>
                  <a:pt x="858982" y="1569944"/>
                </a:lnTo>
                <a:lnTo>
                  <a:pt x="858982" y="1569944"/>
                </a:lnTo>
                <a:lnTo>
                  <a:pt x="720437" y="1417544"/>
                </a:lnTo>
                <a:lnTo>
                  <a:pt x="789709" y="1375981"/>
                </a:lnTo>
                <a:lnTo>
                  <a:pt x="762000" y="1348272"/>
                </a:lnTo>
                <a:lnTo>
                  <a:pt x="817418" y="1306708"/>
                </a:lnTo>
                <a:lnTo>
                  <a:pt x="748146" y="1251290"/>
                </a:lnTo>
                <a:lnTo>
                  <a:pt x="665018" y="1292853"/>
                </a:lnTo>
                <a:lnTo>
                  <a:pt x="568037" y="1154308"/>
                </a:lnTo>
                <a:lnTo>
                  <a:pt x="609600" y="1085035"/>
                </a:lnTo>
                <a:lnTo>
                  <a:pt x="443346" y="849508"/>
                </a:lnTo>
                <a:lnTo>
                  <a:pt x="526473" y="766381"/>
                </a:lnTo>
                <a:lnTo>
                  <a:pt x="318655" y="489290"/>
                </a:lnTo>
                <a:lnTo>
                  <a:pt x="249382" y="558563"/>
                </a:lnTo>
                <a:lnTo>
                  <a:pt x="0" y="156781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rgbClr val="000000"/>
              </a:solidFill>
              <a:ea typeface="ヒラギノ角ゴ Pro W3" charset="-128"/>
            </a:endParaRPr>
          </a:p>
        </p:txBody>
      </p:sp>
      <p:sp>
        <p:nvSpPr>
          <p:cNvPr id="49155" name="Rectangle 6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06413" y="0"/>
            <a:ext cx="8637587" cy="54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eaLnBrk="1" hangingPunct="1"/>
            <a:r>
              <a:rPr lang="pt-BR" sz="2800" b="1" dirty="0" smtClean="0">
                <a:latin typeface="Calibri" charset="0"/>
                <a:ea typeface="ヒラギノ角ゴ Pro W3" charset="0"/>
                <a:cs typeface="ヒラギノ角ゴ Pro W3" charset="0"/>
              </a:rPr>
              <a:t>ZEIS </a:t>
            </a:r>
            <a:r>
              <a:rPr lang="pt-BR" sz="2800" b="1" dirty="0" err="1" smtClean="0">
                <a:latin typeface="Calibri" charset="0"/>
                <a:ea typeface="ヒラギノ角ゴ Pro W3" charset="0"/>
                <a:cs typeface="ヒラギノ角ゴ Pro W3" charset="0"/>
              </a:rPr>
              <a:t>Location</a:t>
            </a:r>
            <a:r>
              <a:rPr lang="pt-BR" sz="2800" b="1" dirty="0" smtClean="0">
                <a:latin typeface="Calibri" charset="0"/>
                <a:ea typeface="ヒラギノ角ゴ Pro W3" charset="0"/>
                <a:cs typeface="ヒラギノ角ゴ Pro W3" charset="0"/>
              </a:rPr>
              <a:t> </a:t>
            </a:r>
            <a:endParaRPr lang="pt-BR" sz="2800" b="1" dirty="0"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49156" name="Rectangle 6"/>
          <p:cNvSpPr txBox="1">
            <a:spLocks noChangeArrowheads="1"/>
          </p:cNvSpPr>
          <p:nvPr/>
        </p:nvSpPr>
        <p:spPr bwMode="auto">
          <a:xfrm>
            <a:off x="8229600" y="5334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1" hangingPunct="1"/>
            <a:endParaRPr lang="pt-BR" sz="1800" b="1" dirty="0">
              <a:solidFill>
                <a:srgbClr val="FF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50274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37891" name="Picture 3" descr="100722_Workshop 1 Report_high res_Page_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0995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736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project to be submitted plans to double the number of </a:t>
            </a:r>
            <a:r>
              <a:rPr lang="en-US" dirty="0" smtClean="0"/>
              <a:t>residents</a:t>
            </a:r>
            <a:r>
              <a:rPr lang="en-US" dirty="0" smtClean="0"/>
              <a:t>, </a:t>
            </a:r>
            <a:r>
              <a:rPr lang="en-US" dirty="0"/>
              <a:t>creating a multi-class neighborhood based on the production of housing for different income brackets. </a:t>
            </a:r>
            <a:endParaRPr lang="en-US" dirty="0" smtClean="0"/>
          </a:p>
          <a:p>
            <a:r>
              <a:rPr lang="en-US" dirty="0"/>
              <a:t>Such an increase may reduce the need for daily commutes by bringing residents closer to the workplace.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success of such an initiative depends on an accurate understanding of the social purpose of a sector of the city that concentrates its biggest investments in infrastructure, </a:t>
            </a:r>
            <a:r>
              <a:rPr lang="en-US" dirty="0" smtClean="0"/>
              <a:t>and </a:t>
            </a:r>
            <a:r>
              <a:rPr lang="en-US" dirty="0"/>
              <a:t>transport, making it attractive to society in general and standing as a first step in the construction of a compact, fair and environmentally sustainable city. </a:t>
            </a:r>
          </a:p>
        </p:txBody>
      </p:sp>
    </p:spTree>
    <p:extLst>
      <p:ext uri="{BB962C8B-B14F-4D97-AF65-F5344CB8AC3E}">
        <p14:creationId xmlns:p14="http://schemas.microsoft.com/office/powerpoint/2010/main" val="10531304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78945"/>
            <a:ext cx="7772400" cy="1621506"/>
          </a:xfrm>
        </p:spPr>
        <p:txBody>
          <a:bodyPr>
            <a:normAutofit fontScale="90000"/>
          </a:bodyPr>
          <a:lstStyle/>
          <a:p>
            <a:r>
              <a:rPr lang="en-US" dirty="0"/>
              <a:t>/</a:t>
            </a:r>
            <a:r>
              <a:rPr lang="en-US" dirty="0" err="1"/>
              <a:t>tmp</a:t>
            </a:r>
            <a:r>
              <a:rPr lang="en-US" dirty="0"/>
              <a:t>/</a:t>
            </a:r>
            <a:r>
              <a:rPr lang="en-US" dirty="0" err="1"/>
              <a:t>PreviewPasteboardItems</a:t>
            </a:r>
            <a:r>
              <a:rPr lang="en-US" dirty="0"/>
              <a:t>/10.jpg</a:t>
            </a:r>
            <a:br>
              <a:rPr lang="en-US" dirty="0"/>
            </a:br>
            <a:r>
              <a:rPr lang="en-US" dirty="0"/>
              <a:t>Urban </a:t>
            </a:r>
            <a:r>
              <a:rPr lang="en-US" dirty="0" smtClean="0"/>
              <a:t>leasing as a tool of urban requalification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93615" y="3244334"/>
            <a:ext cx="3956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/</a:t>
            </a:r>
            <a:r>
              <a:rPr lang="en-US" dirty="0" err="1"/>
              <a:t>tmp</a:t>
            </a:r>
            <a:r>
              <a:rPr lang="en-US" dirty="0"/>
              <a:t>/</a:t>
            </a:r>
            <a:r>
              <a:rPr lang="en-US" dirty="0" err="1"/>
              <a:t>PreviewPasteboardItems</a:t>
            </a:r>
            <a:r>
              <a:rPr lang="en-US" dirty="0"/>
              <a:t>/10.jpg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361" y="0"/>
            <a:ext cx="10287000" cy="6858000"/>
          </a:xfrm>
          <a:prstGeom prst="rect">
            <a:avLst/>
          </a:prstGeom>
          <a:effectLst>
            <a:outerShdw dist="38100" dir="2700000" algn="tl" rotWithShape="0">
              <a:srgbClr val="000000">
                <a:alpha val="6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696972" y="5522643"/>
            <a:ext cx="55236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Thank you</a:t>
            </a:r>
          </a:p>
          <a:p>
            <a:r>
              <a:rPr lang="en-US" sz="4000" dirty="0" err="1" smtClean="0">
                <a:solidFill>
                  <a:schemeClr val="bg1"/>
                </a:solidFill>
              </a:rPr>
              <a:t>devecchi@osite.com.br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66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2081</TotalTime>
  <Words>838</Words>
  <Application>Microsoft Macintosh PowerPoint</Application>
  <PresentationFormat>On-screen Show (4:3)</PresentationFormat>
  <Paragraphs>91</Paragraphs>
  <Slides>33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/tmp/PreviewPasteboardItems/10.jpg Urban leasing as a tool of urban requalification</vt:lpstr>
      <vt:lpstr>/tmp/PreviewPasteboardItems/10.jpg Urban leasing as a tool of urban requalification</vt:lpstr>
      <vt:lpstr>Urban leasing</vt:lpstr>
      <vt:lpstr>PowerPoint Presentation</vt:lpstr>
      <vt:lpstr>PowerPoint Presentation</vt:lpstr>
      <vt:lpstr>PowerPoint Presentation</vt:lpstr>
      <vt:lpstr>PowerPoint Presentation</vt:lpstr>
      <vt:lpstr>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urban leasing at this location?</vt:lpstr>
      <vt:lpstr>PowerPoint Presentation</vt:lpstr>
      <vt:lpstr>PowerPoint Presentation</vt:lpstr>
      <vt:lpstr> Nova Luz Urban Leasing   </vt:lpstr>
      <vt:lpstr>urban leasing as a tool to achieve the city’s social purpose (função social da cidade) and increase demographic densities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urban leasing as a tool to increase residential use  </vt:lpstr>
      <vt:lpstr>PowerPoint Presentation</vt:lpstr>
      <vt:lpstr>PowerPoint Presentation</vt:lpstr>
      <vt:lpstr>PowerPoint Presentation</vt:lpstr>
      <vt:lpstr>urban leasing as a tool for low-income housing production</vt:lpstr>
      <vt:lpstr>ZEIS Location </vt:lpstr>
      <vt:lpstr>PowerPoint Presentation</vt:lpstr>
      <vt:lpstr>conclusion</vt:lpstr>
      <vt:lpstr>/tmp/PreviewPasteboardItems/10.jpg Urban leasing as a tool of urban requalification</vt:lpstr>
    </vt:vector>
  </TitlesOfParts>
  <Company>AECOM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Urban leasing as a tool of urban requalification</dc:title>
  <dc:creator>ALEJANDRA MARIA DEVECCHI  DEVECCHI</dc:creator>
  <cp:lastModifiedBy>ALEJANDRA MARIA DEVECCHI  DEVECCHI</cp:lastModifiedBy>
  <cp:revision>44</cp:revision>
  <dcterms:created xsi:type="dcterms:W3CDTF">2012-06-16T16:39:55Z</dcterms:created>
  <dcterms:modified xsi:type="dcterms:W3CDTF">2012-06-19T15:16:28Z</dcterms:modified>
</cp:coreProperties>
</file>