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92" r:id="rId2"/>
    <p:sldMasterId id="2147483809" r:id="rId3"/>
  </p:sldMasterIdLst>
  <p:notesMasterIdLst>
    <p:notesMasterId r:id="rId43"/>
  </p:notesMasterIdLst>
  <p:handoutMasterIdLst>
    <p:handoutMasterId r:id="rId44"/>
  </p:handoutMasterIdLst>
  <p:sldIdLst>
    <p:sldId id="509" r:id="rId4"/>
    <p:sldId id="511" r:id="rId5"/>
    <p:sldId id="555" r:id="rId6"/>
    <p:sldId id="512" r:id="rId7"/>
    <p:sldId id="570" r:id="rId8"/>
    <p:sldId id="513" r:id="rId9"/>
    <p:sldId id="541" r:id="rId10"/>
    <p:sldId id="542" r:id="rId11"/>
    <p:sldId id="530" r:id="rId12"/>
    <p:sldId id="543" r:id="rId13"/>
    <p:sldId id="558" r:id="rId14"/>
    <p:sldId id="546" r:id="rId15"/>
    <p:sldId id="547" r:id="rId16"/>
    <p:sldId id="549" r:id="rId17"/>
    <p:sldId id="550" r:id="rId18"/>
    <p:sldId id="551" r:id="rId19"/>
    <p:sldId id="553" r:id="rId20"/>
    <p:sldId id="556" r:id="rId21"/>
    <p:sldId id="544" r:id="rId22"/>
    <p:sldId id="554" r:id="rId23"/>
    <p:sldId id="561" r:id="rId24"/>
    <p:sldId id="562" r:id="rId25"/>
    <p:sldId id="563" r:id="rId26"/>
    <p:sldId id="571" r:id="rId27"/>
    <p:sldId id="557" r:id="rId28"/>
    <p:sldId id="514" r:id="rId29"/>
    <p:sldId id="572" r:id="rId30"/>
    <p:sldId id="535" r:id="rId31"/>
    <p:sldId id="537" r:id="rId32"/>
    <p:sldId id="538" r:id="rId33"/>
    <p:sldId id="539" r:id="rId34"/>
    <p:sldId id="540" r:id="rId35"/>
    <p:sldId id="515" r:id="rId36"/>
    <p:sldId id="564" r:id="rId37"/>
    <p:sldId id="565" r:id="rId38"/>
    <p:sldId id="566" r:id="rId39"/>
    <p:sldId id="568" r:id="rId40"/>
    <p:sldId id="567" r:id="rId41"/>
    <p:sldId id="529" r:id="rId42"/>
  </p:sldIdLst>
  <p:sldSz cx="9144000" cy="6858000" type="screen4x3"/>
  <p:notesSz cx="6794500" cy="9906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66400"/>
    <a:srgbClr val="F7C73F"/>
    <a:srgbClr val="680000"/>
    <a:srgbClr val="B34D01"/>
    <a:srgbClr val="B45A00"/>
    <a:srgbClr val="420000"/>
    <a:srgbClr val="CC6600"/>
    <a:srgbClr val="8000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4" autoAdjust="0"/>
    <p:restoredTop sz="97190" autoAdjust="0"/>
  </p:normalViewPr>
  <p:slideViewPr>
    <p:cSldViewPr snapToGrid="0">
      <p:cViewPr>
        <p:scale>
          <a:sx n="90" d="100"/>
          <a:sy n="90" d="100"/>
        </p:scale>
        <p:origin x="-512" y="9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78" y="-72"/>
      </p:cViewPr>
      <p:guideLst>
        <p:guide orient="horz" pos="3121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2" tIns="46401" rIns="92802" bIns="46401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2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2" tIns="46401" rIns="92802" bIns="46401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2" tIns="46401" rIns="92802" bIns="46401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2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2" tIns="46401" rIns="92802" bIns="46401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 smtClean="0"/>
            </a:lvl1pPr>
          </a:lstStyle>
          <a:p>
            <a:pPr>
              <a:defRPr/>
            </a:pPr>
            <a:fld id="{B7EDEB8B-F2C7-40FB-9112-3F0402DA28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78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24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0" rIns="92060" bIns="46030" numCol="1" anchor="t" anchorCtr="0" compatLnSpc="1">
            <a:prstTxWarp prst="textNoShape">
              <a:avLst/>
            </a:prstTxWarp>
            <a:spAutoFit/>
          </a:bodyPr>
          <a:lstStyle>
            <a:lvl1pPr algn="l" defTabSz="92075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6515" y="1"/>
            <a:ext cx="2922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0" rIns="92060" bIns="46030" numCol="1" anchor="t" anchorCtr="0" compatLnSpc="1">
            <a:prstTxWarp prst="textNoShape">
              <a:avLst/>
            </a:prstTxWarp>
            <a:spAutoFit/>
          </a:bodyPr>
          <a:lstStyle>
            <a:lvl1pPr algn="r" defTabSz="92075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3138" y="766763"/>
            <a:ext cx="4900612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40" y="4672014"/>
            <a:ext cx="5000625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0" rIns="92060" bIns="4603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604376"/>
            <a:ext cx="2924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0" rIns="92060" bIns="46030" numCol="1" anchor="b" anchorCtr="0" compatLnSpc="1">
            <a:prstTxWarp prst="textNoShape">
              <a:avLst/>
            </a:prstTxWarp>
            <a:spAutoFit/>
          </a:bodyPr>
          <a:lstStyle>
            <a:lvl1pPr algn="l" defTabSz="92075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6515" y="9604376"/>
            <a:ext cx="29225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0" rIns="92060" bIns="46030" numCol="1" anchor="b" anchorCtr="0" compatLnSpc="1">
            <a:prstTxWarp prst="textNoShape">
              <a:avLst/>
            </a:prstTxWarp>
            <a:spAutoFit/>
          </a:bodyPr>
          <a:lstStyle>
            <a:lvl1pPr algn="r" defTabSz="920750">
              <a:defRPr sz="1200" smtClean="0"/>
            </a:lvl1pPr>
          </a:lstStyle>
          <a:p>
            <a:pPr>
              <a:defRPr/>
            </a:pPr>
            <a:fld id="{1CF0FC6A-7D46-4D61-92CA-A13A526822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21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65CA5D-D1E0-4564-A1D9-B2BB6C0F1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65CA5D-D1E0-4564-A1D9-B2BB6C0F1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6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8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3075EF-58B8-47F6-9ED0-F227174CD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8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10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ED6794-18E0-47F5-832D-589521157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6B909-2EA7-4BA1-947F-40B322844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47"/>
            <a:ext cx="3222625" cy="371484"/>
            <a:chOff x="5921407" y="6357950"/>
            <a:chExt cx="3222625" cy="371463"/>
          </a:xfrm>
        </p:grpSpPr>
        <p:sp>
          <p:nvSpPr>
            <p:cNvPr id="4" name="Rectangle 3"/>
            <p:cNvSpPr>
              <a:spLocks noChangeArrowheads="1"/>
            </p:cNvSpPr>
            <p:nvPr userDrawn="1"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Regional Visions of Integrated Sustainable Infrastructure </a:t>
              </a:r>
              <a:r>
                <a:rPr lang="en-US" sz="600" b="1" dirty="0" err="1">
                  <a:solidFill>
                    <a:srgbClr val="993366"/>
                  </a:solidFill>
                  <a:latin typeface="Arial" charset="0"/>
                </a:rPr>
                <a:t>Optimised</a:t>
              </a: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 for </a:t>
              </a:r>
              <a:r>
                <a:rPr lang="en-US" sz="600" b="1" dirty="0" err="1" smtClean="0">
                  <a:solidFill>
                    <a:srgbClr val="993366"/>
                  </a:solidFill>
                  <a:latin typeface="Arial" charset="0"/>
                </a:rPr>
                <a:t>Neighbourhoods</a:t>
              </a:r>
              <a:endParaRPr lang="en-US" sz="600" dirty="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0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CC11D9-40A3-47B6-A790-4CF6C8458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6" name="Straight Connector 5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A6903-454B-4BFD-AD31-EE3AE75EF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2E038-73B1-4543-87E6-8E6AB73AF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6" name="Straight Connector 5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907CAF-FF23-462E-945B-978868C19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C76BA-82E5-4CA6-B342-E9598067A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9265-9470-4BDC-A450-C034C92CC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54D9C-8973-4F76-AFAC-B3940C486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9214B-9F54-4B9B-99EF-483D1151B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E2662-29D8-4D44-8BDC-03D483E3E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E7CDC-B8EB-409E-8859-86FC5FC84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6F3D2-D8F3-40E4-A8F3-3CCCB7CE3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65CA5D-D1E0-4564-A1D9-B2BB6C0F1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8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65CA5D-D1E0-4564-A1D9-B2BB6C0F1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22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6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8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3075EF-58B8-47F6-9ED0-F227174CD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406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8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10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ED6794-18E0-47F5-832D-589521157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28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6B909-2EA7-4BA1-947F-40B322844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75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47"/>
            <a:ext cx="3222625" cy="371484"/>
            <a:chOff x="5921407" y="6357950"/>
            <a:chExt cx="3222625" cy="371463"/>
          </a:xfrm>
        </p:grpSpPr>
        <p:sp>
          <p:nvSpPr>
            <p:cNvPr id="4" name="Rectangle 3"/>
            <p:cNvSpPr>
              <a:spLocks noChangeArrowheads="1"/>
            </p:cNvSpPr>
            <p:nvPr userDrawn="1"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Regional Visions of Integrated Sustainable Infrastructure </a:t>
              </a:r>
              <a:r>
                <a:rPr lang="en-US" sz="600" b="1" dirty="0" err="1">
                  <a:solidFill>
                    <a:srgbClr val="993366"/>
                  </a:solidFill>
                  <a:latin typeface="Arial" charset="0"/>
                </a:rPr>
                <a:t>Optimised</a:t>
              </a: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 for </a:t>
              </a:r>
              <a:r>
                <a:rPr lang="en-US" sz="600" b="1" dirty="0" err="1" smtClean="0">
                  <a:solidFill>
                    <a:srgbClr val="993366"/>
                  </a:solidFill>
                  <a:latin typeface="Arial" charset="0"/>
                </a:rPr>
                <a:t>Neighbourhoods</a:t>
              </a:r>
              <a:endParaRPr lang="en-US" sz="600" dirty="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0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CC11D9-40A3-47B6-A790-4CF6C8458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6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6" name="Straight Connector 5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A6903-454B-4BFD-AD31-EE3AE75EF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75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2E038-73B1-4543-87E6-8E6AB73AF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96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6" name="Straight Connector 5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907CAF-FF23-462E-945B-978868C19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343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C76BA-82E5-4CA6-B342-E9598067A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56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9265-9470-4BDC-A450-C034C92CC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45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54D9C-8973-4F76-AFAC-B3940C486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3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9214B-9F54-4B9B-99EF-483D1151B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74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E2662-29D8-4D44-8BDC-03D483E3E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4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E7CDC-B8EB-409E-8859-86FC5FC84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37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6F3D2-D8F3-40E4-A8F3-3CCCB7CE3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23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65CA5D-D1E0-4564-A1D9-B2BB6C0F1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36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65CA5D-D1E0-4564-A1D9-B2BB6C0F1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253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6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8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3075EF-58B8-47F6-9ED0-F227174CD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96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8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10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ED6794-18E0-47F5-832D-589521157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906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6B909-2EA7-4BA1-947F-40B322844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098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47"/>
            <a:ext cx="3222625" cy="371484"/>
            <a:chOff x="5921407" y="6357950"/>
            <a:chExt cx="3222625" cy="371463"/>
          </a:xfrm>
        </p:grpSpPr>
        <p:sp>
          <p:nvSpPr>
            <p:cNvPr id="4" name="Rectangle 3"/>
            <p:cNvSpPr>
              <a:spLocks noChangeArrowheads="1"/>
            </p:cNvSpPr>
            <p:nvPr userDrawn="1"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Regional Visions of Integrated Sustainable Infrastructure </a:t>
              </a:r>
              <a:r>
                <a:rPr lang="en-US" sz="600" b="1" dirty="0" err="1">
                  <a:solidFill>
                    <a:srgbClr val="993366"/>
                  </a:solidFill>
                  <a:latin typeface="Arial" charset="0"/>
                </a:rPr>
                <a:t>Optimised</a:t>
              </a: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 for </a:t>
              </a:r>
              <a:r>
                <a:rPr lang="en-US" sz="600" b="1" dirty="0" err="1" smtClean="0">
                  <a:solidFill>
                    <a:srgbClr val="993366"/>
                  </a:solidFill>
                  <a:latin typeface="Arial" charset="0"/>
                </a:rPr>
                <a:t>Neighbourhoods</a:t>
              </a:r>
              <a:endParaRPr lang="en-US" sz="600" dirty="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0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CC11D9-40A3-47B6-A790-4CF6C8458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30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6" name="Straight Connector 5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A6903-454B-4BFD-AD31-EE3AE75EF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4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2E038-73B1-4543-87E6-8E6AB73AF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010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EPSRC%20Lar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 userDrawn="1"/>
        </p:nvGrpSpPr>
        <p:grpSpPr bwMode="auto">
          <a:xfrm>
            <a:off x="5921375" y="6357938"/>
            <a:ext cx="3222625" cy="371475"/>
            <a:chOff x="5921407" y="6357958"/>
            <a:chExt cx="3222625" cy="37145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>
                  <a:solidFill>
                    <a:srgbClr val="993366"/>
                  </a:solidFill>
                  <a:latin typeface="Arial" charset="0"/>
                </a:rPr>
                <a:t>Regional Visions of Integrated Sustainable Infrastructure Optimised for Neighbourhoods</a:t>
              </a:r>
              <a:endParaRPr lang="en-US" sz="600"/>
            </a:p>
          </p:txBody>
        </p:sp>
        <p:sp>
          <p:nvSpPr>
            <p:cNvPr id="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8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6" name="Straight Connector 5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rgbClr val="80000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907CAF-FF23-462E-945B-978868C19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716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C76BA-82E5-4CA6-B342-E9598067A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966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9265-9470-4BDC-A450-C034C92CC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0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54D9C-8973-4F76-AFAC-B3940C486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458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9214B-9F54-4B9B-99EF-483D1151B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100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E2662-29D8-4D44-8BDC-03D483E3E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66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E7CDC-B8EB-409E-8859-86FC5FC84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234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86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6BBC7FF-AB4A-48E7-9F93-6E8508CB9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1" descr="EPSRC%20Large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42875" y="6357938"/>
            <a:ext cx="857250" cy="4286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1032" name="Group 12"/>
          <p:cNvGrpSpPr>
            <a:grpSpLocks/>
          </p:cNvGrpSpPr>
          <p:nvPr userDrawn="1"/>
        </p:nvGrpSpPr>
        <p:grpSpPr bwMode="auto">
          <a:xfrm>
            <a:off x="5921375" y="6357947"/>
            <a:ext cx="3222625" cy="371484"/>
            <a:chOff x="5921407" y="6357950"/>
            <a:chExt cx="3222625" cy="371463"/>
          </a:xfrm>
        </p:grpSpPr>
        <p:sp>
          <p:nvSpPr>
            <p:cNvPr id="9" name="Rectangle 14"/>
            <p:cNvSpPr>
              <a:spLocks noChangeArrowheads="1"/>
            </p:cNvSpPr>
            <p:nvPr userDrawn="1"/>
          </p:nvSpPr>
          <p:spPr bwMode="auto">
            <a:xfrm>
              <a:off x="5921407" y="6637343"/>
              <a:ext cx="3222625" cy="9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Regional Visions of Integrated Sustainable Infrastructure </a:t>
              </a:r>
              <a:r>
                <a:rPr lang="en-US" sz="600" b="1" dirty="0" err="1">
                  <a:solidFill>
                    <a:srgbClr val="993366"/>
                  </a:solidFill>
                  <a:latin typeface="Arial" charset="0"/>
                </a:rPr>
                <a:t>Optimised</a:t>
              </a:r>
              <a:r>
                <a:rPr lang="en-US" sz="600" b="1" dirty="0">
                  <a:solidFill>
                    <a:srgbClr val="993366"/>
                  </a:solidFill>
                  <a:latin typeface="Arial" charset="0"/>
                </a:rPr>
                <a:t> for </a:t>
              </a:r>
              <a:r>
                <a:rPr lang="en-US" sz="600" b="1" dirty="0" err="1" smtClean="0">
                  <a:solidFill>
                    <a:srgbClr val="993366"/>
                  </a:solidFill>
                  <a:latin typeface="Arial" charset="0"/>
                </a:rPr>
                <a:t>Neighbourhoods</a:t>
              </a:r>
              <a:endParaRPr lang="en-US" sz="600" dirty="0"/>
            </a:p>
          </p:txBody>
        </p:sp>
        <p:sp>
          <p:nvSpPr>
            <p:cNvPr id="10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7358082" y="6357950"/>
              <a:ext cx="1714512" cy="23521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1200000"/>
              </a:lightRig>
            </a:scene3d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en-US" sz="9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993366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/>
                </a:rPr>
                <a:t>ReVISIONS</a:t>
              </a:r>
            </a:p>
          </p:txBody>
        </p:sp>
      </p:grpSp>
      <p:cxnSp>
        <p:nvCxnSpPr>
          <p:cNvPr id="12" name="Straight Connector 11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pic>
        <p:nvPicPr>
          <p:cNvPr id="1034" name="Picture 12" descr="Cambridge Logo.gif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9538" y="142875"/>
            <a:ext cx="17287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91" r:id="rId2"/>
    <p:sldLayoutId id="2147483786" r:id="rId3"/>
    <p:sldLayoutId id="2147483787" r:id="rId4"/>
    <p:sldLayoutId id="2147483774" r:id="rId5"/>
    <p:sldLayoutId id="2147483788" r:id="rId6"/>
    <p:sldLayoutId id="2147483789" r:id="rId7"/>
    <p:sldLayoutId id="2147483775" r:id="rId8"/>
    <p:sldLayoutId id="2147483790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6BBC7FF-AB4A-48E7-9F93-6E8508CB9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WordArt 27"/>
          <p:cNvSpPr>
            <a:spLocks noChangeArrowheads="1" noChangeShapeType="1" noTextEdit="1"/>
          </p:cNvSpPr>
          <p:nvPr/>
        </p:nvSpPr>
        <p:spPr bwMode="auto">
          <a:xfrm>
            <a:off x="7358050" y="168252"/>
            <a:ext cx="1714512" cy="235231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ReVISIONS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pic>
        <p:nvPicPr>
          <p:cNvPr id="1034" name="Picture 12" descr="Cambridge Logo.gif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9538" y="142875"/>
            <a:ext cx="17287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709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6BBC7FF-AB4A-48E7-9F93-6E8508CB9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WordArt 27"/>
          <p:cNvSpPr>
            <a:spLocks noChangeArrowheads="1" noChangeShapeType="1" noTextEdit="1"/>
          </p:cNvSpPr>
          <p:nvPr/>
        </p:nvSpPr>
        <p:spPr bwMode="auto">
          <a:xfrm>
            <a:off x="123813" y="6528111"/>
            <a:ext cx="1714512" cy="235231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ReVISIONS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0" y="1143000"/>
            <a:ext cx="9144000" cy="0"/>
          </a:xfrm>
          <a:prstGeom prst="line">
            <a:avLst/>
          </a:prstGeom>
          <a:solidFill>
            <a:srgbClr val="700000"/>
          </a:solidFill>
          <a:ln w="254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pic>
        <p:nvPicPr>
          <p:cNvPr id="1034" name="Picture 12" descr="Cambridge Logo.gif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9538" y="142875"/>
            <a:ext cx="17287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510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18" Type="http://schemas.openxmlformats.org/officeDocument/2006/relationships/image" Target="../media/image36.jpeg"/><Relationship Id="rId3" Type="http://schemas.openxmlformats.org/officeDocument/2006/relationships/image" Target="../media/image21.jpeg"/><Relationship Id="rId21" Type="http://schemas.openxmlformats.org/officeDocument/2006/relationships/image" Target="../media/image39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35.jpeg"/><Relationship Id="rId2" Type="http://schemas.openxmlformats.org/officeDocument/2006/relationships/image" Target="../media/image20.jpeg"/><Relationship Id="rId16" Type="http://schemas.openxmlformats.org/officeDocument/2006/relationships/image" Target="../media/image34.jpeg"/><Relationship Id="rId20" Type="http://schemas.openxmlformats.org/officeDocument/2006/relationships/image" Target="../media/image38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19" Type="http://schemas.openxmlformats.org/officeDocument/2006/relationships/image" Target="../media/image37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4.png"/><Relationship Id="rId4" Type="http://schemas.openxmlformats.org/officeDocument/2006/relationships/image" Target="../media/image7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76.png"/><Relationship Id="rId4" Type="http://schemas.openxmlformats.org/officeDocument/2006/relationships/image" Target="../media/image7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80.png"/><Relationship Id="rId4" Type="http://schemas.openxmlformats.org/officeDocument/2006/relationships/image" Target="../media/image7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02.jp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1.png"/><Relationship Id="rId7" Type="http://schemas.openxmlformats.org/officeDocument/2006/relationships/image" Target="../media/image107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Relationship Id="rId9" Type="http://schemas.openxmlformats.org/officeDocument/2006/relationships/image" Target="../media/image10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3.jpeg"/><Relationship Id="rId5" Type="http://schemas.openxmlformats.org/officeDocument/2006/relationships/image" Target="../media/image102.jpg"/><Relationship Id="rId4" Type="http://schemas.openxmlformats.org/officeDocument/2006/relationships/image" Target="../media/image11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3.jpeg"/><Relationship Id="rId5" Type="http://schemas.openxmlformats.org/officeDocument/2006/relationships/image" Target="../media/image102.jpg"/><Relationship Id="rId4" Type="http://schemas.openxmlformats.org/officeDocument/2006/relationships/image" Target="../media/image11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3.jpeg"/><Relationship Id="rId5" Type="http://schemas.openxmlformats.org/officeDocument/2006/relationships/image" Target="../media/image102.jpg"/><Relationship Id="rId4" Type="http://schemas.openxmlformats.org/officeDocument/2006/relationships/image" Target="../media/image11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90.png"/><Relationship Id="rId4" Type="http://schemas.openxmlformats.org/officeDocument/2006/relationships/image" Target="../media/image1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2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5"/>
          <p:cNvSpPr>
            <a:spLocks noChangeArrowheads="1"/>
          </p:cNvSpPr>
          <p:nvPr/>
        </p:nvSpPr>
        <p:spPr bwMode="auto">
          <a:xfrm>
            <a:off x="4562475" y="6215063"/>
            <a:ext cx="4581525" cy="6429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3" name="Rectangle 14"/>
          <p:cNvSpPr>
            <a:spLocks noChangeArrowheads="1"/>
          </p:cNvSpPr>
          <p:nvPr/>
        </p:nvSpPr>
        <p:spPr bwMode="auto">
          <a:xfrm>
            <a:off x="0" y="928688"/>
            <a:ext cx="9144000" cy="6429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244" name="Picture 7" descr="R:\Co-ordination\Brochures\Pictures\Phasing Diagram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"/>
            <a:ext cx="5160963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6" descr="EPSRC%20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85750"/>
            <a:ext cx="1062038" cy="571500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0246" name="Rectangle 3"/>
          <p:cNvSpPr txBox="1">
            <a:spLocks noChangeArrowheads="1"/>
          </p:cNvSpPr>
          <p:nvPr/>
        </p:nvSpPr>
        <p:spPr bwMode="auto">
          <a:xfrm>
            <a:off x="4834002" y="1598827"/>
            <a:ext cx="4286248" cy="319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endParaRPr lang="en-GB" sz="2000" dirty="0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</a:pPr>
            <a:r>
              <a:rPr lang="en-GB" sz="3000" b="1" dirty="0" smtClean="0">
                <a:solidFill>
                  <a:srgbClr val="800000"/>
                </a:solidFill>
                <a:latin typeface="Calibri" pitchFamily="34" charset="0"/>
              </a:rPr>
              <a:t>Urban Form and</a:t>
            </a:r>
          </a:p>
          <a:p>
            <a:pPr marL="342900" indent="-342900">
              <a:spcBef>
                <a:spcPts val="0"/>
              </a:spcBef>
            </a:pPr>
            <a:r>
              <a:rPr lang="en-GB" sz="3000" b="1" dirty="0" smtClean="0">
                <a:solidFill>
                  <a:srgbClr val="800000"/>
                </a:solidFill>
                <a:latin typeface="Calibri" pitchFamily="34" charset="0"/>
              </a:rPr>
              <a:t>Building Energy</a:t>
            </a:r>
            <a:endParaRPr lang="en-GB" sz="2800" dirty="0" smtClean="0">
              <a:solidFill>
                <a:srgbClr val="800000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GB" b="1" dirty="0" smtClean="0">
              <a:solidFill>
                <a:srgbClr val="800000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b="1" dirty="0" smtClean="0">
                <a:solidFill>
                  <a:srgbClr val="800000"/>
                </a:solidFill>
                <a:latin typeface="Calibri" pitchFamily="34" charset="0"/>
              </a:rPr>
              <a:t>Dr Vicky Cheng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GB" sz="1200" dirty="0" smtClean="0">
              <a:solidFill>
                <a:srgbClr val="800000"/>
              </a:solidFill>
              <a:latin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800000"/>
                </a:solidFill>
                <a:latin typeface="Calibri" pitchFamily="34" charset="0"/>
              </a:rPr>
              <a:t>Research Associate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800000"/>
                </a:solidFill>
                <a:latin typeface="Calibri" pitchFamily="34" charset="0"/>
              </a:rPr>
              <a:t>Department of Architecture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GB" dirty="0">
              <a:solidFill>
                <a:srgbClr val="800000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GB" sz="1800" dirty="0">
              <a:solidFill>
                <a:srgbClr val="800000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043613"/>
            <a:ext cx="1724025" cy="600075"/>
          </a:xfrm>
          <a:prstGeom prst="rect">
            <a:avLst/>
          </a:prstGeom>
          <a:solidFill>
            <a:srgbClr val="33CCCC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10248" name="Picture 8" descr="logos"/>
          <p:cNvPicPr>
            <a:picLocks noChangeAspect="1" noChangeArrowheads="1"/>
          </p:cNvPicPr>
          <p:nvPr/>
        </p:nvPicPr>
        <p:blipFill>
          <a:blip r:embed="rId4" cstate="print"/>
          <a:srcRect l="7874" t="47244" r="11810" b="26247"/>
          <a:stretch>
            <a:fillRect/>
          </a:stretch>
        </p:blipFill>
        <p:spPr bwMode="auto">
          <a:xfrm>
            <a:off x="142875" y="6199188"/>
            <a:ext cx="142875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928813" y="6048375"/>
            <a:ext cx="7215187" cy="593725"/>
          </a:xfrm>
          <a:prstGeom prst="rect">
            <a:avLst/>
          </a:prstGeom>
          <a:solidFill>
            <a:srgbClr val="99336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Sao Paulo International Symposium       18-19  June 2012</a:t>
            </a:r>
            <a:endParaRPr lang="en-GB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250" name="AutoShape 11"/>
          <p:cNvSpPr>
            <a:spLocks noChangeAspect="1" noChangeArrowheads="1" noTextEdit="1"/>
          </p:cNvSpPr>
          <p:nvPr/>
        </p:nvSpPr>
        <p:spPr bwMode="auto">
          <a:xfrm>
            <a:off x="4357688" y="357188"/>
            <a:ext cx="42291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AutoShape 11"/>
          <p:cNvSpPr>
            <a:spLocks noChangeAspect="1" noChangeArrowheads="1" noTextEdit="1"/>
          </p:cNvSpPr>
          <p:nvPr/>
        </p:nvSpPr>
        <p:spPr bwMode="auto">
          <a:xfrm>
            <a:off x="4357688" y="357188"/>
            <a:ext cx="42291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Rectangle 14"/>
          <p:cNvSpPr>
            <a:spLocks noChangeArrowheads="1"/>
          </p:cNvSpPr>
          <p:nvPr/>
        </p:nvSpPr>
        <p:spPr bwMode="auto">
          <a:xfrm>
            <a:off x="5002213" y="714375"/>
            <a:ext cx="3787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993366"/>
                </a:solidFill>
                <a:latin typeface="Arial" charset="0"/>
              </a:rPr>
              <a:t>Regional Visions of Integrated Sustainable Infrastructure Optimised for Neighbourhoods</a:t>
            </a:r>
            <a:endParaRPr lang="en-US"/>
          </a:p>
        </p:txBody>
      </p:sp>
      <p:sp>
        <p:nvSpPr>
          <p:cNvPr id="14" name="WordArt 27"/>
          <p:cNvSpPr>
            <a:spLocks noChangeArrowheads="1" noChangeShapeType="1" noTextEdit="1"/>
          </p:cNvSpPr>
          <p:nvPr/>
        </p:nvSpPr>
        <p:spPr bwMode="auto">
          <a:xfrm>
            <a:off x="6500826" y="357166"/>
            <a:ext cx="2227247" cy="306656"/>
          </a:xfrm>
          <a:prstGeom prst="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ReVISIONS</a:t>
            </a:r>
          </a:p>
        </p:txBody>
      </p:sp>
      <p:pic>
        <p:nvPicPr>
          <p:cNvPr id="15" name="Picture 14" descr="Cambridge Logo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38503" y="5203450"/>
            <a:ext cx="2214578" cy="457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In this presentation…</a:t>
            </a:r>
            <a:endParaRPr lang="en-US" sz="2800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9" name="Picture 8" descr="Cover Image.jp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1858" y="1166138"/>
            <a:ext cx="4696646" cy="5112568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23528" y="1716622"/>
            <a:ext cx="85546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Development of Generic Tiles</a:t>
            </a:r>
          </a:p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Generic Tiles and Energy Demand</a:t>
            </a:r>
          </a:p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Energy Demand </a:t>
            </a:r>
            <a:r>
              <a:rPr lang="en-US" sz="3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Modelling</a:t>
            </a: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for Chelmsford</a:t>
            </a:r>
            <a:endParaRPr 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96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Linking Regional Planning to Neighbourhood Design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477">
            <a:off x="78603" y="1119572"/>
            <a:ext cx="4638384" cy="3084928"/>
          </a:xfrm>
          <a:prstGeom prst="rect">
            <a:avLst/>
          </a:prstGeom>
        </p:spPr>
      </p:pic>
      <p:pic>
        <p:nvPicPr>
          <p:cNvPr id="1027" name="Picture 3" descr="D:\Boki\ReVISIONS\Meeting\120607 ReVISIONS Conference\Figure\Neighbourhoo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1812">
            <a:off x="3764383" y="4321749"/>
            <a:ext cx="5267405" cy="273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rved Down Arrow 27"/>
          <p:cNvSpPr/>
          <p:nvPr/>
        </p:nvSpPr>
        <p:spPr bwMode="auto">
          <a:xfrm rot="2183485">
            <a:off x="4688416" y="3156957"/>
            <a:ext cx="1725800" cy="905419"/>
          </a:xfrm>
          <a:prstGeom prst="curvedDownArrow">
            <a:avLst/>
          </a:prstGeom>
          <a:solidFill>
            <a:srgbClr val="FAA30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36316" y="1188920"/>
            <a:ext cx="46770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FF6600"/>
                </a:solidFill>
                <a:latin typeface="+mn-lt"/>
              </a:rPr>
              <a:t>High level Planning:</a:t>
            </a:r>
          </a:p>
          <a:p>
            <a:pPr algn="l">
              <a:buFont typeface="Arial" pitchFamily="34" charset="0"/>
              <a:buChar char="•"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Growths (population, economic, etc.)</a:t>
            </a:r>
          </a:p>
          <a:p>
            <a:pPr algn="l">
              <a:buFont typeface="Arial" pitchFamily="34" charset="0"/>
              <a:buChar char="•"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Spatial development pattern</a:t>
            </a:r>
          </a:p>
          <a:p>
            <a:pPr algn="l">
              <a:buFont typeface="Arial" pitchFamily="34" charset="0"/>
              <a:buChar char="•"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Land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U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 and Transport</a:t>
            </a:r>
          </a:p>
          <a:p>
            <a:pPr algn="l">
              <a:buFont typeface="Arial" pitchFamily="34" charset="0"/>
              <a:buChar char="•"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Employment and Households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8297" y="4512030"/>
            <a:ext cx="3508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FF6600"/>
                </a:solidFill>
                <a:latin typeface="+mn-lt"/>
              </a:rPr>
              <a:t>Local Decisions:</a:t>
            </a:r>
          </a:p>
          <a:p>
            <a:pPr algn="l">
              <a:buFont typeface="Arial" pitchFamily="34" charset="0"/>
              <a:buChar char="•"/>
              <a:tabLst>
                <a:tab pos="177800" algn="l"/>
              </a:tabLst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	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Urban Form</a:t>
            </a:r>
          </a:p>
          <a:p>
            <a:pPr marL="177800" indent="-177800" algn="l">
              <a:buFont typeface="Arial" pitchFamily="34" charset="0"/>
              <a:buChar char="•"/>
              <a:tabLst>
                <a:tab pos="177800" algn="l"/>
              </a:tabLst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Infrastructural Design</a:t>
            </a:r>
          </a:p>
          <a:p>
            <a:pPr algn="l">
              <a:tabLst>
                <a:tab pos="177800" algn="l"/>
              </a:tabLst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	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(energy, water, waste, etc.)</a:t>
            </a:r>
          </a:p>
        </p:txBody>
      </p:sp>
    </p:spTree>
    <p:extLst>
      <p:ext uri="{BB962C8B-B14F-4D97-AF65-F5344CB8AC3E}">
        <p14:creationId xmlns:p14="http://schemas.microsoft.com/office/powerpoint/2010/main" val="316768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ntegration of Technology.jpg"/>
          <p:cNvPicPr>
            <a:picLocks noChangeAspect="1"/>
          </p:cNvPicPr>
          <p:nvPr/>
        </p:nvPicPr>
        <p:blipFill rotWithShape="1">
          <a:blip r:embed="rId2" cstate="print"/>
          <a:srcRect t="39020" r="1930"/>
          <a:stretch/>
        </p:blipFill>
        <p:spPr>
          <a:xfrm>
            <a:off x="925945" y="3595286"/>
            <a:ext cx="7290008" cy="31330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Integration of Infrastructural Design at Local Scale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3826" y="3220552"/>
            <a:ext cx="128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Energy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6686" y="3220552"/>
            <a:ext cx="128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Water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4043" y="3220552"/>
            <a:ext cx="128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Waste</a:t>
            </a:r>
          </a:p>
        </p:txBody>
      </p:sp>
      <p:sp>
        <p:nvSpPr>
          <p:cNvPr id="13" name="Striped Right Arrow 12"/>
          <p:cNvSpPr/>
          <p:nvPr/>
        </p:nvSpPr>
        <p:spPr bwMode="auto">
          <a:xfrm>
            <a:off x="4323148" y="1972825"/>
            <a:ext cx="1246909" cy="752744"/>
          </a:xfrm>
          <a:prstGeom prst="striped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7838" y="1331405"/>
            <a:ext cx="26942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FF6600"/>
                </a:solidFill>
                <a:latin typeface="+mn-lt"/>
              </a:rPr>
              <a:t>Local Impacts:</a:t>
            </a:r>
          </a:p>
          <a:p>
            <a:pPr marL="273050" indent="-273050" algn="l">
              <a:buFont typeface="Arial" pitchFamily="34" charset="0"/>
              <a:buChar char="•"/>
            </a:pPr>
            <a:r>
              <a:rPr lang="en-US" sz="2800" b="1" dirty="0" smtClean="0">
                <a:latin typeface="+mn-lt"/>
              </a:rPr>
              <a:t>Economy</a:t>
            </a:r>
          </a:p>
          <a:p>
            <a:pPr marL="273050" indent="-273050" algn="l">
              <a:buFont typeface="Arial" pitchFamily="34" charset="0"/>
              <a:buChar char="•"/>
            </a:pPr>
            <a:r>
              <a:rPr lang="en-US" sz="2800" b="1" dirty="0" smtClean="0">
                <a:latin typeface="+mn-lt"/>
              </a:rPr>
              <a:t>Environment</a:t>
            </a:r>
          </a:p>
          <a:p>
            <a:pPr marL="273050" indent="-273050" algn="l">
              <a:buFont typeface="Arial" pitchFamily="34" charset="0"/>
              <a:buChar char="•"/>
            </a:pPr>
            <a:r>
              <a:rPr lang="en-US" sz="2800" b="1" dirty="0" smtClean="0">
                <a:latin typeface="+mn-lt"/>
              </a:rPr>
              <a:t>Health</a:t>
            </a:r>
          </a:p>
        </p:txBody>
      </p:sp>
      <p:pic>
        <p:nvPicPr>
          <p:cNvPr id="18" name="Picture 3" descr="D:\Boki\ReVISIONS\Meeting\120607 ReVISIONS Conference\Figure\Neighbourhoo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1812">
            <a:off x="227476" y="1318155"/>
            <a:ext cx="3548437" cy="184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Left Arrow 18"/>
          <p:cNvSpPr/>
          <p:nvPr/>
        </p:nvSpPr>
        <p:spPr>
          <a:xfrm rot="16200000">
            <a:off x="1915815" y="2901641"/>
            <a:ext cx="504000" cy="287329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Left Arrow 19"/>
          <p:cNvSpPr/>
          <p:nvPr/>
        </p:nvSpPr>
        <p:spPr>
          <a:xfrm rot="16200000">
            <a:off x="844955" y="2973641"/>
            <a:ext cx="360000" cy="287329"/>
          </a:xfrm>
          <a:prstGeom prst="leftArrow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Left Arrow 20"/>
          <p:cNvSpPr/>
          <p:nvPr/>
        </p:nvSpPr>
        <p:spPr>
          <a:xfrm rot="16200000">
            <a:off x="2937172" y="2865641"/>
            <a:ext cx="576000" cy="287329"/>
          </a:xfrm>
          <a:prstGeom prst="leftArrow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Neighbourhood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Scale: Wards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18" y="1764694"/>
            <a:ext cx="3931429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07504" y="1163217"/>
            <a:ext cx="3656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Calibri" pitchFamily="34" charset="0"/>
              </a:rPr>
              <a:t>London: 628 Wards</a:t>
            </a:r>
            <a:endParaRPr lang="en-US" sz="24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06348" y="5532015"/>
            <a:ext cx="2594697" cy="712934"/>
            <a:chOff x="177754" y="5975854"/>
            <a:chExt cx="2594697" cy="712934"/>
          </a:xfrm>
        </p:grpSpPr>
        <p:sp>
          <p:nvSpPr>
            <p:cNvPr id="24" name="Rectangle 23"/>
            <p:cNvSpPr/>
            <p:nvPr/>
          </p:nvSpPr>
          <p:spPr>
            <a:xfrm>
              <a:off x="1765979" y="6012179"/>
              <a:ext cx="269459" cy="2043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1994674" y="5975854"/>
              <a:ext cx="77777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Urban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77754" y="6448114"/>
              <a:ext cx="269459" cy="204348"/>
            </a:xfrm>
            <a:prstGeom prst="rect">
              <a:avLst/>
            </a:prstGeom>
            <a:solidFill>
              <a:srgbClr val="FAA30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413326" y="6411789"/>
              <a:ext cx="110639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800" b="1" dirty="0" smtClean="0">
                  <a:solidFill>
                    <a:srgbClr val="5F5F5F"/>
                  </a:solidFill>
                  <a:latin typeface="+mn-lt"/>
                </a:rPr>
                <a:t>Suburban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65978" y="6411789"/>
              <a:ext cx="269459" cy="2043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2013143" y="6375464"/>
              <a:ext cx="68454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Rural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6211" y="6012179"/>
              <a:ext cx="269459" cy="2043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 Box 27"/>
            <p:cNvSpPr txBox="1">
              <a:spLocks noChangeArrowheads="1"/>
            </p:cNvSpPr>
            <p:nvPr/>
          </p:nvSpPr>
          <p:spPr bwMode="auto">
            <a:xfrm>
              <a:off x="414533" y="5975854"/>
              <a:ext cx="86998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Central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631" y="1764694"/>
            <a:ext cx="4573528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90676"/>
              </p:ext>
            </p:extLst>
          </p:nvPr>
        </p:nvGraphicFramePr>
        <p:xfrm>
          <a:off x="4841785" y="5138053"/>
          <a:ext cx="37026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1316"/>
                <a:gridCol w="1247092"/>
                <a:gridCol w="1234204"/>
              </a:tblGrid>
              <a:tr h="37084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Size of Wards (households)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Central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Urban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Suburban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4513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655588" y="5123406"/>
            <a:ext cx="2994422" cy="2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200" b="1" dirty="0" smtClean="0">
                <a:latin typeface="+mn-lt"/>
              </a:rPr>
              <a:t>Area Type Classification</a:t>
            </a:r>
            <a:endParaRPr lang="en-US" sz="2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84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From City Region to Neighbourhood: Generic Tiles Method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42" y="1230123"/>
            <a:ext cx="8283181" cy="554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1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1_Da_Tile_Iso.png"/>
          <p:cNvPicPr>
            <a:picLocks noChangeAspect="1"/>
          </p:cNvPicPr>
          <p:nvPr/>
        </p:nvPicPr>
        <p:blipFill>
          <a:blip r:embed="rId2" cstate="print"/>
          <a:srcRect b="1471"/>
          <a:stretch>
            <a:fillRect/>
          </a:stretch>
        </p:blipFill>
        <p:spPr>
          <a:xfrm>
            <a:off x="6551728" y="5151291"/>
            <a:ext cx="2592000" cy="170062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7504" y="1099419"/>
            <a:ext cx="3656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Calibri" pitchFamily="34" charset="0"/>
              </a:rPr>
              <a:t>Parameters:</a:t>
            </a:r>
            <a:endParaRPr lang="en-US" sz="24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459459"/>
            <a:ext cx="14026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200" b="1" dirty="0" smtClean="0">
                <a:latin typeface="+mn-lt"/>
              </a:rPr>
              <a:t>Built Form</a:t>
            </a:r>
          </a:p>
          <a:p>
            <a:pPr algn="l"/>
            <a:r>
              <a:rPr lang="en-GB" sz="2200" b="1" dirty="0" smtClean="0">
                <a:latin typeface="+mn-lt"/>
              </a:rPr>
              <a:t>Density</a:t>
            </a:r>
          </a:p>
          <a:p>
            <a:pPr algn="l"/>
            <a:r>
              <a:rPr lang="en-GB" sz="2200" b="1" dirty="0" smtClean="0">
                <a:latin typeface="+mn-lt"/>
              </a:rPr>
              <a:t>Land Use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975116" y="4026545"/>
            <a:ext cx="5365349" cy="2713054"/>
            <a:chOff x="1010193" y="1529097"/>
            <a:chExt cx="7459745" cy="3772111"/>
          </a:xfrm>
        </p:grpSpPr>
        <p:pic>
          <p:nvPicPr>
            <p:cNvPr id="13" name="Picture 12" descr="Tile &amp; Land Us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7510" y="1937752"/>
              <a:ext cx="5047012" cy="336345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1153480" y="3101606"/>
              <a:ext cx="740376" cy="50013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2000" dirty="0" smtClean="0">
                  <a:latin typeface="+mn-lt"/>
                </a:rPr>
                <a:t>Road</a:t>
              </a:r>
              <a:endParaRPr lang="en-GB" sz="2000" dirty="0" smtClean="0">
                <a:solidFill>
                  <a:srgbClr val="FF6600"/>
                </a:solidFill>
                <a:latin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02293" y="2893873"/>
              <a:ext cx="1367645" cy="500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+mn-lt"/>
                </a:rPr>
                <a:t>Garden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46959" y="1529097"/>
              <a:ext cx="1449351" cy="500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+mn-lt"/>
                </a:rPr>
                <a:t>Building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>
              <a:off x="1907704" y="3535353"/>
              <a:ext cx="985453" cy="8228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rot="10800000" flipV="1">
              <a:off x="5731361" y="1971293"/>
              <a:ext cx="1033157" cy="6650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rot="5400000">
              <a:off x="6607993" y="3386185"/>
              <a:ext cx="752016" cy="67730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6200000" flipV="1">
              <a:off x="3001821" y="3286109"/>
              <a:ext cx="845688" cy="47569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3192100" y="2947833"/>
              <a:ext cx="554983" cy="16385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6200000" flipH="1">
              <a:off x="3626287" y="3061640"/>
              <a:ext cx="771729" cy="5318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V="1">
              <a:off x="3651943" y="3719524"/>
              <a:ext cx="634266" cy="22199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TextBox 23"/>
            <p:cNvSpPr txBox="1"/>
            <p:nvPr/>
          </p:nvSpPr>
          <p:spPr>
            <a:xfrm>
              <a:off x="1010193" y="1746162"/>
              <a:ext cx="16586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+mn-lt"/>
                </a:rPr>
                <a:t>Plot Area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 bwMode="auto">
            <a:xfrm>
              <a:off x="2195736" y="2167201"/>
              <a:ext cx="1142945" cy="8934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07504" y="2915682"/>
            <a:ext cx="47519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200" b="1" dirty="0" smtClean="0">
                <a:latin typeface="+mn-lt"/>
              </a:rPr>
              <a:t>Ordnance Survey Master Map</a:t>
            </a:r>
          </a:p>
          <a:p>
            <a:pPr algn="l"/>
            <a:r>
              <a:rPr lang="en-GB" sz="2200" b="1" dirty="0" smtClean="0">
                <a:latin typeface="+mn-lt"/>
              </a:rPr>
              <a:t>Generalized Land Use Database (GLUD)</a:t>
            </a:r>
          </a:p>
          <a:p>
            <a:pPr algn="l"/>
            <a:r>
              <a:rPr lang="en-GB" sz="2200" b="1" dirty="0" smtClean="0">
                <a:latin typeface="+mn-lt"/>
              </a:rPr>
              <a:t>English House Condition Survey (EHCS)</a:t>
            </a:r>
            <a:endParaRPr lang="en-GB" sz="2200" b="1" dirty="0">
              <a:latin typeface="+mn-lt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07504" y="2555642"/>
            <a:ext cx="3656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Calibri" pitchFamily="34" charset="0"/>
              </a:rPr>
              <a:t>Source of data:</a:t>
            </a:r>
            <a:endParaRPr lang="en-US" sz="24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pic>
        <p:nvPicPr>
          <p:cNvPr id="28" name="Picture 27" descr="D1_Da_Tile_Is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2000" y="0"/>
            <a:ext cx="2592000" cy="172800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9" name="Picture 28" descr="D1_Da_Tile_Is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1728" y="1740046"/>
            <a:ext cx="2592000" cy="1729634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30" name="Picture 29" descr="D1_Da_Tile_Is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51728" y="3409326"/>
            <a:ext cx="2592000" cy="172800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Generic Tiles for Domestic Buildings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85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7371" y="1224722"/>
            <a:ext cx="9022394" cy="5577198"/>
            <a:chOff x="47371" y="1224722"/>
            <a:chExt cx="9022394" cy="5577198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47371" y="2441813"/>
              <a:ext cx="1593160" cy="1072128"/>
            </a:xfrm>
            <a:prstGeom prst="roundRect">
              <a:avLst/>
            </a:prstGeom>
            <a:blipFill>
              <a:blip r:embed="rId2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1907704" y="2441813"/>
              <a:ext cx="1593160" cy="1072128"/>
            </a:xfrm>
            <a:prstGeom prst="roundRect">
              <a:avLst/>
            </a:prstGeom>
            <a:blipFill>
              <a:blip r:embed="rId3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3779912" y="2441813"/>
              <a:ext cx="1593160" cy="1072128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5613252" y="2363506"/>
              <a:ext cx="1593160" cy="1072128"/>
            </a:xfrm>
            <a:prstGeom prst="roundRect">
              <a:avLst/>
            </a:prstGeom>
            <a:blipFill>
              <a:blip r:embed="rId5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0414" y="3671469"/>
              <a:ext cx="1593160" cy="1072128"/>
            </a:xfrm>
            <a:prstGeom prst="roundRect">
              <a:avLst/>
            </a:prstGeom>
            <a:blipFill>
              <a:blip r:embed="rId6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1930748" y="3671469"/>
              <a:ext cx="1593160" cy="1072128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3802956" y="3671469"/>
              <a:ext cx="1593160" cy="1072128"/>
            </a:xfrm>
            <a:prstGeom prst="roundRect">
              <a:avLst/>
            </a:prstGeom>
            <a:blipFill>
              <a:blip r:embed="rId8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5613252" y="3496369"/>
              <a:ext cx="1593160" cy="1072128"/>
            </a:xfrm>
            <a:prstGeom prst="roundRect">
              <a:avLst/>
            </a:prstGeom>
            <a:blipFill>
              <a:blip r:embed="rId9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93455" y="4914313"/>
              <a:ext cx="1593160" cy="1072128"/>
            </a:xfrm>
            <a:prstGeom prst="roundRect">
              <a:avLst/>
            </a:prstGeom>
            <a:blipFill>
              <a:blip r:embed="rId10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1953788" y="4914313"/>
              <a:ext cx="1593160" cy="1072128"/>
            </a:xfrm>
            <a:prstGeom prst="roundRect">
              <a:avLst/>
            </a:prstGeom>
            <a:blipFill>
              <a:blip r:embed="rId11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3825996" y="4914313"/>
              <a:ext cx="1593160" cy="1072128"/>
            </a:xfrm>
            <a:prstGeom prst="roundRect">
              <a:avLst/>
            </a:prstGeom>
            <a:blipFill>
              <a:blip r:embed="rId12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5613252" y="4605808"/>
              <a:ext cx="1593160" cy="1072128"/>
            </a:xfrm>
            <a:prstGeom prst="roundRect">
              <a:avLst/>
            </a:prstGeom>
            <a:blipFill>
              <a:blip r:embed="rId13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7453562" y="2441813"/>
              <a:ext cx="1593160" cy="1072128"/>
            </a:xfrm>
            <a:prstGeom prst="roundRect">
              <a:avLst/>
            </a:prstGeom>
            <a:blipFill>
              <a:blip r:embed="rId14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7476605" y="3671469"/>
              <a:ext cx="1593160" cy="1072128"/>
            </a:xfrm>
            <a:prstGeom prst="roundRect">
              <a:avLst/>
            </a:prstGeom>
            <a:blipFill>
              <a:blip r:embed="rId15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49466" y="1224722"/>
              <a:ext cx="1593160" cy="1072128"/>
            </a:xfrm>
            <a:prstGeom prst="roundRect">
              <a:avLst/>
            </a:prstGeom>
            <a:blipFill>
              <a:blip r:embed="rId16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1909799" y="1224722"/>
              <a:ext cx="1593160" cy="1072128"/>
            </a:xfrm>
            <a:prstGeom prst="roundRect">
              <a:avLst/>
            </a:prstGeom>
            <a:blipFill>
              <a:blip r:embed="rId17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 bwMode="auto">
            <a:xfrm>
              <a:off x="3782007" y="1224722"/>
              <a:ext cx="1593160" cy="1072128"/>
            </a:xfrm>
            <a:prstGeom prst="roundRect">
              <a:avLst/>
            </a:prstGeom>
            <a:blipFill>
              <a:blip r:embed="rId18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5613252" y="1224722"/>
              <a:ext cx="1593160" cy="1072128"/>
            </a:xfrm>
            <a:prstGeom prst="roundRect">
              <a:avLst/>
            </a:prstGeom>
            <a:blipFill>
              <a:blip r:embed="rId19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7455656" y="1224722"/>
              <a:ext cx="1593160" cy="1072128"/>
            </a:xfrm>
            <a:prstGeom prst="roundRect">
              <a:avLst/>
            </a:prstGeom>
            <a:blipFill>
              <a:blip r:embed="rId20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5613252" y="5729792"/>
              <a:ext cx="1593160" cy="1072128"/>
            </a:xfrm>
            <a:prstGeom prst="roundRect">
              <a:avLst/>
            </a:prstGeom>
            <a:blipFill>
              <a:blip r:embed="rId21" cstate="print"/>
              <a:stretch>
                <a:fillRect/>
              </a:stretch>
            </a:blip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816217" y="694187"/>
            <a:ext cx="1403647" cy="35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Terraced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439250" y="569441"/>
            <a:ext cx="1872208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Flat</a:t>
            </a:r>
          </a:p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(purpose-built)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400947" y="569441"/>
            <a:ext cx="1619672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Flat</a:t>
            </a:r>
          </a:p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(converted)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86866" y="694187"/>
            <a:ext cx="1403647" cy="35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Detached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979779" y="564248"/>
            <a:ext cx="1403647" cy="61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Semi-detached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6217" y="694187"/>
            <a:ext cx="1403647" cy="35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Terraced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39250" y="569441"/>
            <a:ext cx="1872208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Flat</a:t>
            </a:r>
          </a:p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(purpose-built)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00947" y="569441"/>
            <a:ext cx="1619672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Flat</a:t>
            </a:r>
          </a:p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(converted)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6866" y="694187"/>
            <a:ext cx="1403647" cy="35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Detached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79779" y="564248"/>
            <a:ext cx="1403647" cy="61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Semi-detached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196752"/>
            <a:ext cx="9139237" cy="569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93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/>
        </p:nvSpPr>
        <p:spPr bwMode="auto">
          <a:xfrm>
            <a:off x="467544" y="1466156"/>
            <a:ext cx="8208912" cy="360040"/>
          </a:xfrm>
          <a:prstGeom prst="rightArrow">
            <a:avLst>
              <a:gd name="adj1" fmla="val 50000"/>
              <a:gd name="adj2" fmla="val 91697"/>
            </a:avLst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79" y="17372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7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5623" y="1103649"/>
            <a:ext cx="4992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Gross Density (dwelling per hectare)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11538" y="173722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374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rot="16200000" flipH="1">
            <a:off x="484583" y="2318171"/>
            <a:ext cx="331163" cy="595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70121" y="2577448"/>
            <a:ext cx="1362999" cy="326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 dirty="0" smtClean="0">
                <a:latin typeface="+mn-lt"/>
              </a:rPr>
              <a:t>Detached</a:t>
            </a:r>
            <a:endParaRPr lang="en-US" sz="1800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08304" y="3225520"/>
            <a:ext cx="1277805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 dirty="0" smtClean="0">
                <a:latin typeface="+mj-lt"/>
              </a:rPr>
              <a:t>Flat (converted)</a:t>
            </a:r>
            <a:endParaRPr lang="en-US" sz="18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17372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77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6016" y="173722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109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6136" y="173722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162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33216" y="17372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42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5696" y="17372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22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5616" y="17372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13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3995936" y="2721464"/>
            <a:ext cx="1" cy="43204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619672" y="3140224"/>
            <a:ext cx="1800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 dirty="0" smtClean="0">
                <a:latin typeface="+mn-lt"/>
              </a:rPr>
              <a:t>Semi-detached</a:t>
            </a:r>
            <a:endParaRPr lang="en-US" sz="1800" b="1" dirty="0">
              <a:latin typeface="+mn-lt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rot="16200000" flipH="1">
            <a:off x="2609197" y="2318171"/>
            <a:ext cx="331163" cy="595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3353017" y="3153512"/>
            <a:ext cx="1362999" cy="326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 dirty="0" smtClean="0">
                <a:latin typeface="+mn-lt"/>
              </a:rPr>
              <a:t>Terraced</a:t>
            </a:r>
            <a:endParaRPr lang="en-US" sz="1800" b="1" dirty="0">
              <a:latin typeface="+mn-lt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827584" y="2865480"/>
            <a:ext cx="0" cy="1044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8" name="Picture 2" descr="E:\ReVISIONS\Data Vicky\Urban Form\Generic Tile\Model\Graphic\LD18_Detached_iso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3571" y="3956269"/>
            <a:ext cx="1752125" cy="1168083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5076056" y="3153512"/>
            <a:ext cx="1656184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 dirty="0" smtClean="0">
                <a:latin typeface="+mn-lt"/>
              </a:rPr>
              <a:t>Flat</a:t>
            </a:r>
          </a:p>
          <a:p>
            <a:pPr algn="ctr">
              <a:lnSpc>
                <a:spcPts val="1800"/>
              </a:lnSpc>
            </a:pPr>
            <a:r>
              <a:rPr lang="en-US" sz="1800" b="1" dirty="0" smtClean="0">
                <a:latin typeface="+mn-lt"/>
              </a:rPr>
              <a:t>(purpose-built)</a:t>
            </a:r>
            <a:endParaRPr lang="en-US" sz="1800" b="1" dirty="0">
              <a:latin typeface="+mn-lt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>
            <a:off x="4715569" y="2438966"/>
            <a:ext cx="57695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5400000">
            <a:off x="887708" y="2624869"/>
            <a:ext cx="93831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2" name="Picture 8" descr="E:\ReVISIONS\Data Vicky\Urban Form\Generic Tile\Model\Graphic\HD140_Flat_iso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28648" y="4087273"/>
            <a:ext cx="1555620" cy="1037080"/>
          </a:xfrm>
          <a:prstGeom prst="rect">
            <a:avLst/>
          </a:prstGeom>
          <a:noFill/>
        </p:spPr>
      </p:pic>
      <p:cxnSp>
        <p:nvCxnSpPr>
          <p:cNvPr id="33" name="Straight Connector 32"/>
          <p:cNvCxnSpPr/>
          <p:nvPr/>
        </p:nvCxnSpPr>
        <p:spPr bwMode="auto">
          <a:xfrm>
            <a:off x="3995936" y="3441544"/>
            <a:ext cx="0" cy="558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648586" y="2477339"/>
            <a:ext cx="212321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rot="5400000">
            <a:off x="3166737" y="2624728"/>
            <a:ext cx="93831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1364776" y="3094947"/>
            <a:ext cx="2271120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2546366" y="17372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30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2483769" y="3441544"/>
            <a:ext cx="0" cy="432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flipH="1">
            <a:off x="2051720" y="2721893"/>
            <a:ext cx="295232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4283968" y="3080382"/>
            <a:ext cx="31683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1" name="Picture 4" descr="C:\Vicky\ReVISIONS\Data Vicky\Urban Form\Generic Tile\Model\Graphic\HD96_Flat_iso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64288" y="4008412"/>
            <a:ext cx="1889935" cy="1259956"/>
          </a:xfrm>
          <a:prstGeom prst="rect">
            <a:avLst/>
          </a:prstGeom>
          <a:noFill/>
        </p:spPr>
      </p:pic>
      <p:cxnSp>
        <p:nvCxnSpPr>
          <p:cNvPr id="42" name="Straight Connector 41"/>
          <p:cNvCxnSpPr>
            <a:stCxn id="16" idx="2"/>
          </p:cNvCxnSpPr>
          <p:nvPr/>
        </p:nvCxnSpPr>
        <p:spPr bwMode="auto">
          <a:xfrm>
            <a:off x="7947207" y="3782724"/>
            <a:ext cx="0" cy="252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5940152" y="3729576"/>
            <a:ext cx="0" cy="396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647136" y="2405879"/>
            <a:ext cx="2129194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00B050">
                <a:alpha val="50196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1362838" y="3019724"/>
            <a:ext cx="2281436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00B0F0">
                <a:alpha val="50196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2041798" y="2649456"/>
            <a:ext cx="2962250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7030A0">
                <a:alpha val="50196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4282827" y="3010501"/>
            <a:ext cx="3159224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FF0000">
                <a:alpha val="50196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Picture 5" descr="E:\ReVISIONS\Data Vicky\Urban Form\Generic Tile\Model\Graphic\HD100_Terrace_iso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491880" y="3936360"/>
            <a:ext cx="1890000" cy="1260000"/>
          </a:xfrm>
          <a:prstGeom prst="rect">
            <a:avLst/>
          </a:prstGeom>
          <a:noFill/>
        </p:spPr>
      </p:pic>
      <p:pic>
        <p:nvPicPr>
          <p:cNvPr id="49" name="Picture 3" descr="C:\Vicky\ReVISIONS\Data Vicky\Urban Form\Generic Tile\Model\Graphic\LD30_Semi_iso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727684" y="3900216"/>
            <a:ext cx="1836204" cy="1224136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7164288" y="173722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36E0B"/>
                </a:solidFill>
                <a:latin typeface="+mn-lt"/>
              </a:rPr>
              <a:t>330</a:t>
            </a:r>
            <a:endParaRPr lang="en-US" b="1" dirty="0">
              <a:solidFill>
                <a:srgbClr val="F36E0B"/>
              </a:solidFill>
              <a:latin typeface="+mn-lt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rot="5400000">
            <a:off x="1763241" y="2438962"/>
            <a:ext cx="57695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 rot="5400000">
            <a:off x="3814809" y="2614561"/>
            <a:ext cx="93831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 rot="5400000">
            <a:off x="6983161" y="2614559"/>
            <a:ext cx="93831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 rot="5400000">
            <a:off x="8027937" y="2432985"/>
            <a:ext cx="57695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flipH="1">
            <a:off x="6084168" y="2715915"/>
            <a:ext cx="22322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6073527" y="2648551"/>
            <a:ext cx="2242170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accent6">
                <a:lumMod val="75000"/>
                <a:alpha val="50196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 rot="5400000">
            <a:off x="5795689" y="2433880"/>
            <a:ext cx="57695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/>
          <p:nvPr/>
        </p:nvCxnSpPr>
        <p:spPr bwMode="auto">
          <a:xfrm>
            <a:off x="7947206" y="2721464"/>
            <a:ext cx="0" cy="50405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9" name="Picture 2" descr="E:\ReVISIONS\Data Vicky\Urban Form\Generic Tile\Model\Graphic\LD18_Detached_iso.pn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-36512" y="5225836"/>
            <a:ext cx="2160240" cy="1440160"/>
          </a:xfrm>
          <a:prstGeom prst="rect">
            <a:avLst/>
          </a:prstGeom>
          <a:noFill/>
        </p:spPr>
      </p:pic>
      <p:pic>
        <p:nvPicPr>
          <p:cNvPr id="60" name="Picture 3" descr="C:\Vicky\ReVISIONS\Data Vicky\Urban Form\Generic Tile\Model\Graphic\LD30_Semi_iso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1844080" y="5297844"/>
            <a:ext cx="1967121" cy="1311414"/>
          </a:xfrm>
          <a:prstGeom prst="rect">
            <a:avLst/>
          </a:prstGeom>
          <a:noFill/>
        </p:spPr>
      </p:pic>
      <p:pic>
        <p:nvPicPr>
          <p:cNvPr id="61" name="Picture 5" descr="E:\ReVISIONS\Data Vicky\Urban Form\Generic Tile\Model\Graphic\HD100_Terrace_iso.pn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491880" y="5153829"/>
            <a:ext cx="2160241" cy="1440160"/>
          </a:xfrm>
          <a:prstGeom prst="rect">
            <a:avLst/>
          </a:prstGeom>
          <a:noFill/>
        </p:spPr>
      </p:pic>
      <p:pic>
        <p:nvPicPr>
          <p:cNvPr id="62" name="Picture 8" descr="E:\ReVISIONS\Data Vicky\Urban Form\Generic Tile\Model\Graphic\HD140_Flat_iso.pn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5500656" y="5369852"/>
            <a:ext cx="1663632" cy="1109088"/>
          </a:xfrm>
          <a:prstGeom prst="rect">
            <a:avLst/>
          </a:prstGeom>
          <a:noFill/>
        </p:spPr>
      </p:pic>
      <p:pic>
        <p:nvPicPr>
          <p:cNvPr id="63" name="Picture 4" descr="C:\Vicky\ReVISIONS\Data Vicky\Urban Form\Generic Tile\Model\Graphic\HD96_Flat_iso.pn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7316688" y="5317013"/>
            <a:ext cx="1807450" cy="1204967"/>
          </a:xfrm>
          <a:prstGeom prst="rect">
            <a:avLst/>
          </a:prstGeom>
          <a:noFill/>
        </p:spPr>
      </p:pic>
      <p:sp>
        <p:nvSpPr>
          <p:cNvPr id="64" name="TextBox 63"/>
          <p:cNvSpPr txBox="1"/>
          <p:nvPr/>
        </p:nvSpPr>
        <p:spPr>
          <a:xfrm>
            <a:off x="245626" y="4923066"/>
            <a:ext cx="5020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Da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40016" y="6440680"/>
            <a:ext cx="5132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Dd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458922" y="4923066"/>
            <a:ext cx="4571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Sa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453311" y="6440680"/>
            <a:ext cx="4683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Sd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60276" y="4923066"/>
            <a:ext cx="4422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Ta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54569" y="6440680"/>
            <a:ext cx="4544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Td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48059" y="4923066"/>
            <a:ext cx="4462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342096" y="6440680"/>
            <a:ext cx="453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Fe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138930" y="4923066"/>
            <a:ext cx="6009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FCa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135723" y="6440680"/>
            <a:ext cx="5801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FCc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Domestic Tiles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8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Domestic Tile Dataset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71406" y="1203831"/>
            <a:ext cx="59850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GB" sz="2400" b="1" dirty="0" smtClean="0">
                <a:solidFill>
                  <a:srgbClr val="008000"/>
                </a:solidFill>
                <a:latin typeface="Calibri" pitchFamily="34" charset="0"/>
              </a:rPr>
              <a:t>Tile </a:t>
            </a:r>
            <a:r>
              <a:rPr lang="en-GB" sz="2400" b="1" dirty="0" err="1" smtClean="0">
                <a:solidFill>
                  <a:srgbClr val="008000"/>
                </a:solidFill>
                <a:latin typeface="Calibri" pitchFamily="34" charset="0"/>
              </a:rPr>
              <a:t>Sd</a:t>
            </a:r>
            <a:r>
              <a:rPr lang="en-GB" sz="2400" b="1" dirty="0" smtClean="0">
                <a:solidFill>
                  <a:srgbClr val="008000"/>
                </a:solidFill>
                <a:latin typeface="Calibri" pitchFamily="34" charset="0"/>
              </a:rPr>
              <a:t>: Semi-detached</a:t>
            </a:r>
            <a:endParaRPr lang="en-US" sz="24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145081"/>
              </p:ext>
            </p:extLst>
          </p:nvPr>
        </p:nvGraphicFramePr>
        <p:xfrm>
          <a:off x="251520" y="1765317"/>
          <a:ext cx="8640961" cy="48768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024336"/>
                <a:gridCol w="2520280"/>
                <a:gridCol w="3096345"/>
              </a:tblGrid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Gross Density (</a:t>
                      </a:r>
                      <a:r>
                        <a:rPr lang="en-US" sz="2000" dirty="0" err="1" smtClean="0"/>
                        <a:t>dph</a:t>
                      </a:r>
                      <a:r>
                        <a:rPr lang="en-US" sz="2000" dirty="0" smtClean="0"/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41.7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Net Density (</a:t>
                      </a:r>
                      <a:r>
                        <a:rPr lang="en-US" sz="2000" dirty="0" err="1" smtClean="0"/>
                        <a:t>dph</a:t>
                      </a:r>
                      <a:r>
                        <a:rPr lang="en-US" sz="2000" dirty="0" smtClean="0"/>
                        <a:t>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60.0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/>
                        <a:t>Floor area (m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85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Building height (m)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 (2 </a:t>
                      </a:r>
                      <a:r>
                        <a:rPr lang="en-US" sz="2000" dirty="0" err="1" smtClean="0"/>
                        <a:t>storeys</a:t>
                      </a:r>
                      <a:r>
                        <a:rPr lang="en-US" sz="2000" dirty="0" smtClean="0"/>
                        <a:t>)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Land Use (%)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Domestic building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Domestic garden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 smtClean="0"/>
                        <a:t>Greenspace</a:t>
                      </a:r>
                      <a:endParaRPr lang="en-US" sz="20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Road and path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Other</a:t>
                      </a:r>
                      <a:r>
                        <a:rPr lang="en-US" sz="2000" baseline="0" dirty="0" smtClean="0"/>
                        <a:t> land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20.04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49.68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30.28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22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Domestic </a:t>
                      </a:r>
                      <a:r>
                        <a:rPr lang="en-US" sz="2000" dirty="0"/>
                        <a:t>energy demand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(kWh/year/dwelling)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Space heating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Water heating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Cooking – gas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Cooling – electricity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Electrical appliances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Lighting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Total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8780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1846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627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385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2036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506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14180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77" name="Group 76"/>
          <p:cNvGrpSpPr>
            <a:grpSpLocks noChangeAspect="1"/>
          </p:cNvGrpSpPr>
          <p:nvPr/>
        </p:nvGrpSpPr>
        <p:grpSpPr>
          <a:xfrm>
            <a:off x="6372200" y="593445"/>
            <a:ext cx="2568057" cy="1728192"/>
            <a:chOff x="7322660" y="304624"/>
            <a:chExt cx="1593160" cy="1072128"/>
          </a:xfrm>
        </p:grpSpPr>
        <p:sp>
          <p:nvSpPr>
            <p:cNvPr id="78" name="Rounded Rectangle 77"/>
            <p:cNvSpPr/>
            <p:nvPr/>
          </p:nvSpPr>
          <p:spPr bwMode="auto">
            <a:xfrm>
              <a:off x="7322660" y="304624"/>
              <a:ext cx="1593160" cy="107212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79" name="Picture 78" descr="LD18_Detached_iso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0312" y="332656"/>
              <a:ext cx="1524096" cy="1016064"/>
            </a:xfrm>
            <a:prstGeom prst="rect">
              <a:avLst/>
            </a:prstGeom>
            <a:effectLst>
              <a:softEdge rad="63500"/>
            </a:effectLst>
          </p:spPr>
        </p:pic>
      </p:grpSp>
    </p:spTree>
    <p:extLst>
      <p:ext uri="{BB962C8B-B14F-4D97-AF65-F5344CB8AC3E}">
        <p14:creationId xmlns:p14="http://schemas.microsoft.com/office/powerpoint/2010/main" val="80975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Non-domestic Tiles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23653" y="3819503"/>
            <a:ext cx="8447011" cy="2597126"/>
            <a:chOff x="-2244588" y="2294345"/>
            <a:chExt cx="11624840" cy="3574186"/>
          </a:xfrm>
        </p:grpSpPr>
        <p:sp>
          <p:nvSpPr>
            <p:cNvPr id="8" name="Parallelogram 7"/>
            <p:cNvSpPr/>
            <p:nvPr/>
          </p:nvSpPr>
          <p:spPr bwMode="auto">
            <a:xfrm>
              <a:off x="1533904" y="4221088"/>
              <a:ext cx="4176464" cy="792088"/>
            </a:xfrm>
            <a:prstGeom prst="parallelogram">
              <a:avLst>
                <a:gd name="adj" fmla="val 100868"/>
              </a:avLst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" name="Parallelogram 8"/>
            <p:cNvSpPr/>
            <p:nvPr/>
          </p:nvSpPr>
          <p:spPr>
            <a:xfrm>
              <a:off x="1533904" y="3717032"/>
              <a:ext cx="7070544" cy="1285554"/>
            </a:xfrm>
            <a:prstGeom prst="parallelogram">
              <a:avLst>
                <a:gd name="adj" fmla="val 100000"/>
              </a:avLst>
            </a:prstGeom>
            <a:solidFill>
              <a:srgbClr val="92D050">
                <a:alpha val="50000"/>
              </a:srgb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10" name="Cube 9"/>
            <p:cNvSpPr/>
            <p:nvPr/>
          </p:nvSpPr>
          <p:spPr>
            <a:xfrm>
              <a:off x="1533904" y="3304126"/>
              <a:ext cx="4176464" cy="1698459"/>
            </a:xfrm>
            <a:prstGeom prst="cube">
              <a:avLst>
                <a:gd name="adj" fmla="val 44709"/>
              </a:avLst>
            </a:prstGeom>
            <a:solidFill>
              <a:schemeClr val="bg1">
                <a:lumMod val="50000"/>
                <a:alpha val="5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11" name="Cube 10"/>
            <p:cNvSpPr/>
            <p:nvPr/>
          </p:nvSpPr>
          <p:spPr>
            <a:xfrm>
              <a:off x="1533904" y="2378613"/>
              <a:ext cx="4176464" cy="1698459"/>
            </a:xfrm>
            <a:prstGeom prst="cube">
              <a:avLst>
                <a:gd name="adj" fmla="val 44709"/>
              </a:avLst>
            </a:prstGeom>
            <a:solidFill>
              <a:schemeClr val="bg1">
                <a:lumMod val="50000"/>
                <a:alpha val="5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1964451" y="5205446"/>
              <a:ext cx="3772051" cy="635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Building Footprint</a:t>
              </a:r>
              <a:endPara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40634" y="2294345"/>
              <a:ext cx="2639618" cy="1143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Building </a:t>
              </a:r>
              <a:r>
                <a:rPr lang="en-US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Floorspace</a:t>
              </a:r>
              <a:endPara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-2244588" y="2489659"/>
              <a:ext cx="2862060" cy="1651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Floorspace</a:t>
              </a:r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: Footprint Ratio = 2</a:t>
              </a:r>
            </a:p>
          </p:txBody>
        </p:sp>
        <p:cxnSp>
          <p:nvCxnSpPr>
            <p:cNvPr id="15" name="Straight Arrow Connector 14"/>
            <p:cNvCxnSpPr>
              <a:endCxn id="11" idx="2"/>
            </p:cNvCxnSpPr>
            <p:nvPr/>
          </p:nvCxnSpPr>
          <p:spPr bwMode="auto">
            <a:xfrm>
              <a:off x="111421" y="3236841"/>
              <a:ext cx="1422482" cy="37068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endCxn id="10" idx="2"/>
            </p:cNvCxnSpPr>
            <p:nvPr/>
          </p:nvCxnSpPr>
          <p:spPr bwMode="auto">
            <a:xfrm>
              <a:off x="111421" y="3227842"/>
              <a:ext cx="1422482" cy="130519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13" idx="1"/>
            </p:cNvCxnSpPr>
            <p:nvPr/>
          </p:nvCxnSpPr>
          <p:spPr bwMode="auto">
            <a:xfrm flipH="1">
              <a:off x="4582331" y="2866158"/>
              <a:ext cx="2158302" cy="74136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13" idx="1"/>
            </p:cNvCxnSpPr>
            <p:nvPr/>
          </p:nvCxnSpPr>
          <p:spPr bwMode="auto">
            <a:xfrm flipH="1">
              <a:off x="4582331" y="2866158"/>
              <a:ext cx="2158302" cy="184867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V="1">
              <a:off x="1533904" y="4634550"/>
              <a:ext cx="1559037" cy="70648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6740634" y="5233184"/>
              <a:ext cx="2534794" cy="635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Built Area</a:t>
              </a:r>
              <a:endPara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5868148" y="4617134"/>
              <a:ext cx="1313854" cy="61474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69" name="Picture 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0614" y="25681"/>
            <a:ext cx="472602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4" name="Group 93"/>
          <p:cNvGrpSpPr/>
          <p:nvPr/>
        </p:nvGrpSpPr>
        <p:grpSpPr>
          <a:xfrm>
            <a:off x="4455052" y="2052094"/>
            <a:ext cx="4595145" cy="1190847"/>
            <a:chOff x="71406" y="1424768"/>
            <a:chExt cx="4595145" cy="1190847"/>
          </a:xfrm>
        </p:grpSpPr>
        <p:grpSp>
          <p:nvGrpSpPr>
            <p:cNvPr id="66" name="Group 65"/>
            <p:cNvGrpSpPr/>
            <p:nvPr/>
          </p:nvGrpSpPr>
          <p:grpSpPr>
            <a:xfrm>
              <a:off x="71406" y="1585878"/>
              <a:ext cx="4595145" cy="892552"/>
              <a:chOff x="71406" y="1308695"/>
              <a:chExt cx="4595145" cy="892552"/>
            </a:xfrm>
          </p:grpSpPr>
          <p:sp>
            <p:nvSpPr>
              <p:cNvPr id="70" name="TextBox 69"/>
              <p:cNvSpPr txBox="1">
                <a:spLocks noChangeArrowheads="1"/>
              </p:cNvSpPr>
              <p:nvPr/>
            </p:nvSpPr>
            <p:spPr bwMode="auto">
              <a:xfrm>
                <a:off x="71406" y="1458282"/>
                <a:ext cx="1814268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defRPr/>
                </a:pPr>
                <a:r>
                  <a:rPr lang="en-GB" sz="26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Plot Ratio:</a:t>
                </a:r>
                <a:endParaRPr lang="en-US" sz="2600" b="1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574369" y="1308695"/>
                <a:ext cx="309218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b="1" dirty="0" smtClean="0">
                    <a:latin typeface="+mn-lt"/>
                  </a:rPr>
                  <a:t>Building </a:t>
                </a:r>
                <a:r>
                  <a:rPr lang="en-US" sz="2600" b="1" dirty="0" err="1" smtClean="0">
                    <a:latin typeface="+mn-lt"/>
                  </a:rPr>
                  <a:t>Floorspace</a:t>
                </a:r>
                <a:endParaRPr lang="en-US" sz="2600" b="1" dirty="0" smtClean="0">
                  <a:latin typeface="+mn-lt"/>
                </a:endParaRPr>
              </a:p>
              <a:p>
                <a:r>
                  <a:rPr lang="en-US" sz="2600" b="1" dirty="0" smtClean="0">
                    <a:latin typeface="+mn-lt"/>
                  </a:rPr>
                  <a:t>Built Area</a:t>
                </a:r>
                <a:endParaRPr lang="en-GB" sz="2600" b="1" dirty="0">
                  <a:latin typeface="+mn-lt"/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 bwMode="auto">
              <a:xfrm>
                <a:off x="1680460" y="1724193"/>
                <a:ext cx="28800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7" name="Rounded Rectangle 66"/>
            <p:cNvSpPr/>
            <p:nvPr/>
          </p:nvSpPr>
          <p:spPr bwMode="auto">
            <a:xfrm>
              <a:off x="71406" y="1424768"/>
              <a:ext cx="4536985" cy="1190847"/>
            </a:xfrm>
            <a:prstGeom prst="roundRect">
              <a:avLst/>
            </a:prstGeom>
            <a:noFill/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4894492" y="6430055"/>
            <a:ext cx="420960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Materials provided by Peter </a:t>
            </a:r>
            <a:r>
              <a:rPr lang="en-GB" sz="20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Armitage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5" name="TextBox 94"/>
          <p:cNvSpPr txBox="1">
            <a:spLocks noChangeArrowheads="1"/>
          </p:cNvSpPr>
          <p:nvPr/>
        </p:nvSpPr>
        <p:spPr bwMode="auto">
          <a:xfrm>
            <a:off x="107504" y="1163217"/>
            <a:ext cx="365621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600" b="1" dirty="0" smtClean="0">
                <a:solidFill>
                  <a:srgbClr val="008000"/>
                </a:solidFill>
                <a:latin typeface="Calibri" pitchFamily="34" charset="0"/>
              </a:rPr>
              <a:t>Building Types:</a:t>
            </a:r>
            <a:endParaRPr lang="en-US" sz="26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07504" y="1555156"/>
            <a:ext cx="207967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Retail</a:t>
            </a:r>
          </a:p>
          <a:p>
            <a:pPr marL="180975" indent="-180975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Offices</a:t>
            </a:r>
          </a:p>
          <a:p>
            <a:pPr marL="180975" indent="-180975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Factories</a:t>
            </a:r>
          </a:p>
          <a:p>
            <a:pPr marL="180975" indent="-180975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Warehouses</a:t>
            </a:r>
          </a:p>
          <a:p>
            <a:pPr marL="180975" indent="-180975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Non-bulk</a:t>
            </a:r>
          </a:p>
        </p:txBody>
      </p:sp>
    </p:spTree>
    <p:extLst>
      <p:ext uri="{BB962C8B-B14F-4D97-AF65-F5344CB8AC3E}">
        <p14:creationId xmlns:p14="http://schemas.microsoft.com/office/powerpoint/2010/main" val="102926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Non-domestic Tiles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894492" y="6430055"/>
            <a:ext cx="420960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Materials provided by Peter </a:t>
            </a:r>
            <a:r>
              <a:rPr lang="en-GB" sz="20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Armitage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0451" y="1185643"/>
            <a:ext cx="6472574" cy="875205"/>
            <a:chOff x="80451" y="1185643"/>
            <a:chExt cx="6472574" cy="875205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685302"/>
              <a:ext cx="1499746" cy="3755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3286" y="1670670"/>
              <a:ext cx="1190042" cy="390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2181" y="1568248"/>
              <a:ext cx="1207113" cy="49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1642" y="1477667"/>
              <a:ext cx="902286" cy="53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8580" y="1255753"/>
              <a:ext cx="1114445" cy="7559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80451" y="1185643"/>
              <a:ext cx="32473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dirty="0" smtClean="0">
                  <a:latin typeface="+mn-lt"/>
                </a:rPr>
                <a:t>Retail (5 Types)</a:t>
              </a:r>
              <a:endParaRPr lang="en-GB" sz="2800" b="1" dirty="0">
                <a:latin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184" y="1979217"/>
            <a:ext cx="8970650" cy="1138832"/>
            <a:chOff x="59184" y="1776759"/>
            <a:chExt cx="8970650" cy="1138832"/>
          </a:xfrm>
        </p:grpSpPr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78" y="2528786"/>
              <a:ext cx="1855783" cy="382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9755" y="2470259"/>
              <a:ext cx="1702151" cy="441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1906" y="2384908"/>
              <a:ext cx="1519255" cy="526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1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9835" y="2138608"/>
              <a:ext cx="1628992" cy="773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1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192" y="1776759"/>
              <a:ext cx="1682642" cy="1138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59184" y="2041684"/>
              <a:ext cx="36459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dirty="0" smtClean="0">
                  <a:latin typeface="+mn-lt"/>
                </a:rPr>
                <a:t>Offices (5 Types)</a:t>
              </a:r>
              <a:endParaRPr lang="en-GB" sz="2800" b="1" dirty="0">
                <a:latin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9327" y="3337887"/>
            <a:ext cx="7608625" cy="1145411"/>
            <a:chOff x="79327" y="2852936"/>
            <a:chExt cx="7608625" cy="1145411"/>
          </a:xfrm>
        </p:grpSpPr>
        <p:pic>
          <p:nvPicPr>
            <p:cNvPr id="36" name="Picture 1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374" y="3339995"/>
              <a:ext cx="3540864" cy="653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1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3043" y="3444855"/>
              <a:ext cx="2172803" cy="548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1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731" y="3356992"/>
              <a:ext cx="1719221" cy="641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79327" y="2852936"/>
              <a:ext cx="37321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dirty="0" smtClean="0">
                  <a:latin typeface="+mn-lt"/>
                </a:rPr>
                <a:t>Factories (3 Types)</a:t>
              </a:r>
              <a:endParaRPr lang="en-GB" sz="2800" b="1" dirty="0">
                <a:latin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5155" y="4716919"/>
            <a:ext cx="8531558" cy="1989674"/>
            <a:chOff x="85155" y="4214980"/>
            <a:chExt cx="8531558" cy="1989674"/>
          </a:xfrm>
        </p:grpSpPr>
        <p:pic>
          <p:nvPicPr>
            <p:cNvPr id="39" name="Picture 1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790" y="4740099"/>
              <a:ext cx="3355529" cy="616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16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682" y="5487702"/>
              <a:ext cx="3628654" cy="716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17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254" y="4705747"/>
              <a:ext cx="2219136" cy="651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Picture 18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0820" y="4323417"/>
              <a:ext cx="2645893" cy="10339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85155" y="4214980"/>
              <a:ext cx="4401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dirty="0" smtClean="0">
                  <a:latin typeface="+mn-lt"/>
                </a:rPr>
                <a:t>Warehouses (4 Types)</a:t>
              </a:r>
              <a:endParaRPr lang="en-GB" sz="2800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6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Non-domestic Tile Examples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894492" y="6430055"/>
            <a:ext cx="420960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Materials provided by Peter </a:t>
            </a:r>
            <a:r>
              <a:rPr lang="en-GB" sz="20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Armitage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02" y="2345780"/>
            <a:ext cx="3431489" cy="252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5" y="2334958"/>
            <a:ext cx="3140870" cy="2520000"/>
          </a:xfrm>
          <a:prstGeom prst="rect">
            <a:avLst/>
          </a:prstGeom>
        </p:spPr>
      </p:pic>
      <p:pic>
        <p:nvPicPr>
          <p:cNvPr id="51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5181944"/>
            <a:ext cx="8640000" cy="8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405" y="1203831"/>
            <a:ext cx="3437339" cy="96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ts val="3400"/>
              </a:lnSpc>
              <a:defRPr/>
            </a:pPr>
            <a:r>
              <a:rPr lang="en-GB" sz="3200" b="1" dirty="0" smtClean="0">
                <a:solidFill>
                  <a:srgbClr val="008000"/>
                </a:solidFill>
                <a:latin typeface="Calibri" pitchFamily="34" charset="0"/>
              </a:rPr>
              <a:t>Retail – Tile 2</a:t>
            </a:r>
          </a:p>
          <a:p>
            <a:pPr algn="l">
              <a:lnSpc>
                <a:spcPts val="3400"/>
              </a:lnSpc>
              <a:defRPr/>
            </a:pPr>
            <a:r>
              <a:rPr lang="en-GB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(Plot Ratio = 0.6)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199322" y="194604"/>
            <a:ext cx="3762201" cy="1596862"/>
            <a:chOff x="5178056" y="593445"/>
            <a:chExt cx="3762201" cy="1596862"/>
          </a:xfrm>
        </p:grpSpPr>
        <p:sp>
          <p:nvSpPr>
            <p:cNvPr id="53" name="Rounded Rectangle 52"/>
            <p:cNvSpPr/>
            <p:nvPr/>
          </p:nvSpPr>
          <p:spPr bwMode="auto">
            <a:xfrm>
              <a:off x="5178056" y="593445"/>
              <a:ext cx="3762201" cy="1596862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50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8884" y="904528"/>
              <a:ext cx="2975106" cy="975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80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Non-domestic Tile Examples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894492" y="6430055"/>
            <a:ext cx="420960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Materials provided by Peter </a:t>
            </a:r>
            <a:r>
              <a:rPr lang="en-GB" sz="20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Armitage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9" y="2403341"/>
            <a:ext cx="3322715" cy="240487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98" y="2470127"/>
            <a:ext cx="2735384" cy="2249661"/>
          </a:xfrm>
          <a:prstGeom prst="rect">
            <a:avLst/>
          </a:prstGeom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391" y="5181944"/>
            <a:ext cx="8640000" cy="877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405" y="1203831"/>
            <a:ext cx="3703153" cy="96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ts val="3400"/>
              </a:lnSpc>
              <a:defRPr/>
            </a:pPr>
            <a:r>
              <a:rPr lang="en-GB" sz="3200" b="1" dirty="0" smtClean="0">
                <a:solidFill>
                  <a:srgbClr val="008000"/>
                </a:solidFill>
                <a:latin typeface="Calibri" pitchFamily="34" charset="0"/>
              </a:rPr>
              <a:t>Offices – Tile 5</a:t>
            </a:r>
          </a:p>
          <a:p>
            <a:pPr algn="l">
              <a:lnSpc>
                <a:spcPts val="3400"/>
              </a:lnSpc>
              <a:defRPr/>
            </a:pPr>
            <a:r>
              <a:rPr lang="en-GB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(Plot Ratio = 4.5)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5199322" y="194604"/>
            <a:ext cx="3762201" cy="1596862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460" y="366181"/>
            <a:ext cx="1941110" cy="131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Non-domestic Tile Examples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894492" y="6430055"/>
            <a:ext cx="420960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Materials provided by Peter </a:t>
            </a:r>
            <a:r>
              <a:rPr lang="en-GB" sz="20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Armitage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9" y="2610093"/>
            <a:ext cx="3322715" cy="199137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98" y="2582396"/>
            <a:ext cx="2735384" cy="2025123"/>
          </a:xfrm>
          <a:prstGeom prst="rect">
            <a:avLst/>
          </a:prstGeom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391" y="5186466"/>
            <a:ext cx="8640000" cy="86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405" y="1203831"/>
            <a:ext cx="3352279" cy="96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ts val="3400"/>
              </a:lnSpc>
              <a:defRPr/>
            </a:pPr>
            <a:r>
              <a:rPr lang="en-GB" sz="3200" b="1" dirty="0" smtClean="0">
                <a:solidFill>
                  <a:srgbClr val="008000"/>
                </a:solidFill>
                <a:latin typeface="Calibri" pitchFamily="34" charset="0"/>
              </a:rPr>
              <a:t>Factories – Tile 1</a:t>
            </a:r>
          </a:p>
          <a:p>
            <a:pPr algn="l">
              <a:lnSpc>
                <a:spcPts val="3400"/>
              </a:lnSpc>
              <a:defRPr/>
            </a:pPr>
            <a:r>
              <a:rPr lang="en-GB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(Plot Ratio = 0.4)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5199322" y="194604"/>
            <a:ext cx="3762201" cy="1596862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874" y="653038"/>
            <a:ext cx="3377524" cy="62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15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Non-domestic Tiles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405" y="1203831"/>
            <a:ext cx="3915804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ts val="3400"/>
              </a:lnSpc>
              <a:defRPr/>
            </a:pPr>
            <a:r>
              <a:rPr lang="en-GB" sz="2800" b="1" dirty="0" smtClean="0">
                <a:solidFill>
                  <a:srgbClr val="008000"/>
                </a:solidFill>
                <a:latin typeface="Calibri" pitchFamily="34" charset="0"/>
              </a:rPr>
              <a:t>Further Work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713717"/>
            <a:ext cx="812209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542925" algn="l"/>
              </a:tabLst>
            </a:pPr>
            <a:r>
              <a:rPr lang="en-GB" sz="26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1.	Generic Tiles</a:t>
            </a:r>
          </a:p>
          <a:p>
            <a:pPr marL="808038" indent="-265113" algn="l">
              <a:buFont typeface="Arial" pitchFamily="34" charset="0"/>
              <a:buChar char="•"/>
            </a:pPr>
            <a:r>
              <a:rPr lang="en-GB" sz="2600" b="1" dirty="0">
                <a:latin typeface="+mj-lt"/>
              </a:rPr>
              <a:t>Sub-types: Retail Warehouses, Business Parks, Department Stores, Shopping Malls</a:t>
            </a:r>
          </a:p>
          <a:p>
            <a:pPr marL="808038" indent="-265113" algn="l">
              <a:buFont typeface="Arial" pitchFamily="34" charset="0"/>
              <a:buChar char="•"/>
            </a:pPr>
            <a:r>
              <a:rPr lang="en-GB" sz="2600" b="1" dirty="0">
                <a:latin typeface="+mj-lt"/>
              </a:rPr>
              <a:t>Adding Road and Green Space to Tiles</a:t>
            </a:r>
          </a:p>
          <a:p>
            <a:pPr marL="514350" indent="-514350" algn="l">
              <a:buFont typeface="Arial" pitchFamily="34" charset="0"/>
              <a:buChar char="•"/>
            </a:pPr>
            <a:endParaRPr lang="en-GB" sz="20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514350" indent="-514350" algn="l">
              <a:buAutoNum type="arabicPeriod" startAt="2"/>
              <a:tabLst>
                <a:tab pos="542925" algn="l"/>
              </a:tabLst>
            </a:pPr>
            <a:r>
              <a:rPr lang="en-GB" sz="26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Non-domestic Building Energy Demand</a:t>
            </a:r>
          </a:p>
          <a:p>
            <a:pPr marL="808038" indent="-265113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Energy model has been built based on the UK </a:t>
            </a:r>
            <a:r>
              <a:rPr lang="en-GB" sz="2600" b="1" dirty="0">
                <a:latin typeface="+mn-lt"/>
              </a:rPr>
              <a:t>Government standard </a:t>
            </a:r>
            <a:r>
              <a:rPr lang="en-GB" sz="2600" b="1" dirty="0" smtClean="0">
                <a:latin typeface="+mn-lt"/>
              </a:rPr>
              <a:t>SBEM (Simplified </a:t>
            </a:r>
            <a:r>
              <a:rPr lang="en-GB" sz="2600" b="1" dirty="0">
                <a:latin typeface="+mn-lt"/>
              </a:rPr>
              <a:t>Building Energy Model</a:t>
            </a:r>
            <a:r>
              <a:rPr lang="en-GB" sz="2600" b="1" dirty="0" smtClean="0">
                <a:latin typeface="+mn-lt"/>
              </a:rPr>
              <a:t>)</a:t>
            </a:r>
          </a:p>
          <a:p>
            <a:pPr marL="808038" indent="-265113" algn="l">
              <a:buFont typeface="Arial" pitchFamily="34" charset="0"/>
              <a:buChar char="•"/>
            </a:pPr>
            <a:r>
              <a:rPr lang="en-GB" sz="2600" b="1" dirty="0" smtClean="0">
                <a:latin typeface="+mn-lt"/>
              </a:rPr>
              <a:t>Further develop the energy model and produce outputs for energy supply partner</a:t>
            </a:r>
            <a:endParaRPr lang="en-GB" sz="28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395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In this presentation…</a:t>
            </a:r>
            <a:endParaRPr lang="en-US" sz="2800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9" name="Picture 8" descr="Cover Image.jp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1858" y="1166138"/>
            <a:ext cx="4696646" cy="5112568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23528" y="1716622"/>
            <a:ext cx="85546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Development of Generic Tiles</a:t>
            </a:r>
          </a:p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GB" sz="3000" b="1" dirty="0">
                <a:solidFill>
                  <a:srgbClr val="0070C0"/>
                </a:solidFill>
                <a:latin typeface="+mn-lt"/>
              </a:rPr>
              <a:t>Generic Tiles and Energy Demand</a:t>
            </a:r>
          </a:p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Energy </a:t>
            </a:r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Demand </a:t>
            </a:r>
            <a:r>
              <a:rPr lang="en-US" sz="3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Modelling</a:t>
            </a:r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for </a:t>
            </a: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Chelmsford</a:t>
            </a:r>
            <a:endParaRPr 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42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Domestic Building Energy Model Framework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74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696" y="1524312"/>
            <a:ext cx="2933923" cy="1221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 Box 10"/>
          <p:cNvSpPr txBox="1">
            <a:spLocks noChangeArrowheads="1"/>
          </p:cNvSpPr>
          <p:nvPr/>
        </p:nvSpPr>
        <p:spPr bwMode="auto">
          <a:xfrm>
            <a:off x="565664" y="1164272"/>
            <a:ext cx="352839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008000"/>
                </a:solidFill>
                <a:latin typeface="Calibri" pitchFamily="34" charset="0"/>
              </a:rPr>
              <a:t>Domestic Building Stock</a:t>
            </a:r>
            <a:endParaRPr lang="en-GB" sz="22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889700" y="3128368"/>
            <a:ext cx="28803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008000"/>
                </a:solidFill>
                <a:latin typeface="Calibri" pitchFamily="34" charset="0"/>
              </a:rPr>
              <a:t>Building Physics Model</a:t>
            </a:r>
            <a:endParaRPr lang="en-GB" sz="22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pSp>
        <p:nvGrpSpPr>
          <p:cNvPr id="78" name="Group 73"/>
          <p:cNvGrpSpPr/>
          <p:nvPr/>
        </p:nvGrpSpPr>
        <p:grpSpPr>
          <a:xfrm>
            <a:off x="781688" y="3540536"/>
            <a:ext cx="3096344" cy="1296144"/>
            <a:chOff x="5292080" y="1286136"/>
            <a:chExt cx="3096344" cy="1296144"/>
          </a:xfrm>
        </p:grpSpPr>
        <p:sp>
          <p:nvSpPr>
            <p:cNvPr id="79" name="Rounded Rectangle 78"/>
            <p:cNvSpPr/>
            <p:nvPr/>
          </p:nvSpPr>
          <p:spPr>
            <a:xfrm>
              <a:off x="5292080" y="1286136"/>
              <a:ext cx="3096344" cy="12961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Text Box 13"/>
            <p:cNvSpPr txBox="1">
              <a:spLocks noChangeArrowheads="1"/>
            </p:cNvSpPr>
            <p:nvPr/>
          </p:nvSpPr>
          <p:spPr bwMode="auto">
            <a:xfrm>
              <a:off x="6588224" y="1340768"/>
              <a:ext cx="1800200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1600" b="1" dirty="0" smtClean="0">
                  <a:solidFill>
                    <a:schemeClr val="accent3">
                      <a:lumMod val="75000"/>
                    </a:schemeClr>
                  </a:solidFill>
                  <a:latin typeface="Calibri" pitchFamily="34" charset="0"/>
                  <a:sym typeface="Wingdings 3"/>
                </a:rPr>
                <a:t></a:t>
              </a:r>
              <a:r>
                <a:rPr lang="en-GB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Dwelling energy</a:t>
              </a:r>
              <a:endPara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  <a:p>
              <a:pPr algn="l"/>
              <a:endParaRPr lang="en-GB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  <a:p>
              <a:pPr algn="l"/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Occupancy</a:t>
              </a:r>
            </a:p>
            <a:p>
              <a:pPr algn="l"/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Building </a:t>
              </a:r>
              <a:r>
                <a:rPr lang="en-GB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Fabric</a:t>
              </a:r>
            </a:p>
            <a:p>
              <a:pPr algn="l"/>
              <a:r>
                <a:rPr lang="en-GB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Services </a:t>
              </a:r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Systems</a:t>
              </a:r>
            </a:p>
          </p:txBody>
        </p:sp>
        <p:pic>
          <p:nvPicPr>
            <p:cNvPr id="81" name="Picture 80" descr="Detached House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088" y="1443708"/>
              <a:ext cx="1250908" cy="977180"/>
            </a:xfrm>
            <a:prstGeom prst="rect">
              <a:avLst/>
            </a:prstGeom>
          </p:spPr>
        </p:pic>
      </p:grpSp>
      <p:sp>
        <p:nvSpPr>
          <p:cNvPr id="82" name="Text Box 10"/>
          <p:cNvSpPr txBox="1">
            <a:spLocks noChangeArrowheads="1"/>
          </p:cNvSpPr>
          <p:nvPr/>
        </p:nvSpPr>
        <p:spPr bwMode="auto">
          <a:xfrm>
            <a:off x="1049195" y="4980696"/>
            <a:ext cx="28803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008000"/>
                </a:solidFill>
                <a:latin typeface="Calibri" pitchFamily="34" charset="0"/>
              </a:rPr>
              <a:t>Generic Tile Data</a:t>
            </a:r>
            <a:endParaRPr lang="en-GB" sz="22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pSp>
        <p:nvGrpSpPr>
          <p:cNvPr id="83" name="Group 74"/>
          <p:cNvGrpSpPr/>
          <p:nvPr/>
        </p:nvGrpSpPr>
        <p:grpSpPr>
          <a:xfrm>
            <a:off x="781688" y="5412744"/>
            <a:ext cx="3096344" cy="1296144"/>
            <a:chOff x="3059832" y="2996952"/>
            <a:chExt cx="3096344" cy="1296144"/>
          </a:xfrm>
        </p:grpSpPr>
        <p:sp>
          <p:nvSpPr>
            <p:cNvPr id="84" name="Rounded Rectangle 83"/>
            <p:cNvSpPr/>
            <p:nvPr/>
          </p:nvSpPr>
          <p:spPr>
            <a:xfrm>
              <a:off x="3059832" y="2996952"/>
              <a:ext cx="3096344" cy="12961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 Box 13"/>
            <p:cNvSpPr txBox="1">
              <a:spLocks noChangeArrowheads="1"/>
            </p:cNvSpPr>
            <p:nvPr/>
          </p:nvSpPr>
          <p:spPr bwMode="auto">
            <a:xfrm>
              <a:off x="4355976" y="3077379"/>
              <a:ext cx="1800200" cy="1215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GB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Study Area</a:t>
              </a:r>
            </a:p>
            <a:p>
              <a:pPr algn="l"/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  <a:p>
              <a:pPr algn="l"/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Dwelling Number</a:t>
              </a:r>
            </a:p>
            <a:p>
              <a:pPr algn="l"/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Dwelling Type</a:t>
              </a:r>
            </a:p>
            <a:p>
              <a:pPr algn="l"/>
              <a:r>
                <a:rPr lang="en-GB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Location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86" name="Picture 15" descr="Map UK 04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02855" y="3114000"/>
              <a:ext cx="1081113" cy="108012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</p:spPr>
        </p:pic>
      </p:grp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4526104" y="3396520"/>
            <a:ext cx="26642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008000"/>
                </a:solidFill>
                <a:latin typeface="Calibri" pitchFamily="34" charset="0"/>
              </a:rPr>
              <a:t>Modelled Energy Use </a:t>
            </a:r>
            <a:endParaRPr lang="en-GB" sz="22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pSp>
        <p:nvGrpSpPr>
          <p:cNvPr id="88" name="Group 83"/>
          <p:cNvGrpSpPr/>
          <p:nvPr/>
        </p:nvGrpSpPr>
        <p:grpSpPr>
          <a:xfrm>
            <a:off x="4850140" y="3827407"/>
            <a:ext cx="2016224" cy="2233409"/>
            <a:chOff x="3779912" y="3284984"/>
            <a:chExt cx="2016224" cy="2233409"/>
          </a:xfrm>
        </p:grpSpPr>
        <p:sp>
          <p:nvSpPr>
            <p:cNvPr id="89" name="Rounded Rectangle 88"/>
            <p:cNvSpPr/>
            <p:nvPr/>
          </p:nvSpPr>
          <p:spPr>
            <a:xfrm>
              <a:off x="3779912" y="3284984"/>
              <a:ext cx="2016224" cy="223340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0" name="Picture 89" descr="MLSOA_TowerHamlets.jpg"/>
            <p:cNvPicPr>
              <a:picLocks noChangeAspect="1"/>
            </p:cNvPicPr>
            <p:nvPr/>
          </p:nvPicPr>
          <p:blipFill>
            <a:blip r:embed="rId5" cstate="print">
              <a:lum bright="-10000" contrast="10000"/>
            </a:blip>
            <a:stretch>
              <a:fillRect/>
            </a:stretch>
          </p:blipFill>
          <p:spPr>
            <a:xfrm>
              <a:off x="4048356" y="3465130"/>
              <a:ext cx="1479337" cy="15925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/>
          </p:spPr>
        </p:pic>
        <p:sp>
          <p:nvSpPr>
            <p:cNvPr id="91" name="Text Box 13"/>
            <p:cNvSpPr txBox="1">
              <a:spLocks noChangeArrowheads="1"/>
            </p:cNvSpPr>
            <p:nvPr/>
          </p:nvSpPr>
          <p:spPr bwMode="auto">
            <a:xfrm>
              <a:off x="3887924" y="5086345"/>
              <a:ext cx="18002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Study Area</a:t>
              </a:r>
            </a:p>
          </p:txBody>
        </p:sp>
      </p:grp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6516216" y="1452304"/>
            <a:ext cx="25202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008000"/>
                </a:solidFill>
                <a:latin typeface="Calibri" pitchFamily="34" charset="0"/>
              </a:rPr>
              <a:t>National Statistics</a:t>
            </a:r>
            <a:endParaRPr lang="en-GB" sz="22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pSp>
        <p:nvGrpSpPr>
          <p:cNvPr id="93" name="Group 93"/>
          <p:cNvGrpSpPr/>
          <p:nvPr/>
        </p:nvGrpSpPr>
        <p:grpSpPr>
          <a:xfrm>
            <a:off x="6768244" y="1883191"/>
            <a:ext cx="2016224" cy="1081281"/>
            <a:chOff x="6624228" y="3211815"/>
            <a:chExt cx="2016224" cy="1081281"/>
          </a:xfrm>
        </p:grpSpPr>
        <p:sp>
          <p:nvSpPr>
            <p:cNvPr id="94" name="Rounded Rectangle 93"/>
            <p:cNvSpPr/>
            <p:nvPr/>
          </p:nvSpPr>
          <p:spPr>
            <a:xfrm>
              <a:off x="6624228" y="3211815"/>
              <a:ext cx="2016224" cy="10812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5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70792" y="3501008"/>
              <a:ext cx="1879320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6" name="Right Arrow 95"/>
          <p:cNvSpPr/>
          <p:nvPr/>
        </p:nvSpPr>
        <p:spPr bwMode="auto">
          <a:xfrm rot="5400000">
            <a:off x="2068629" y="2833857"/>
            <a:ext cx="504056" cy="333238"/>
          </a:xfrm>
          <a:prstGeom prst="rightArrow">
            <a:avLst/>
          </a:prstGeom>
          <a:solidFill>
            <a:schemeClr val="accent6">
              <a:lumMod val="75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7" name="Right Brace 96"/>
          <p:cNvSpPr/>
          <p:nvPr/>
        </p:nvSpPr>
        <p:spPr>
          <a:xfrm>
            <a:off x="4238071" y="4044592"/>
            <a:ext cx="360040" cy="2016224"/>
          </a:xfrm>
          <a:prstGeom prst="rightBrac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Left-Right Arrow 97"/>
          <p:cNvSpPr/>
          <p:nvPr/>
        </p:nvSpPr>
        <p:spPr>
          <a:xfrm rot="18468552">
            <a:off x="7084564" y="3169777"/>
            <a:ext cx="656848" cy="279966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 Box 27"/>
          <p:cNvSpPr txBox="1">
            <a:spLocks noChangeArrowheads="1"/>
          </p:cNvSpPr>
          <p:nvPr/>
        </p:nvSpPr>
        <p:spPr bwMode="auto">
          <a:xfrm>
            <a:off x="1384759" y="2780386"/>
            <a:ext cx="8370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5F5F5F"/>
                </a:solidFill>
                <a:latin typeface="+mn-lt"/>
              </a:rPr>
              <a:t>INPUT</a:t>
            </a:r>
            <a:endParaRPr lang="en-US" sz="2000" dirty="0">
              <a:solidFill>
                <a:srgbClr val="5F5F5F"/>
              </a:solidFill>
              <a:latin typeface="+mn-lt"/>
            </a:endParaRPr>
          </a:p>
        </p:txBody>
      </p:sp>
      <p:sp>
        <p:nvSpPr>
          <p:cNvPr id="100" name="Text Box 27"/>
          <p:cNvSpPr txBox="1">
            <a:spLocks noChangeArrowheads="1"/>
          </p:cNvSpPr>
          <p:nvPr/>
        </p:nvSpPr>
        <p:spPr bwMode="auto">
          <a:xfrm rot="16200000">
            <a:off x="3478762" y="4829384"/>
            <a:ext cx="14866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5F5F5F"/>
                </a:solidFill>
                <a:latin typeface="+mn-lt"/>
              </a:rPr>
              <a:t>PROJECTION</a:t>
            </a:r>
            <a:endParaRPr lang="en-US" sz="2000" dirty="0">
              <a:solidFill>
                <a:srgbClr val="5F5F5F"/>
              </a:solidFill>
              <a:latin typeface="+mn-lt"/>
            </a:endParaRPr>
          </a:p>
        </p:txBody>
      </p:sp>
      <p:sp>
        <p:nvSpPr>
          <p:cNvPr id="101" name="Text Box 27"/>
          <p:cNvSpPr txBox="1">
            <a:spLocks noChangeArrowheads="1"/>
          </p:cNvSpPr>
          <p:nvPr/>
        </p:nvSpPr>
        <p:spPr bwMode="auto">
          <a:xfrm>
            <a:off x="7461098" y="3212434"/>
            <a:ext cx="12330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5F5F5F"/>
                </a:solidFill>
                <a:latin typeface="+mn-lt"/>
              </a:rPr>
              <a:t>EVALUATE</a:t>
            </a:r>
            <a:endParaRPr lang="en-US" sz="2000" dirty="0">
              <a:solidFill>
                <a:srgbClr val="5F5F5F"/>
              </a:solidFill>
              <a:latin typeface="+mn-lt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637672" y="5052704"/>
            <a:ext cx="792000" cy="333238"/>
          </a:xfrm>
          <a:prstGeom prst="rightArrow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3" name="Text Box 27"/>
          <p:cNvSpPr txBox="1">
            <a:spLocks noChangeArrowheads="1"/>
          </p:cNvSpPr>
          <p:nvPr/>
        </p:nvSpPr>
        <p:spPr bwMode="auto">
          <a:xfrm rot="16200000">
            <a:off x="-555607" y="5010168"/>
            <a:ext cx="20665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5F5F5F"/>
                </a:solidFill>
                <a:latin typeface="+mn-lt"/>
              </a:rPr>
              <a:t>LAND USE MODEL</a:t>
            </a:r>
            <a:endParaRPr lang="en-US" sz="2000" dirty="0">
              <a:solidFill>
                <a:srgbClr val="5F5F5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367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Domestic Building Energy Model Evaluation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34" name="Group 19"/>
          <p:cNvGrpSpPr/>
          <p:nvPr/>
        </p:nvGrpSpPr>
        <p:grpSpPr>
          <a:xfrm>
            <a:off x="323527" y="1274157"/>
            <a:ext cx="5378058" cy="3517690"/>
            <a:chOff x="323527" y="1340768"/>
            <a:chExt cx="7056785" cy="4615714"/>
          </a:xfrm>
        </p:grpSpPr>
        <p:pic>
          <p:nvPicPr>
            <p:cNvPr id="35" name="Picture 34" descr="Fig3b_LA_Gas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27" y="1340768"/>
              <a:ext cx="7056785" cy="4615714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336010" y="2385800"/>
              <a:ext cx="1830132" cy="10903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rgbClr val="F66400"/>
                  </a:solidFill>
                  <a:latin typeface="+mn-lt"/>
                </a:rPr>
                <a:t>Gas </a:t>
              </a:r>
              <a:r>
                <a:rPr lang="en-GB" sz="2400" b="1" i="1" dirty="0" err="1" smtClean="0">
                  <a:solidFill>
                    <a:srgbClr val="F66400"/>
                  </a:solidFill>
                  <a:latin typeface="+mn-lt"/>
                </a:rPr>
                <a:t>r</a:t>
              </a:r>
              <a:r>
                <a:rPr lang="en-GB" sz="2400" b="1" i="1" baseline="-25000" dirty="0" err="1" smtClean="0">
                  <a:solidFill>
                    <a:srgbClr val="F66400"/>
                  </a:solidFill>
                  <a:latin typeface="+mn-lt"/>
                </a:rPr>
                <a:t>s</a:t>
              </a:r>
              <a:r>
                <a:rPr lang="en-GB" sz="2400" b="1" i="1" dirty="0" smtClean="0">
                  <a:solidFill>
                    <a:srgbClr val="F66400"/>
                  </a:solidFill>
                  <a:latin typeface="+mn-lt"/>
                </a:rPr>
                <a:t>=0.934</a:t>
              </a:r>
              <a:endParaRPr lang="en-GB" sz="2400" b="1" i="1" dirty="0">
                <a:solidFill>
                  <a:srgbClr val="F66400"/>
                </a:solidFill>
                <a:latin typeface="+mn-lt"/>
              </a:endParaRPr>
            </a:p>
          </p:txBody>
        </p:sp>
      </p:grpSp>
      <p:grpSp>
        <p:nvGrpSpPr>
          <p:cNvPr id="38" name="Group 30"/>
          <p:cNvGrpSpPr/>
          <p:nvPr/>
        </p:nvGrpSpPr>
        <p:grpSpPr>
          <a:xfrm>
            <a:off x="3835223" y="3358707"/>
            <a:ext cx="5141606" cy="3363030"/>
            <a:chOff x="323528" y="1405575"/>
            <a:chExt cx="7056785" cy="4615713"/>
          </a:xfrm>
        </p:grpSpPr>
        <p:pic>
          <p:nvPicPr>
            <p:cNvPr id="39" name="Picture 38" descr="Fig3b_LA_Ga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28" y="1405575"/>
              <a:ext cx="7056785" cy="461571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4483528" y="4130415"/>
              <a:ext cx="2397716" cy="11405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rgbClr val="F66400"/>
                  </a:solidFill>
                  <a:latin typeface="+mn-lt"/>
                </a:rPr>
                <a:t>Electricity </a:t>
              </a:r>
              <a:r>
                <a:rPr lang="en-GB" sz="2400" b="1" i="1" dirty="0" err="1" smtClean="0">
                  <a:solidFill>
                    <a:srgbClr val="F66400"/>
                  </a:solidFill>
                  <a:latin typeface="+mn-lt"/>
                </a:rPr>
                <a:t>r</a:t>
              </a:r>
              <a:r>
                <a:rPr lang="en-GB" sz="2400" b="1" i="1" baseline="-25000" dirty="0" err="1" smtClean="0">
                  <a:solidFill>
                    <a:srgbClr val="F66400"/>
                  </a:solidFill>
                  <a:latin typeface="+mn-lt"/>
                </a:rPr>
                <a:t>s</a:t>
              </a:r>
              <a:r>
                <a:rPr lang="en-GB" sz="2400" b="1" i="1" dirty="0" smtClean="0">
                  <a:solidFill>
                    <a:srgbClr val="F66400"/>
                  </a:solidFill>
                  <a:latin typeface="+mn-lt"/>
                </a:rPr>
                <a:t>=0.974</a:t>
              </a:r>
              <a:endParaRPr lang="en-GB" sz="2400" b="1" i="1" dirty="0">
                <a:solidFill>
                  <a:srgbClr val="F66400"/>
                </a:solidFill>
                <a:latin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31438" y="5103500"/>
            <a:ext cx="2281118" cy="646331"/>
            <a:chOff x="737374" y="5326394"/>
            <a:chExt cx="2281118" cy="646331"/>
          </a:xfrm>
        </p:grpSpPr>
        <p:sp>
          <p:nvSpPr>
            <p:cNvPr id="41" name="Oval 40"/>
            <p:cNvSpPr/>
            <p:nvPr/>
          </p:nvSpPr>
          <p:spPr bwMode="auto">
            <a:xfrm>
              <a:off x="737374" y="5446594"/>
              <a:ext cx="152400" cy="152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" name="TextBox 41"/>
            <p:cNvSpPr txBox="1">
              <a:spLocks noChangeArrowheads="1"/>
            </p:cNvSpPr>
            <p:nvPr/>
          </p:nvSpPr>
          <p:spPr bwMode="auto">
            <a:xfrm>
              <a:off x="919904" y="5326394"/>
              <a:ext cx="2098588" cy="6463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defRPr/>
              </a:pPr>
              <a:r>
                <a:rPr lang="en-US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Local Authority (LA)</a:t>
              </a:r>
            </a:p>
            <a:p>
              <a:pPr>
                <a:defRPr/>
              </a:pPr>
              <a:r>
                <a:rPr lang="en-US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[326 LAs in England]</a:t>
              </a:r>
            </a:p>
          </p:txBody>
        </p:sp>
      </p:grpSp>
      <p:pic>
        <p:nvPicPr>
          <p:cNvPr id="43" name="Picture 42" descr="England-L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55069" y="119029"/>
            <a:ext cx="2035766" cy="3081373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3794" y="6002141"/>
            <a:ext cx="343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Data:</a:t>
            </a:r>
          </a:p>
          <a:p>
            <a:pPr algn="l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DECC Gas and electricity consumption 2007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81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Heat 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and Electricity Demands by Tile Types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434071"/>
              </p:ext>
            </p:extLst>
          </p:nvPr>
        </p:nvGraphicFramePr>
        <p:xfrm>
          <a:off x="145070" y="3403272"/>
          <a:ext cx="8819418" cy="2511040"/>
        </p:xfrm>
        <a:graphic>
          <a:graphicData uri="http://schemas.openxmlformats.org/drawingml/2006/table">
            <a:tbl>
              <a:tblPr/>
              <a:tblGrid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  <a:gridCol w="413718"/>
                <a:gridCol w="420285"/>
                <a:gridCol w="420285"/>
                <a:gridCol w="420285"/>
                <a:gridCol w="420285"/>
                <a:gridCol w="420285"/>
                <a:gridCol w="420285"/>
                <a:gridCol w="420285"/>
              </a:tblGrid>
              <a:tr h="953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Month</a:t>
                      </a:r>
                    </a:p>
                  </a:txBody>
                  <a:tcPr marL="4540" marR="4540" marT="45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Detached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Semi-detached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Terraces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Flat: purpose-built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Flat: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coverted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988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Da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Db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Dc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Dd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Sa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Sb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Sc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Sd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Ta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Tb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Tc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Td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Fa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Fb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Fc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Fd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Fe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FCa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FCb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FCc</a:t>
                      </a: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Annual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27089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19019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13855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10994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18722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14573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12983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11549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13383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11739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11626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11807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9042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7224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6538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6813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7129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11823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9592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7653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3457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2472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1902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3353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2592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2279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2325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1941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1579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1229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4287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2983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2130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1640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2897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2240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1967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1698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3538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1350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2387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1659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1434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1459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1456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2271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1559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937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1135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1550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735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3354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2323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1289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2267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1746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1359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1398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1033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1371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1104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4544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2264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1740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3064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2086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1822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2116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1785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1818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1362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1047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1818</a:t>
                      </a:r>
                    </a:p>
                  </a:txBody>
                  <a:tcPr marL="4540" marR="4540" marT="45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1448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1119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 bwMode="auto">
          <a:xfrm>
            <a:off x="570016" y="3216688"/>
            <a:ext cx="839585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0C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001431" y="2985386"/>
            <a:ext cx="14446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Tile Types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732" y="6045325"/>
            <a:ext cx="834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Month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308758" y="5999800"/>
            <a:ext cx="0" cy="4512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4" name="Picture 13" descr="LD18_Detached_is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770542"/>
            <a:ext cx="1769425" cy="117961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 descr="LD18_Detached_is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1921289"/>
            <a:ext cx="1317185" cy="87812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Picture 15" descr="LD18_Detached_is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1608" y="1786889"/>
            <a:ext cx="1720384" cy="114692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Picture 16" descr="LD18_Detached_is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1828452"/>
            <a:ext cx="1595694" cy="10637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Picture 17" descr="LD18_Detached_is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920" y="1792480"/>
            <a:ext cx="1708727" cy="113574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1" name="TextBox 20"/>
          <p:cNvSpPr txBox="1"/>
          <p:nvPr/>
        </p:nvSpPr>
        <p:spPr>
          <a:xfrm>
            <a:off x="54338" y="1184997"/>
            <a:ext cx="891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 smtClean="0">
                <a:solidFill>
                  <a:srgbClr val="008000"/>
                </a:solidFill>
                <a:latin typeface="Calibri" pitchFamily="34" charset="0"/>
              </a:rPr>
              <a:t>Annual </a:t>
            </a:r>
            <a:r>
              <a:rPr lang="en-GB" b="1" dirty="0">
                <a:solidFill>
                  <a:srgbClr val="008000"/>
                </a:solidFill>
                <a:latin typeface="Calibri" pitchFamily="34" charset="0"/>
              </a:rPr>
              <a:t>and monthly heat demand (kWh/year per dwelling)</a:t>
            </a:r>
          </a:p>
        </p:txBody>
      </p:sp>
    </p:spTree>
    <p:extLst>
      <p:ext uri="{BB962C8B-B14F-4D97-AF65-F5344CB8AC3E}">
        <p14:creationId xmlns:p14="http://schemas.microsoft.com/office/powerpoint/2010/main" val="123190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Adjustment for local characteristics at the ward level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338" y="1184997"/>
            <a:ext cx="891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 smtClean="0">
                <a:solidFill>
                  <a:srgbClr val="008000"/>
                </a:solidFill>
                <a:latin typeface="Calibri" pitchFamily="34" charset="0"/>
              </a:rPr>
              <a:t>Regression Curves</a:t>
            </a:r>
            <a:endParaRPr lang="en-GB" b="1" dirty="0">
              <a:solidFill>
                <a:srgbClr val="008000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45" y="1636029"/>
            <a:ext cx="8730982" cy="51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2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Domestic Energy Demand for Future Scenarios</a:t>
            </a:r>
            <a:endParaRPr lang="en-GB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338" y="1184997"/>
            <a:ext cx="891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008000"/>
                </a:solidFill>
                <a:latin typeface="Calibri" pitchFamily="34" charset="0"/>
              </a:rPr>
              <a:t>Generic Tiles: New Build for Future Scenarios (2030/2050)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201180"/>
              </p:ext>
            </p:extLst>
          </p:nvPr>
        </p:nvGraphicFramePr>
        <p:xfrm>
          <a:off x="260125" y="3617052"/>
          <a:ext cx="7506334" cy="2987040"/>
        </p:xfrm>
        <a:graphic>
          <a:graphicData uri="http://schemas.openxmlformats.org/drawingml/2006/table">
            <a:tbl>
              <a:tblPr/>
              <a:tblGrid>
                <a:gridCol w="2045114"/>
                <a:gridCol w="5461220"/>
              </a:tblGrid>
              <a:tr h="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FFFF"/>
                          </a:solidFill>
                          <a:latin typeface="Calibri"/>
                          <a:ea typeface="PMingLiU"/>
                          <a:cs typeface="Times New Roman"/>
                        </a:rPr>
                        <a:t>General Specification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Mode of Ventilation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Mechanical Ventilation with Heat Recovery (MVHR)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Door </a:t>
                      </a:r>
                      <a:endParaRPr lang="en-GB" sz="140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Number: 2 for houses and 1 for flats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U-value: 0.70 W/m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Windows</a:t>
                      </a:r>
                      <a:endParaRPr lang="en-GB" sz="140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latin typeface="Calibri"/>
                          <a:ea typeface="PMingLiU"/>
                          <a:cs typeface="Times New Roman"/>
                        </a:rPr>
                        <a:t>Type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: Triple glazed (Low-E, soft-coat)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Frame: </a:t>
                      </a:r>
                      <a:r>
                        <a:rPr lang="en-GB" sz="1400" dirty="0" err="1">
                          <a:latin typeface="Calibri"/>
                          <a:ea typeface="PMingLiU"/>
                          <a:cs typeface="Times New Roman"/>
                        </a:rPr>
                        <a:t>uPVC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U-value: 0.70 W/m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Ground </a:t>
                      </a:r>
                      <a:r>
                        <a:rPr lang="en-GB" sz="1400" b="1" dirty="0" smtClean="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Floor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latin typeface="Calibri"/>
                          <a:ea typeface="PMingLiU"/>
                          <a:cs typeface="Times New Roman"/>
                        </a:rPr>
                        <a:t>U-value: 0.10 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W/m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K (Note 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External Wall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Type: Solid with internal insulation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U-value: 0.15 W/m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K (Note 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Roof 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latin typeface="Calibri"/>
                          <a:ea typeface="PMingLiU"/>
                          <a:cs typeface="Times New Roman"/>
                        </a:rPr>
                        <a:t>U-value: 0.10 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W/m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K (Note 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Air Permeability q</a:t>
                      </a:r>
                      <a:r>
                        <a:rPr lang="en-GB" sz="1400" b="1" baseline="-2500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50</a:t>
                      </a:r>
                      <a:endParaRPr lang="en-GB" sz="140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1 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3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/hr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Thermal Bridge y-value</a:t>
                      </a:r>
                      <a:endParaRPr lang="en-GB" sz="140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0.02 W/m</a:t>
                      </a:r>
                      <a:r>
                        <a:rPr lang="en-GB" sz="1400" baseline="30000" dirty="0">
                          <a:latin typeface="Calibri"/>
                          <a:ea typeface="PMingLiU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04040"/>
                          </a:solidFill>
                          <a:latin typeface="Calibri"/>
                          <a:ea typeface="PMingLiU"/>
                          <a:cs typeface="Times New Roman"/>
                        </a:rPr>
                        <a:t>Lighting and appliances</a:t>
                      </a:r>
                      <a:endParaRPr lang="en-GB" sz="1400" dirty="0"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Electricity use: 68% (</a:t>
                      </a:r>
                      <a:r>
                        <a:rPr lang="en-GB" sz="1400" dirty="0" smtClean="0">
                          <a:latin typeface="Calibri"/>
                          <a:ea typeface="PMingLiU"/>
                          <a:cs typeface="Times New Roman"/>
                        </a:rPr>
                        <a:t>2031) 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/ 49% (</a:t>
                      </a:r>
                      <a:r>
                        <a:rPr lang="en-GB" sz="1400" dirty="0" smtClean="0">
                          <a:latin typeface="Calibri"/>
                          <a:ea typeface="PMingLiU"/>
                          <a:cs typeface="Times New Roman"/>
                        </a:rPr>
                        <a:t>2051) </a:t>
                      </a:r>
                      <a:r>
                        <a:rPr lang="en-GB" sz="1400" dirty="0">
                          <a:latin typeface="Calibri"/>
                          <a:ea typeface="PMingLiU"/>
                          <a:cs typeface="Times New Roman"/>
                        </a:rPr>
                        <a:t>relative to 2010 level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1884" y="3255940"/>
            <a:ext cx="757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Building Standard: Code for Sustainable Homes – Level 6 (‘Zero carbon’ Home)</a:t>
            </a:r>
            <a:endParaRPr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032" y="1579540"/>
            <a:ext cx="5997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UK Government Proposed Targets for New Homes</a:t>
            </a:r>
            <a:endParaRPr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1525"/>
              </p:ext>
            </p:extLst>
          </p:nvPr>
        </p:nvGraphicFramePr>
        <p:xfrm>
          <a:off x="261257" y="1945369"/>
          <a:ext cx="851460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990"/>
                <a:gridCol w="1440873"/>
                <a:gridCol w="1440873"/>
                <a:gridCol w="144087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Date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2010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2013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Carbon improvement as compared to Part L (BRs 2006)</a:t>
                      </a:r>
                      <a:endParaRPr lang="en-GB" sz="1400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25%</a:t>
                      </a:r>
                      <a:endParaRPr lang="en-GB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44%</a:t>
                      </a:r>
                      <a:endParaRPr lang="en-GB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70C0"/>
                          </a:solidFill>
                        </a:rPr>
                        <a:t>Zero carbon</a:t>
                      </a:r>
                      <a:endParaRPr lang="en-GB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Equivalent energy/carbon</a:t>
                      </a:r>
                      <a:r>
                        <a:rPr lang="en-GB" sz="1400" baseline="0" dirty="0" smtClean="0"/>
                        <a:t> standard in the Code</a:t>
                      </a:r>
                      <a:endParaRPr lang="en-GB" sz="1400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Code Level 3</a:t>
                      </a:r>
                      <a:endParaRPr lang="en-GB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Code Level 4</a:t>
                      </a:r>
                      <a:endParaRPr lang="en-GB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0070C0"/>
                          </a:solidFill>
                        </a:rPr>
                        <a:t>Code Level 6</a:t>
                      </a:r>
                      <a:endParaRPr lang="en-GB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94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71406" y="1203831"/>
            <a:ext cx="59850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GB" sz="2400" b="1" dirty="0" smtClean="0">
                <a:solidFill>
                  <a:srgbClr val="008000"/>
                </a:solidFill>
                <a:latin typeface="Calibri" pitchFamily="34" charset="0"/>
              </a:rPr>
              <a:t>Tile </a:t>
            </a:r>
            <a:r>
              <a:rPr lang="en-GB" sz="2400" b="1" dirty="0" err="1" smtClean="0">
                <a:solidFill>
                  <a:srgbClr val="008000"/>
                </a:solidFill>
                <a:latin typeface="Calibri" pitchFamily="34" charset="0"/>
              </a:rPr>
              <a:t>Sd</a:t>
            </a:r>
            <a:r>
              <a:rPr lang="en-GB" sz="2400" b="1" dirty="0" smtClean="0">
                <a:solidFill>
                  <a:srgbClr val="008000"/>
                </a:solidFill>
                <a:latin typeface="Calibri" pitchFamily="34" charset="0"/>
              </a:rPr>
              <a:t>: Semi-detached</a:t>
            </a:r>
            <a:endParaRPr lang="en-US" sz="24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795321"/>
              </p:ext>
            </p:extLst>
          </p:nvPr>
        </p:nvGraphicFramePr>
        <p:xfrm>
          <a:off x="251520" y="1765317"/>
          <a:ext cx="8640961" cy="12192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024336"/>
                <a:gridCol w="5616625"/>
              </a:tblGrid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Gross Density (</a:t>
                      </a:r>
                      <a:r>
                        <a:rPr lang="en-US" sz="2000" dirty="0" err="1" smtClean="0"/>
                        <a:t>dph</a:t>
                      </a:r>
                      <a:r>
                        <a:rPr lang="en-US" sz="2000" dirty="0" smtClean="0"/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41.7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Net Density (</a:t>
                      </a:r>
                      <a:r>
                        <a:rPr lang="en-US" sz="2000" dirty="0" err="1" smtClean="0"/>
                        <a:t>dph</a:t>
                      </a:r>
                      <a:r>
                        <a:rPr lang="en-US" sz="2000" dirty="0" smtClean="0"/>
                        <a:t>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60.0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/>
                        <a:t>Floor area (m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85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2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Building height (m)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6 (2 </a:t>
                      </a:r>
                      <a:r>
                        <a:rPr lang="en-US" sz="2000" dirty="0" err="1" smtClean="0"/>
                        <a:t>storeys</a:t>
                      </a:r>
                      <a:r>
                        <a:rPr lang="en-US" sz="2000" dirty="0" smtClean="0"/>
                        <a:t>)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57298" marR="57298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77" name="Group 76"/>
          <p:cNvGrpSpPr>
            <a:grpSpLocks noChangeAspect="1"/>
          </p:cNvGrpSpPr>
          <p:nvPr/>
        </p:nvGrpSpPr>
        <p:grpSpPr>
          <a:xfrm>
            <a:off x="6372200" y="1288895"/>
            <a:ext cx="2568057" cy="1728192"/>
            <a:chOff x="7322660" y="304624"/>
            <a:chExt cx="1593160" cy="1072128"/>
          </a:xfrm>
        </p:grpSpPr>
        <p:sp>
          <p:nvSpPr>
            <p:cNvPr id="78" name="Rounded Rectangle 77"/>
            <p:cNvSpPr/>
            <p:nvPr/>
          </p:nvSpPr>
          <p:spPr bwMode="auto">
            <a:xfrm>
              <a:off x="7322660" y="304624"/>
              <a:ext cx="1593160" cy="107212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79" name="Picture 78" descr="LD18_Detached_iso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0312" y="332656"/>
              <a:ext cx="1524096" cy="1016064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56" y="3018983"/>
            <a:ext cx="5940000" cy="169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21" y="3949182"/>
            <a:ext cx="6120000" cy="176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862" y="4806502"/>
            <a:ext cx="6300000" cy="1793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Domestic Energy Demand for Future Scenarios</a:t>
            </a:r>
            <a:endParaRPr lang="en-GB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9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In this presentation…</a:t>
            </a:r>
            <a:endParaRPr lang="en-US" sz="2800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9" name="Picture 8" descr="Cover Image.jp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1858" y="1166138"/>
            <a:ext cx="4696646" cy="5112568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23528" y="1716622"/>
            <a:ext cx="85546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Development of Generic Tiles</a:t>
            </a:r>
          </a:p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GB" sz="3000" b="1" dirty="0">
                <a:latin typeface="+mn-lt"/>
              </a:rPr>
              <a:t>Generic Tiles and Energy Demand</a:t>
            </a:r>
          </a:p>
          <a:p>
            <a:pPr marL="514350" indent="-514350" algn="l">
              <a:spcAft>
                <a:spcPts val="1800"/>
              </a:spcAft>
              <a:buAutoNum type="arabicPeriod"/>
            </a:pPr>
            <a:r>
              <a:rPr lang="en-US" sz="3000" b="1" dirty="0" smtClean="0">
                <a:solidFill>
                  <a:srgbClr val="0070C0"/>
                </a:solidFill>
                <a:latin typeface="+mn-lt"/>
              </a:rPr>
              <a:t>Energy </a:t>
            </a:r>
            <a:r>
              <a:rPr lang="en-US" sz="3000" b="1" dirty="0">
                <a:solidFill>
                  <a:srgbClr val="0070C0"/>
                </a:solidFill>
                <a:latin typeface="+mn-lt"/>
              </a:rPr>
              <a:t>Demand </a:t>
            </a:r>
            <a:r>
              <a:rPr lang="en-US" sz="3000" b="1" dirty="0" err="1">
                <a:solidFill>
                  <a:srgbClr val="0070C0"/>
                </a:solidFill>
                <a:latin typeface="+mn-lt"/>
              </a:rPr>
              <a:t>Modelling</a:t>
            </a:r>
            <a:r>
              <a:rPr lang="en-US" sz="3000" b="1" dirty="0">
                <a:solidFill>
                  <a:srgbClr val="0070C0"/>
                </a:solidFill>
                <a:latin typeface="+mn-lt"/>
              </a:rPr>
              <a:t> for </a:t>
            </a:r>
            <a:r>
              <a:rPr lang="en-US" sz="3000" b="1" dirty="0" smtClean="0">
                <a:solidFill>
                  <a:srgbClr val="0070C0"/>
                </a:solidFill>
                <a:latin typeface="+mn-lt"/>
              </a:rPr>
              <a:t>Chelmsford</a:t>
            </a:r>
            <a:endParaRPr lang="en-US" sz="3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813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 Case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Study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8" y="1332427"/>
            <a:ext cx="8569842" cy="4865171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 bwMode="auto">
          <a:xfrm>
            <a:off x="4726745" y="3724712"/>
            <a:ext cx="865163" cy="865163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1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Chelmsford: 2001 Base Year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 descr="D:\Boki\ReVISIONS\Meeting\120607 ReVISIONS Conference\Mapping-Chelmsford\Chelmsford - Ward-v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5" y="1186432"/>
            <a:ext cx="4320000" cy="496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Boki\ReVISIONS\Meeting\120607 ReVISIONS Conference\Mapping-Chelmsford\Chelmsford - Heat 2001-v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459" y="3150113"/>
            <a:ext cx="3071388" cy="352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4706" y="6029318"/>
            <a:ext cx="269459" cy="204348"/>
          </a:xfrm>
          <a:prstGeom prst="rect">
            <a:avLst/>
          </a:prstGeom>
          <a:solidFill>
            <a:srgbClr val="F664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GB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464165" y="5962215"/>
            <a:ext cx="9108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GB" sz="2200" b="1" dirty="0" smtClean="0">
                <a:solidFill>
                  <a:srgbClr val="5F5F5F"/>
                </a:solidFill>
                <a:latin typeface="+mn-lt"/>
              </a:rPr>
              <a:t>Urban</a:t>
            </a:r>
            <a:endParaRPr lang="en-US" sz="2200" b="1" dirty="0">
              <a:solidFill>
                <a:srgbClr val="5F5F5F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9578" y="6029318"/>
            <a:ext cx="269459" cy="204348"/>
          </a:xfrm>
          <a:prstGeom prst="rect">
            <a:avLst/>
          </a:prstGeom>
          <a:solidFill>
            <a:srgbClr val="FAA30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GB"/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1819037" y="5962215"/>
            <a:ext cx="13115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200" b="1" dirty="0" smtClean="0">
                <a:solidFill>
                  <a:srgbClr val="5F5F5F"/>
                </a:solidFill>
                <a:latin typeface="+mn-lt"/>
              </a:rPr>
              <a:t>Suburban</a:t>
            </a:r>
            <a:endParaRPr lang="en-US" sz="2200" b="1" dirty="0">
              <a:solidFill>
                <a:srgbClr val="5F5F5F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00188" y="6029318"/>
            <a:ext cx="269459" cy="2043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GB"/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3686559" y="5962215"/>
            <a:ext cx="7972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GB" sz="2200" b="1" dirty="0" smtClean="0">
                <a:solidFill>
                  <a:srgbClr val="5F5F5F"/>
                </a:solidFill>
                <a:latin typeface="+mn-lt"/>
              </a:rPr>
              <a:t>Rural</a:t>
            </a:r>
            <a:endParaRPr lang="en-US" sz="2200" b="1" dirty="0">
              <a:solidFill>
                <a:srgbClr val="5F5F5F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59" y="1603294"/>
            <a:ext cx="1586609" cy="1546819"/>
          </a:xfrm>
          <a:prstGeom prst="rect">
            <a:avLst/>
          </a:prstGeom>
        </p:spPr>
      </p:pic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3171551" y="1244671"/>
            <a:ext cx="14598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200" b="1" dirty="0" smtClean="0">
                <a:solidFill>
                  <a:srgbClr val="5F5F5F"/>
                </a:solidFill>
                <a:latin typeface="+mn-lt"/>
              </a:rPr>
              <a:t>Population</a:t>
            </a:r>
            <a:endParaRPr lang="en-US" sz="2200" b="1" dirty="0">
              <a:solidFill>
                <a:srgbClr val="5F5F5F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2" y="145453"/>
            <a:ext cx="3330796" cy="2163845"/>
          </a:xfrm>
          <a:prstGeom prst="rect">
            <a:avLst/>
          </a:prstGeom>
          <a:ln>
            <a:noFill/>
          </a:ln>
        </p:spPr>
      </p:pic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5417754" y="6537839"/>
            <a:ext cx="36845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r"/>
            <a:r>
              <a:rPr lang="en-US" sz="1800" b="1" dirty="0" smtClean="0">
                <a:solidFill>
                  <a:srgbClr val="5F5F5F"/>
                </a:solidFill>
                <a:latin typeface="+mn-lt"/>
              </a:rPr>
              <a:t>Annual Heat Demand (kWh/capita)</a:t>
            </a:r>
            <a:endParaRPr lang="en-US" sz="1800" b="1" dirty="0">
              <a:solidFill>
                <a:srgbClr val="5F5F5F"/>
              </a:solidFill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411526" y="3386520"/>
            <a:ext cx="491836" cy="1080000"/>
            <a:chOff x="8411526" y="2961936"/>
            <a:chExt cx="491836" cy="1080000"/>
          </a:xfrm>
        </p:grpSpPr>
        <p:sp>
          <p:nvSpPr>
            <p:cNvPr id="17" name="Rectangle 16"/>
            <p:cNvSpPr/>
            <p:nvPr/>
          </p:nvSpPr>
          <p:spPr>
            <a:xfrm>
              <a:off x="8411526" y="2961936"/>
              <a:ext cx="180000" cy="1080000"/>
            </a:xfrm>
            <a:prstGeom prst="rect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8527938" y="2961936"/>
              <a:ext cx="3754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5k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8527938" y="3811104"/>
              <a:ext cx="3754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8k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068926"/>
              </p:ext>
            </p:extLst>
          </p:nvPr>
        </p:nvGraphicFramePr>
        <p:xfrm>
          <a:off x="5843497" y="2358325"/>
          <a:ext cx="288221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707"/>
                <a:gridCol w="970771"/>
                <a:gridCol w="960739"/>
              </a:tblGrid>
              <a:tr h="37084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Dwelling Density (</a:t>
                      </a:r>
                      <a:r>
                        <a:rPr lang="en-GB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dph</a:t>
                      </a:r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05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Chelmsford: 2031 Future Scenarios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8" name="Picture 2" descr="D:\Boki\ReVISIONS\Meeting\120607 ReVISIONS Conference\Mapping-Chelmsford\Chelmsford - Ward-v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3" y="1490665"/>
            <a:ext cx="3696954" cy="424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94706" y="5937182"/>
            <a:ext cx="3563977" cy="276999"/>
            <a:chOff x="194706" y="5975854"/>
            <a:chExt cx="3563977" cy="276999"/>
          </a:xfrm>
        </p:grpSpPr>
        <p:sp>
          <p:nvSpPr>
            <p:cNvPr id="29" name="Rectangle 28"/>
            <p:cNvSpPr/>
            <p:nvPr/>
          </p:nvSpPr>
          <p:spPr>
            <a:xfrm>
              <a:off x="194706" y="6012179"/>
              <a:ext cx="269459" cy="204348"/>
            </a:xfrm>
            <a:prstGeom prst="rect">
              <a:avLst/>
            </a:prstGeom>
            <a:solidFill>
              <a:srgbClr val="F664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448802" y="5975854"/>
              <a:ext cx="77777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Urban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72154" y="6012179"/>
              <a:ext cx="269459" cy="204348"/>
            </a:xfrm>
            <a:prstGeom prst="rect">
              <a:avLst/>
            </a:prstGeom>
            <a:solidFill>
              <a:srgbClr val="FAA30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07726" y="5975854"/>
              <a:ext cx="110639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800" b="1" dirty="0" smtClean="0">
                  <a:solidFill>
                    <a:srgbClr val="5F5F5F"/>
                  </a:solidFill>
                  <a:latin typeface="+mn-lt"/>
                </a:rPr>
                <a:t>Suburban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826972" y="6012179"/>
              <a:ext cx="269459" cy="2043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 Box 27"/>
            <p:cNvSpPr txBox="1">
              <a:spLocks noChangeArrowheads="1"/>
            </p:cNvSpPr>
            <p:nvPr/>
          </p:nvSpPr>
          <p:spPr bwMode="auto">
            <a:xfrm>
              <a:off x="3074137" y="5975854"/>
              <a:ext cx="68454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Rural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26" y="1545417"/>
            <a:ext cx="1354761" cy="1320785"/>
          </a:xfrm>
          <a:prstGeom prst="rect">
            <a:avLst/>
          </a:prstGeom>
        </p:spPr>
      </p:pic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2432026" y="1230101"/>
            <a:ext cx="12255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1800" b="1" dirty="0" smtClean="0">
                <a:solidFill>
                  <a:srgbClr val="5F5F5F"/>
                </a:solidFill>
                <a:latin typeface="+mn-lt"/>
              </a:rPr>
              <a:t>Population</a:t>
            </a:r>
            <a:endParaRPr lang="en-US" sz="1800" b="1" dirty="0">
              <a:solidFill>
                <a:srgbClr val="5F5F5F"/>
              </a:solidFill>
              <a:latin typeface="+mn-lt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887" y="396107"/>
            <a:ext cx="2520000" cy="289305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887" y="3865348"/>
            <a:ext cx="2520000" cy="2893051"/>
          </a:xfrm>
          <a:prstGeom prst="rect">
            <a:avLst/>
          </a:prstGeom>
        </p:spPr>
      </p:pic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3996926" y="2404785"/>
            <a:ext cx="85151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200" b="1" dirty="0" smtClean="0">
                <a:latin typeface="+mn-lt"/>
              </a:rPr>
              <a:t>Trend</a:t>
            </a:r>
            <a:endParaRPr lang="en-US" sz="2200" b="1" dirty="0">
              <a:latin typeface="+mn-lt"/>
            </a:endParaRPr>
          </a:p>
        </p:txBody>
      </p:sp>
      <p:sp>
        <p:nvSpPr>
          <p:cNvPr id="40" name="Text Box 27"/>
          <p:cNvSpPr txBox="1">
            <a:spLocks noChangeArrowheads="1"/>
          </p:cNvSpPr>
          <p:nvPr/>
        </p:nvSpPr>
        <p:spPr bwMode="auto">
          <a:xfrm>
            <a:off x="6418950" y="98256"/>
            <a:ext cx="15135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200" b="1" dirty="0" smtClean="0">
                <a:latin typeface="+mn-lt"/>
              </a:rPr>
              <a:t>Market Led</a:t>
            </a:r>
            <a:endParaRPr lang="en-US" sz="2200" b="1" dirty="0">
              <a:latin typeface="+mn-lt"/>
            </a:endParaRPr>
          </a:p>
        </p:txBody>
      </p:sp>
      <p:sp>
        <p:nvSpPr>
          <p:cNvPr id="41" name="Text Box 27"/>
          <p:cNvSpPr txBox="1">
            <a:spLocks noChangeArrowheads="1"/>
          </p:cNvSpPr>
          <p:nvPr/>
        </p:nvSpPr>
        <p:spPr bwMode="auto">
          <a:xfrm>
            <a:off x="6378875" y="3595238"/>
            <a:ext cx="15937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200" b="1" dirty="0" smtClean="0">
                <a:latin typeface="+mn-lt"/>
              </a:rPr>
              <a:t>Compaction</a:t>
            </a:r>
            <a:endParaRPr lang="en-US" sz="2200" b="1" dirty="0">
              <a:latin typeface="+mn-lt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449" y="224632"/>
            <a:ext cx="1260000" cy="122840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449" y="3764515"/>
            <a:ext cx="1260000" cy="12284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995" y="2713827"/>
            <a:ext cx="2520000" cy="289305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35" y="2544562"/>
            <a:ext cx="1260000" cy="1228401"/>
          </a:xfrm>
          <a:prstGeom prst="rect">
            <a:avLst/>
          </a:prstGeom>
        </p:spPr>
      </p:pic>
      <p:sp>
        <p:nvSpPr>
          <p:cNvPr id="45" name="Text Box 27"/>
          <p:cNvSpPr txBox="1">
            <a:spLocks noChangeArrowheads="1"/>
          </p:cNvSpPr>
          <p:nvPr/>
        </p:nvSpPr>
        <p:spPr bwMode="auto">
          <a:xfrm>
            <a:off x="218794" y="1235155"/>
            <a:ext cx="19430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200" b="1" dirty="0" smtClean="0">
                <a:latin typeface="+mn-lt"/>
              </a:rPr>
              <a:t>2001 Base Year</a:t>
            </a:r>
            <a:endParaRPr lang="en-US" sz="2200" b="1" dirty="0">
              <a:latin typeface="+mn-lt"/>
            </a:endParaRPr>
          </a:p>
        </p:txBody>
      </p:sp>
      <p:sp>
        <p:nvSpPr>
          <p:cNvPr id="47" name="Text Box 27"/>
          <p:cNvSpPr txBox="1">
            <a:spLocks noChangeArrowheads="1"/>
          </p:cNvSpPr>
          <p:nvPr/>
        </p:nvSpPr>
        <p:spPr bwMode="auto">
          <a:xfrm>
            <a:off x="4341409" y="5932270"/>
            <a:ext cx="228798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en-GB" sz="1600" b="1" dirty="0" smtClean="0">
                <a:solidFill>
                  <a:srgbClr val="5F5F5F"/>
                </a:solidFill>
                <a:latin typeface="+mn-lt"/>
              </a:rPr>
              <a:t>Growth in dwelling numbers from 2001 (%)</a:t>
            </a:r>
            <a:endParaRPr lang="en-US" sz="1600" b="1" dirty="0">
              <a:solidFill>
                <a:srgbClr val="5F5F5F"/>
              </a:solidFill>
              <a:latin typeface="+mn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865292"/>
              </p:ext>
            </p:extLst>
          </p:nvPr>
        </p:nvGraphicFramePr>
        <p:xfrm>
          <a:off x="4641645" y="6323983"/>
          <a:ext cx="1620000" cy="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"/>
                <a:gridCol w="324000"/>
                <a:gridCol w="324000"/>
                <a:gridCol w="324000"/>
                <a:gridCol w="324000"/>
              </a:tblGrid>
              <a:tr h="180000"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500420" y="6483397"/>
            <a:ext cx="2036664" cy="230832"/>
            <a:chOff x="4500420" y="5910207"/>
            <a:chExt cx="2036664" cy="230832"/>
          </a:xfrm>
        </p:grpSpPr>
        <p:sp>
          <p:nvSpPr>
            <p:cNvPr id="48" name="Text Box 27"/>
            <p:cNvSpPr txBox="1">
              <a:spLocks noChangeArrowheads="1"/>
            </p:cNvSpPr>
            <p:nvPr/>
          </p:nvSpPr>
          <p:spPr bwMode="auto">
            <a:xfrm>
              <a:off x="4500420" y="5910207"/>
              <a:ext cx="28245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49" name="Text Box 27"/>
            <p:cNvSpPr txBox="1">
              <a:spLocks noChangeArrowheads="1"/>
            </p:cNvSpPr>
            <p:nvPr/>
          </p:nvSpPr>
          <p:spPr bwMode="auto">
            <a:xfrm>
              <a:off x="6059069" y="5910207"/>
              <a:ext cx="47801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50" name="Text Box 27"/>
            <p:cNvSpPr txBox="1">
              <a:spLocks noChangeArrowheads="1"/>
            </p:cNvSpPr>
            <p:nvPr/>
          </p:nvSpPr>
          <p:spPr bwMode="auto">
            <a:xfrm>
              <a:off x="4749227" y="5910207"/>
              <a:ext cx="38023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51" name="Text Box 27"/>
            <p:cNvSpPr txBox="1">
              <a:spLocks noChangeArrowheads="1"/>
            </p:cNvSpPr>
            <p:nvPr/>
          </p:nvSpPr>
          <p:spPr bwMode="auto">
            <a:xfrm>
              <a:off x="5021299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52" name="Text Box 27"/>
            <p:cNvSpPr txBox="1">
              <a:spLocks noChangeArrowheads="1"/>
            </p:cNvSpPr>
            <p:nvPr/>
          </p:nvSpPr>
          <p:spPr bwMode="auto">
            <a:xfrm>
              <a:off x="5359230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53" name="Text Box 27"/>
            <p:cNvSpPr txBox="1">
              <a:spLocks noChangeArrowheads="1"/>
            </p:cNvSpPr>
            <p:nvPr/>
          </p:nvSpPr>
          <p:spPr bwMode="auto">
            <a:xfrm>
              <a:off x="5710568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300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618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Chelmsford: 2031 Trend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0" y="1422116"/>
            <a:ext cx="2743710" cy="314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500" y="3682801"/>
            <a:ext cx="2596216" cy="298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35" y="1286950"/>
            <a:ext cx="4068000" cy="2349126"/>
          </a:xfrm>
          <a:prstGeom prst="rect">
            <a:avLst/>
          </a:prstGeom>
          <a:ln>
            <a:noFill/>
          </a:ln>
        </p:spPr>
      </p:pic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6509442" y="2987883"/>
            <a:ext cx="2571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r"/>
            <a:r>
              <a:rPr lang="en-US" sz="1800" b="1" dirty="0" smtClean="0">
                <a:latin typeface="+mn-lt"/>
              </a:rPr>
              <a:t>Heat Demand per capita</a:t>
            </a:r>
          </a:p>
          <a:p>
            <a:pPr algn="r"/>
            <a:r>
              <a:rPr lang="en-US" sz="1800" b="1" dirty="0" smtClean="0">
                <a:latin typeface="+mn-lt"/>
              </a:rPr>
              <a:t>(change from 2001)</a:t>
            </a:r>
            <a:endParaRPr lang="en-US" sz="1800" b="1" dirty="0"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411526" y="3622805"/>
            <a:ext cx="702811" cy="1080000"/>
            <a:chOff x="8411526" y="3622805"/>
            <a:chExt cx="702811" cy="1080000"/>
          </a:xfrm>
        </p:grpSpPr>
        <p:sp>
          <p:nvSpPr>
            <p:cNvPr id="17" name="Rectangle 16"/>
            <p:cNvSpPr/>
            <p:nvPr/>
          </p:nvSpPr>
          <p:spPr>
            <a:xfrm>
              <a:off x="8411526" y="3622805"/>
              <a:ext cx="180000" cy="1080000"/>
            </a:xfrm>
            <a:prstGeom prst="rect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8535331" y="3622805"/>
              <a:ext cx="5790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-35%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8535331" y="4471973"/>
              <a:ext cx="5790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-65%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72889" y="1207996"/>
            <a:ext cx="2081117" cy="2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1" dirty="0" smtClean="0">
                <a:latin typeface="+mn-lt"/>
              </a:rPr>
              <a:t>Growth Pattern</a:t>
            </a:r>
            <a:endParaRPr lang="en-US" sz="2200" b="1" dirty="0"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600556"/>
              </p:ext>
            </p:extLst>
          </p:nvPr>
        </p:nvGraphicFramePr>
        <p:xfrm>
          <a:off x="2779765" y="3601519"/>
          <a:ext cx="3492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000"/>
                <a:gridCol w="1164000"/>
                <a:gridCol w="1164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GB" sz="17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Net </a:t>
                      </a:r>
                      <a:r>
                        <a:rPr lang="en-GB" sz="17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Dwelling Density (</a:t>
                      </a:r>
                      <a:r>
                        <a:rPr lang="en-GB" sz="17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dph</a:t>
                      </a:r>
                      <a:r>
                        <a:rPr lang="en-GB" sz="17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)</a:t>
                      </a:r>
                      <a:endParaRPr lang="en-GB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(+81%)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(+48%)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(+20%)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Heat Demand per capita (kWh/year)</a:t>
                      </a:r>
                      <a:endParaRPr lang="en-GB" sz="17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2738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2886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4571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(-53%)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(-51%)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(-45%)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Share</a:t>
                      </a:r>
                      <a:r>
                        <a:rPr lang="en-GB" sz="17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of </a:t>
                      </a: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Total Heat Demand</a:t>
                      </a:r>
                      <a:endParaRPr lang="en-GB" sz="17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87750" y="4880870"/>
            <a:ext cx="228798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en-GB" sz="1600" b="1" dirty="0" smtClean="0">
                <a:solidFill>
                  <a:srgbClr val="5F5F5F"/>
                </a:solidFill>
                <a:latin typeface="+mn-lt"/>
              </a:rPr>
              <a:t>Growth in dwelling numbers from 2001 (%)</a:t>
            </a:r>
            <a:endParaRPr lang="en-US" sz="1600" b="1" dirty="0">
              <a:solidFill>
                <a:srgbClr val="5F5F5F"/>
              </a:solidFill>
              <a:latin typeface="+mn-lt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567914"/>
              </p:ext>
            </p:extLst>
          </p:nvPr>
        </p:nvGraphicFramePr>
        <p:xfrm>
          <a:off x="487986" y="5272583"/>
          <a:ext cx="1620000" cy="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"/>
                <a:gridCol w="324000"/>
                <a:gridCol w="324000"/>
                <a:gridCol w="324000"/>
                <a:gridCol w="324000"/>
              </a:tblGrid>
              <a:tr h="180000"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346761" y="5431997"/>
            <a:ext cx="2036664" cy="230832"/>
            <a:chOff x="4500420" y="5910207"/>
            <a:chExt cx="2036664" cy="230832"/>
          </a:xfrm>
        </p:grpSpPr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500420" y="5910207"/>
              <a:ext cx="28245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6059069" y="5910207"/>
              <a:ext cx="47801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4749227" y="5910207"/>
              <a:ext cx="38023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5021299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3" name="Text Box 27"/>
            <p:cNvSpPr txBox="1">
              <a:spLocks noChangeArrowheads="1"/>
            </p:cNvSpPr>
            <p:nvPr/>
          </p:nvSpPr>
          <p:spPr bwMode="auto">
            <a:xfrm>
              <a:off x="5359230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5" name="Text Box 27"/>
            <p:cNvSpPr txBox="1">
              <a:spLocks noChangeArrowheads="1"/>
            </p:cNvSpPr>
            <p:nvPr/>
          </p:nvSpPr>
          <p:spPr bwMode="auto">
            <a:xfrm>
              <a:off x="5710568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300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488176" y="95693"/>
            <a:ext cx="2570760" cy="2365820"/>
            <a:chOff x="6509442" y="95693"/>
            <a:chExt cx="2570760" cy="2365820"/>
          </a:xfrm>
        </p:grpSpPr>
        <p:sp>
          <p:nvSpPr>
            <p:cNvPr id="7" name="Rectangle 6"/>
            <p:cNvSpPr/>
            <p:nvPr/>
          </p:nvSpPr>
          <p:spPr bwMode="auto">
            <a:xfrm>
              <a:off x="6509442" y="95693"/>
              <a:ext cx="2570760" cy="23658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6539018" y="173830"/>
              <a:ext cx="2441102" cy="2263024"/>
              <a:chOff x="6666614" y="173830"/>
              <a:chExt cx="2441102" cy="2263024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6666614" y="173830"/>
                <a:ext cx="2441102" cy="2263024"/>
                <a:chOff x="6666614" y="173830"/>
                <a:chExt cx="2441102" cy="2263024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66614" y="850997"/>
                  <a:ext cx="2441102" cy="158585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Picture 2" descr="D:\Boki\ReVISIONS\Meeting\120607 ReVISIONS Conference\Mapping-Chelmsford\Chelmsford - Ward-v2.jp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4517" y="173830"/>
                  <a:ext cx="979389" cy="11245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27"/>
              <p:cNvSpPr txBox="1">
                <a:spLocks noChangeArrowheads="1"/>
              </p:cNvSpPr>
              <p:nvPr/>
            </p:nvSpPr>
            <p:spPr bwMode="auto">
              <a:xfrm>
                <a:off x="7887165" y="198398"/>
                <a:ext cx="119047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tIns="0" bIns="0">
                <a:spAutoFit/>
              </a:bodyPr>
              <a:lstStyle/>
              <a:p>
                <a:pPr algn="r"/>
                <a:r>
                  <a:rPr lang="en-US" sz="1800" b="1" dirty="0" smtClean="0">
                    <a:latin typeface="+mn-lt"/>
                  </a:rPr>
                  <a:t>Base Year</a:t>
                </a:r>
                <a:endParaRPr lang="en-US" sz="1800" b="1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839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Chelmsford: 2031 Market Led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0" y="1422116"/>
            <a:ext cx="2743709" cy="314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500" y="3682801"/>
            <a:ext cx="2596215" cy="298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36" y="1286950"/>
            <a:ext cx="4067998" cy="2349126"/>
          </a:xfrm>
          <a:prstGeom prst="rect">
            <a:avLst/>
          </a:prstGeom>
          <a:ln>
            <a:noFill/>
          </a:ln>
        </p:spPr>
      </p:pic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6509442" y="2987883"/>
            <a:ext cx="2571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r"/>
            <a:r>
              <a:rPr lang="en-US" sz="1800" b="1" dirty="0" smtClean="0">
                <a:latin typeface="+mn-lt"/>
              </a:rPr>
              <a:t>Heat Demand per capita</a:t>
            </a:r>
          </a:p>
          <a:p>
            <a:pPr algn="r"/>
            <a:r>
              <a:rPr lang="en-US" sz="1800" b="1" dirty="0" smtClean="0">
                <a:latin typeface="+mn-lt"/>
              </a:rPr>
              <a:t>(change from 2001)</a:t>
            </a:r>
            <a:endParaRPr lang="en-US" sz="1800" b="1" dirty="0"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411526" y="3622805"/>
            <a:ext cx="702811" cy="1080000"/>
            <a:chOff x="8411526" y="3622805"/>
            <a:chExt cx="702811" cy="1080000"/>
          </a:xfrm>
        </p:grpSpPr>
        <p:sp>
          <p:nvSpPr>
            <p:cNvPr id="17" name="Rectangle 16"/>
            <p:cNvSpPr/>
            <p:nvPr/>
          </p:nvSpPr>
          <p:spPr>
            <a:xfrm>
              <a:off x="8411526" y="3622805"/>
              <a:ext cx="180000" cy="1080000"/>
            </a:xfrm>
            <a:prstGeom prst="rect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8535331" y="3622805"/>
              <a:ext cx="5790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-35%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8535331" y="4471973"/>
              <a:ext cx="5790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-65%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72889" y="1207996"/>
            <a:ext cx="2081117" cy="2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1" dirty="0" smtClean="0">
                <a:latin typeface="+mn-lt"/>
              </a:rPr>
              <a:t>Growth Pattern</a:t>
            </a:r>
            <a:endParaRPr lang="en-US" sz="2200" b="1" dirty="0">
              <a:latin typeface="+mn-lt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87750" y="4880870"/>
            <a:ext cx="228798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en-GB" sz="1600" b="1" dirty="0" smtClean="0">
                <a:solidFill>
                  <a:srgbClr val="5F5F5F"/>
                </a:solidFill>
                <a:latin typeface="+mn-lt"/>
              </a:rPr>
              <a:t>Growth in dwelling numbers from 2001 (%)</a:t>
            </a:r>
            <a:endParaRPr lang="en-US" sz="1600" b="1" dirty="0">
              <a:solidFill>
                <a:srgbClr val="5F5F5F"/>
              </a:solidFill>
              <a:latin typeface="+mn-lt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727836"/>
              </p:ext>
            </p:extLst>
          </p:nvPr>
        </p:nvGraphicFramePr>
        <p:xfrm>
          <a:off x="487986" y="5272583"/>
          <a:ext cx="1620000" cy="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"/>
                <a:gridCol w="324000"/>
                <a:gridCol w="324000"/>
                <a:gridCol w="324000"/>
                <a:gridCol w="324000"/>
              </a:tblGrid>
              <a:tr h="180000"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346761" y="5431997"/>
            <a:ext cx="2036664" cy="230832"/>
            <a:chOff x="4500420" y="5910207"/>
            <a:chExt cx="2036664" cy="230832"/>
          </a:xfrm>
        </p:grpSpPr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500420" y="5910207"/>
              <a:ext cx="28245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6059069" y="5910207"/>
              <a:ext cx="47801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4749227" y="5910207"/>
              <a:ext cx="38023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5021299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3" name="Text Box 27"/>
            <p:cNvSpPr txBox="1">
              <a:spLocks noChangeArrowheads="1"/>
            </p:cNvSpPr>
            <p:nvPr/>
          </p:nvSpPr>
          <p:spPr bwMode="auto">
            <a:xfrm>
              <a:off x="5359230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5" name="Text Box 27"/>
            <p:cNvSpPr txBox="1">
              <a:spLocks noChangeArrowheads="1"/>
            </p:cNvSpPr>
            <p:nvPr/>
          </p:nvSpPr>
          <p:spPr bwMode="auto">
            <a:xfrm>
              <a:off x="5710568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300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80142"/>
              </p:ext>
            </p:extLst>
          </p:nvPr>
        </p:nvGraphicFramePr>
        <p:xfrm>
          <a:off x="2779765" y="3601519"/>
          <a:ext cx="3492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000"/>
                <a:gridCol w="1164000"/>
                <a:gridCol w="1164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GB" sz="17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Net </a:t>
                      </a:r>
                      <a:r>
                        <a:rPr lang="en-GB" sz="17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Dwelling Density (</a:t>
                      </a:r>
                      <a:r>
                        <a:rPr lang="en-GB" sz="17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dph</a:t>
                      </a:r>
                      <a:r>
                        <a:rPr lang="en-GB" sz="17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)</a:t>
                      </a:r>
                      <a:endParaRPr lang="en-GB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(+48%)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(+40%)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(+3%)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Heat Demand per capita (kWh/year)</a:t>
                      </a:r>
                      <a:endParaRPr lang="en-GB" sz="17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2796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2793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5080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(-52%)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(-52%)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(-39%)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Share</a:t>
                      </a:r>
                      <a:r>
                        <a:rPr lang="en-GB" sz="17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of </a:t>
                      </a: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Total Heat Demand</a:t>
                      </a:r>
                      <a:endParaRPr lang="en-GB" sz="17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6488176" y="95693"/>
            <a:ext cx="2570760" cy="2365820"/>
            <a:chOff x="6509442" y="95693"/>
            <a:chExt cx="2570760" cy="2365820"/>
          </a:xfrm>
        </p:grpSpPr>
        <p:sp>
          <p:nvSpPr>
            <p:cNvPr id="31" name="Rectangle 30"/>
            <p:cNvSpPr/>
            <p:nvPr/>
          </p:nvSpPr>
          <p:spPr bwMode="auto">
            <a:xfrm>
              <a:off x="6509442" y="95693"/>
              <a:ext cx="2570760" cy="23658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539018" y="173830"/>
              <a:ext cx="2441102" cy="2263024"/>
              <a:chOff x="6666614" y="173830"/>
              <a:chExt cx="2441102" cy="2263024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6666614" y="173830"/>
                <a:ext cx="2441102" cy="2263024"/>
                <a:chOff x="6666614" y="173830"/>
                <a:chExt cx="2441102" cy="2263024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66614" y="850997"/>
                  <a:ext cx="2441102" cy="158585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9" name="Picture 2" descr="D:\Boki\ReVISIONS\Meeting\120607 ReVISIONS Conference\Mapping-Chelmsford\Chelmsford - Ward-v2.jp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4517" y="173830"/>
                  <a:ext cx="979389" cy="11245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7" name="Text Box 27"/>
              <p:cNvSpPr txBox="1">
                <a:spLocks noChangeArrowheads="1"/>
              </p:cNvSpPr>
              <p:nvPr/>
            </p:nvSpPr>
            <p:spPr bwMode="auto">
              <a:xfrm>
                <a:off x="7887165" y="198398"/>
                <a:ext cx="119047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tIns="0" bIns="0">
                <a:spAutoFit/>
              </a:bodyPr>
              <a:lstStyle/>
              <a:p>
                <a:pPr algn="r"/>
                <a:r>
                  <a:rPr lang="en-US" sz="1800" b="1" dirty="0" smtClean="0">
                    <a:latin typeface="+mn-lt"/>
                  </a:rPr>
                  <a:t>Base Year</a:t>
                </a:r>
                <a:endParaRPr lang="en-US" sz="1800" b="1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84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Chelmsford: 2031 Compaction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0" y="1422116"/>
            <a:ext cx="2743709" cy="31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500" y="3682802"/>
            <a:ext cx="2596215" cy="298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36" y="1286950"/>
            <a:ext cx="4067998" cy="2349125"/>
          </a:xfrm>
          <a:prstGeom prst="rect">
            <a:avLst/>
          </a:prstGeom>
          <a:ln>
            <a:noFill/>
          </a:ln>
        </p:spPr>
      </p:pic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6509442" y="2987883"/>
            <a:ext cx="2571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r"/>
            <a:r>
              <a:rPr lang="en-US" sz="1800" b="1" dirty="0" smtClean="0">
                <a:latin typeface="+mn-lt"/>
              </a:rPr>
              <a:t>Heat Demand per capita</a:t>
            </a:r>
          </a:p>
          <a:p>
            <a:pPr algn="r"/>
            <a:r>
              <a:rPr lang="en-US" sz="1800" b="1" dirty="0" smtClean="0">
                <a:latin typeface="+mn-lt"/>
              </a:rPr>
              <a:t>(change from 2001)</a:t>
            </a:r>
            <a:endParaRPr lang="en-US" sz="1800" b="1" dirty="0"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411526" y="3622805"/>
            <a:ext cx="702811" cy="1080000"/>
            <a:chOff x="8411526" y="3622805"/>
            <a:chExt cx="702811" cy="1080000"/>
          </a:xfrm>
        </p:grpSpPr>
        <p:sp>
          <p:nvSpPr>
            <p:cNvPr id="17" name="Rectangle 16"/>
            <p:cNvSpPr/>
            <p:nvPr/>
          </p:nvSpPr>
          <p:spPr>
            <a:xfrm>
              <a:off x="8411526" y="3622805"/>
              <a:ext cx="180000" cy="1080000"/>
            </a:xfrm>
            <a:prstGeom prst="rect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8535331" y="3622805"/>
              <a:ext cx="5790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-35%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8535331" y="4471973"/>
              <a:ext cx="5790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-65%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72889" y="1207996"/>
            <a:ext cx="2081117" cy="2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1" dirty="0" smtClean="0">
                <a:latin typeface="+mn-lt"/>
              </a:rPr>
              <a:t>Growth Pattern</a:t>
            </a:r>
            <a:endParaRPr lang="en-US" sz="2200" b="1" dirty="0">
              <a:latin typeface="+mn-lt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87750" y="4880870"/>
            <a:ext cx="228798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en-GB" sz="1600" b="1" dirty="0" smtClean="0">
                <a:solidFill>
                  <a:srgbClr val="5F5F5F"/>
                </a:solidFill>
                <a:latin typeface="+mn-lt"/>
              </a:rPr>
              <a:t>Growth in dwelling numbers from 2001 (%)</a:t>
            </a:r>
            <a:endParaRPr lang="en-US" sz="1600" b="1" dirty="0">
              <a:solidFill>
                <a:srgbClr val="5F5F5F"/>
              </a:solidFill>
              <a:latin typeface="+mn-lt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727836"/>
              </p:ext>
            </p:extLst>
          </p:nvPr>
        </p:nvGraphicFramePr>
        <p:xfrm>
          <a:off x="487986" y="5272583"/>
          <a:ext cx="1620000" cy="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"/>
                <a:gridCol w="324000"/>
                <a:gridCol w="324000"/>
                <a:gridCol w="324000"/>
                <a:gridCol w="324000"/>
              </a:tblGrid>
              <a:tr h="180000"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"/>
                        </a:lnSpc>
                      </a:pPr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346761" y="5431997"/>
            <a:ext cx="2036664" cy="230832"/>
            <a:chOff x="4500420" y="5910207"/>
            <a:chExt cx="2036664" cy="230832"/>
          </a:xfrm>
        </p:grpSpPr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500420" y="5910207"/>
              <a:ext cx="28245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6059069" y="5910207"/>
              <a:ext cx="47801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4749227" y="5910207"/>
              <a:ext cx="38023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5021299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3" name="Text Box 27"/>
            <p:cNvSpPr txBox="1">
              <a:spLocks noChangeArrowheads="1"/>
            </p:cNvSpPr>
            <p:nvPr/>
          </p:nvSpPr>
          <p:spPr bwMode="auto">
            <a:xfrm>
              <a:off x="5359230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150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35" name="Text Box 27"/>
            <p:cNvSpPr txBox="1">
              <a:spLocks noChangeArrowheads="1"/>
            </p:cNvSpPr>
            <p:nvPr/>
          </p:nvSpPr>
          <p:spPr bwMode="auto">
            <a:xfrm>
              <a:off x="5710568" y="5910207"/>
              <a:ext cx="47801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500" b="1" dirty="0" smtClean="0">
                  <a:solidFill>
                    <a:srgbClr val="5F5F5F"/>
                  </a:solidFill>
                  <a:latin typeface="+mn-lt"/>
                </a:rPr>
                <a:t>300</a:t>
              </a:r>
              <a:endParaRPr lang="en-US" sz="15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932872"/>
              </p:ext>
            </p:extLst>
          </p:nvPr>
        </p:nvGraphicFramePr>
        <p:xfrm>
          <a:off x="2779765" y="3601519"/>
          <a:ext cx="3492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000"/>
                <a:gridCol w="1164000"/>
                <a:gridCol w="1164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GB" sz="17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Net </a:t>
                      </a:r>
                      <a:r>
                        <a:rPr lang="en-GB" sz="17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Dwelling Density (</a:t>
                      </a:r>
                      <a:r>
                        <a:rPr lang="en-GB" sz="17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dph</a:t>
                      </a:r>
                      <a:r>
                        <a:rPr lang="en-GB" sz="17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)</a:t>
                      </a:r>
                      <a:endParaRPr lang="en-GB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(+224%)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(+44%)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(+15%)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Heat Demand per capita (kWh/year)</a:t>
                      </a:r>
                      <a:endParaRPr lang="en-GB" sz="17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3025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4566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(-61%)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(-48%)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(-45%)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Share</a:t>
                      </a:r>
                      <a:r>
                        <a:rPr lang="en-GB" sz="17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of </a:t>
                      </a:r>
                      <a:r>
                        <a:rPr lang="en-GB" sz="1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Total Heat Demand</a:t>
                      </a:r>
                      <a:endParaRPr lang="en-GB" sz="17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6488176" y="95693"/>
            <a:ext cx="2570760" cy="2365820"/>
            <a:chOff x="6509442" y="95693"/>
            <a:chExt cx="2570760" cy="2365820"/>
          </a:xfrm>
        </p:grpSpPr>
        <p:sp>
          <p:nvSpPr>
            <p:cNvPr id="31" name="Rectangle 30"/>
            <p:cNvSpPr/>
            <p:nvPr/>
          </p:nvSpPr>
          <p:spPr bwMode="auto">
            <a:xfrm>
              <a:off x="6509442" y="95693"/>
              <a:ext cx="2570760" cy="23658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539018" y="173830"/>
              <a:ext cx="2441102" cy="2263024"/>
              <a:chOff x="6666614" y="173830"/>
              <a:chExt cx="2441102" cy="2263024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6666614" y="173830"/>
                <a:ext cx="2441102" cy="2263024"/>
                <a:chOff x="6666614" y="173830"/>
                <a:chExt cx="2441102" cy="2263024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66614" y="850997"/>
                  <a:ext cx="2441102" cy="158585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9" name="Picture 2" descr="D:\Boki\ReVISIONS\Meeting\120607 ReVISIONS Conference\Mapping-Chelmsford\Chelmsford - Ward-v2.jp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4517" y="173830"/>
                  <a:ext cx="979389" cy="11245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7" name="Text Box 27"/>
              <p:cNvSpPr txBox="1">
                <a:spLocks noChangeArrowheads="1"/>
              </p:cNvSpPr>
              <p:nvPr/>
            </p:nvSpPr>
            <p:spPr bwMode="auto">
              <a:xfrm>
                <a:off x="7887165" y="198398"/>
                <a:ext cx="119047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tIns="0" bIns="0">
                <a:spAutoFit/>
              </a:bodyPr>
              <a:lstStyle/>
              <a:p>
                <a:pPr algn="r"/>
                <a:r>
                  <a:rPr lang="en-US" sz="1800" b="1" dirty="0" smtClean="0">
                    <a:latin typeface="+mn-lt"/>
                  </a:rPr>
                  <a:t>Base Year</a:t>
                </a:r>
                <a:endParaRPr lang="en-US" sz="1800" b="1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874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Chelmsford: 2031 Future Scenarios Comparison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865307"/>
              </p:ext>
            </p:extLst>
          </p:nvPr>
        </p:nvGraphicFramePr>
        <p:xfrm>
          <a:off x="597709" y="1417118"/>
          <a:ext cx="5811551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922"/>
                <a:gridCol w="1230543"/>
                <a:gridCol w="1230543"/>
                <a:gridCol w="1230543"/>
              </a:tblGrid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Scenarios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Urban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Suburban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Rural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Net</a:t>
                      </a:r>
                      <a:r>
                        <a:rPr lang="en-GB" sz="2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Dwelling Density (</a:t>
                      </a:r>
                      <a:r>
                        <a:rPr lang="en-GB" sz="20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dph</a:t>
                      </a:r>
                      <a:r>
                        <a:rPr lang="en-GB" sz="2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GB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Trend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Market Led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Compaction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marL="1588" indent="0" algn="l" fontAlgn="b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Heat Demand Reduction per capita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Trend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-53%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-51%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-45%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Market Led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-52%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-52%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-39%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Compaction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-61%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-48%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-45%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marL="1588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Share</a:t>
                      </a:r>
                      <a:r>
                        <a:rPr lang="en-GB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of 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Heat Demand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Trend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Market Led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en-GB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Compaction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A3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9229" y="1201977"/>
            <a:ext cx="1656000" cy="19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9229" y="3047710"/>
            <a:ext cx="1656000" cy="190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9229" y="4893448"/>
            <a:ext cx="1656000" cy="190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27"/>
          <p:cNvSpPr txBox="1">
            <a:spLocks noChangeArrowheads="1"/>
          </p:cNvSpPr>
          <p:nvPr/>
        </p:nvSpPr>
        <p:spPr bwMode="auto">
          <a:xfrm>
            <a:off x="8073648" y="1202229"/>
            <a:ext cx="7922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000" b="1" dirty="0" smtClean="0">
                <a:latin typeface="+mn-lt"/>
              </a:rPr>
              <a:t>Trend</a:t>
            </a:r>
            <a:endParaRPr lang="en-US" sz="2000" b="1" dirty="0">
              <a:latin typeface="+mn-lt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7989843" y="3145827"/>
            <a:ext cx="959815" cy="56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dirty="0" smtClean="0">
                <a:latin typeface="+mn-lt"/>
              </a:rPr>
              <a:t>Market</a:t>
            </a:r>
          </a:p>
          <a:p>
            <a:pPr>
              <a:lnSpc>
                <a:spcPts val="2200"/>
              </a:lnSpc>
            </a:pPr>
            <a:r>
              <a:rPr lang="en-US" sz="2000" b="1" dirty="0" smtClean="0">
                <a:latin typeface="+mn-lt"/>
              </a:rPr>
              <a:t>Led</a:t>
            </a:r>
            <a:endParaRPr lang="en-US" sz="2000" b="1" dirty="0">
              <a:latin typeface="+mn-lt"/>
            </a:endParaRPr>
          </a:p>
        </p:txBody>
      </p:sp>
      <p:sp>
        <p:nvSpPr>
          <p:cNvPr id="40" name="Text Box 27"/>
          <p:cNvSpPr txBox="1">
            <a:spLocks noChangeArrowheads="1"/>
          </p:cNvSpPr>
          <p:nvPr/>
        </p:nvSpPr>
        <p:spPr bwMode="auto">
          <a:xfrm>
            <a:off x="7948468" y="4991710"/>
            <a:ext cx="1127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000" b="1" dirty="0" smtClean="0">
                <a:latin typeface="+mn-lt"/>
              </a:rPr>
              <a:t>Compact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923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Modelling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of the Wider South East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 descr="C:\Users\Vicky\Desktop\120607 ReVISIONS Conference\Figure\WSE-Ma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42" y="1166139"/>
            <a:ext cx="4288265" cy="471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175" y="1794934"/>
            <a:ext cx="4042317" cy="4445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86211" y="5975854"/>
            <a:ext cx="4422180" cy="276999"/>
            <a:chOff x="186211" y="5975854"/>
            <a:chExt cx="4422180" cy="276999"/>
          </a:xfrm>
        </p:grpSpPr>
        <p:sp>
          <p:nvSpPr>
            <p:cNvPr id="5" name="Rectangle 4"/>
            <p:cNvSpPr/>
            <p:nvPr/>
          </p:nvSpPr>
          <p:spPr>
            <a:xfrm>
              <a:off x="1283126" y="6012179"/>
              <a:ext cx="269459" cy="2043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6" name="Text Box 27"/>
            <p:cNvSpPr txBox="1">
              <a:spLocks noChangeArrowheads="1"/>
            </p:cNvSpPr>
            <p:nvPr/>
          </p:nvSpPr>
          <p:spPr bwMode="auto">
            <a:xfrm>
              <a:off x="1511821" y="5975854"/>
              <a:ext cx="77777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Urban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14999" y="6012179"/>
              <a:ext cx="269459" cy="204348"/>
            </a:xfrm>
            <a:prstGeom prst="rect">
              <a:avLst/>
            </a:prstGeom>
            <a:solidFill>
              <a:srgbClr val="FAA30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8" name="Text Box 27"/>
            <p:cNvSpPr txBox="1">
              <a:spLocks noChangeArrowheads="1"/>
            </p:cNvSpPr>
            <p:nvPr/>
          </p:nvSpPr>
          <p:spPr bwMode="auto">
            <a:xfrm>
              <a:off x="2550571" y="5975854"/>
              <a:ext cx="110639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US" sz="1800" b="1" dirty="0" smtClean="0">
                  <a:solidFill>
                    <a:srgbClr val="5F5F5F"/>
                  </a:solidFill>
                  <a:latin typeface="+mn-lt"/>
                </a:rPr>
                <a:t>Suburban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676680" y="6012179"/>
              <a:ext cx="269459" cy="2043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 Box 27"/>
            <p:cNvSpPr txBox="1">
              <a:spLocks noChangeArrowheads="1"/>
            </p:cNvSpPr>
            <p:nvPr/>
          </p:nvSpPr>
          <p:spPr bwMode="auto">
            <a:xfrm>
              <a:off x="3923845" y="5975854"/>
              <a:ext cx="68454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Rural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6211" y="6012179"/>
              <a:ext cx="269459" cy="2043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414533" y="5975854"/>
              <a:ext cx="86998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tIns="0" bIns="0">
              <a:spAutoFit/>
            </a:bodyPr>
            <a:lstStyle/>
            <a:p>
              <a:r>
                <a:rPr lang="en-GB" sz="1800" b="1" dirty="0" smtClean="0">
                  <a:solidFill>
                    <a:srgbClr val="5F5F5F"/>
                  </a:solidFill>
                  <a:latin typeface="+mn-lt"/>
                </a:rPr>
                <a:t>Central</a:t>
              </a:r>
              <a:endParaRPr lang="en-US" sz="1800" b="1" dirty="0">
                <a:solidFill>
                  <a:srgbClr val="5F5F5F"/>
                </a:solidFill>
                <a:latin typeface="+mn-lt"/>
              </a:endParaRPr>
            </a:p>
          </p:txBody>
        </p:sp>
      </p:grp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72889" y="1207996"/>
            <a:ext cx="2376839" cy="56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1" dirty="0" smtClean="0">
                <a:latin typeface="+mn-lt"/>
              </a:rPr>
              <a:t>Area Type Classification</a:t>
            </a:r>
            <a:endParaRPr lang="en-US" sz="2200" b="1" dirty="0">
              <a:latin typeface="+mn-lt"/>
            </a:endParaRP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5001175" y="1330063"/>
            <a:ext cx="4042318" cy="4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Heat Demand per capita:</a:t>
            </a:r>
          </a:p>
          <a:p>
            <a:pPr>
              <a:lnSpc>
                <a:spcPts val="1800"/>
              </a:lnSpc>
            </a:pP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January (kWh/month)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31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4972" y="1177397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rgbClr val="008000"/>
                </a:solidFill>
                <a:latin typeface="Calibri" pitchFamily="34" charset="0"/>
              </a:rPr>
              <a:t>Building Level Technologies</a:t>
            </a:r>
          </a:p>
          <a:p>
            <a:pPr algn="l"/>
            <a:r>
              <a:rPr lang="en-GB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Tile Db: Detached House (12 </a:t>
            </a:r>
            <a:r>
              <a:rPr lang="en-GB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dph</a:t>
            </a:r>
            <a:r>
              <a:rPr lang="en-GB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)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20" name="Picture 4" descr="E:\ReVISIONS\Meeting\100727 Executive Committee Meeting\Presentation\DetachedHou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5131"/>
            <a:ext cx="3971522" cy="437389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3925835" y="2113746"/>
            <a:ext cx="215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Solar PV:</a:t>
            </a:r>
          </a:p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Electricity Supply</a:t>
            </a:r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 bwMode="auto">
          <a:xfrm flipH="1">
            <a:off x="2234758" y="2436912"/>
            <a:ext cx="1691077" cy="2340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275011" y="4672928"/>
            <a:ext cx="2770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Ground Source Heat Pump:</a:t>
            </a:r>
          </a:p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Heat Supply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3667773" y="5031227"/>
            <a:ext cx="2607238" cy="546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5" name="Group 24"/>
          <p:cNvGrpSpPr/>
          <p:nvPr/>
        </p:nvGrpSpPr>
        <p:grpSpPr>
          <a:xfrm>
            <a:off x="4071081" y="2661082"/>
            <a:ext cx="1861306" cy="1811338"/>
            <a:chOff x="2756848" y="2292824"/>
            <a:chExt cx="2033517" cy="1978926"/>
          </a:xfrm>
        </p:grpSpPr>
        <p:pic>
          <p:nvPicPr>
            <p:cNvPr id="26" name="Picture 10" descr="E:\ReVISIONS\Meeting\100727 Executive Committee Meeting\Presentation\SolarPV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29059" y="2429301"/>
              <a:ext cx="1629295" cy="1749050"/>
            </a:xfrm>
            <a:prstGeom prst="rect">
              <a:avLst/>
            </a:prstGeom>
            <a:noFill/>
          </p:spPr>
        </p:pic>
        <p:sp>
          <p:nvSpPr>
            <p:cNvPr id="27" name="Rectangle 26"/>
            <p:cNvSpPr/>
            <p:nvPr/>
          </p:nvSpPr>
          <p:spPr bwMode="auto">
            <a:xfrm>
              <a:off x="2756848" y="2292824"/>
              <a:ext cx="2033517" cy="1978926"/>
            </a:xfrm>
            <a:prstGeom prst="rect">
              <a:avLst/>
            </a:prstGeom>
            <a:noFill/>
            <a:ln w="9525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067590" y="6560647"/>
            <a:ext cx="4040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Image of solar PV panel extracted from Google 3D warehouse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6444208" y="149958"/>
            <a:ext cx="2566800" cy="1727346"/>
            <a:chOff x="6593610" y="304624"/>
            <a:chExt cx="1593160" cy="1072128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593610" y="304624"/>
              <a:ext cx="1593160" cy="107212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1" name="Picture 30" descr="LD18_Detached_is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0232" y="332656"/>
              <a:ext cx="1524096" cy="1016064"/>
            </a:xfrm>
            <a:prstGeom prst="rect">
              <a:avLst/>
            </a:prstGeom>
            <a:effectLst>
              <a:softEdge rad="63500"/>
            </a:effectLst>
          </p:spPr>
        </p:pic>
      </p:grpSp>
      <p:sp>
        <p:nvSpPr>
          <p:cNvPr id="35" name="TextBox 34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Low Carbon Energy Supply Options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11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4972" y="1177397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rgbClr val="008000"/>
                </a:solidFill>
                <a:latin typeface="Calibri" pitchFamily="34" charset="0"/>
              </a:rPr>
              <a:t>Building Level Technologies</a:t>
            </a:r>
          </a:p>
          <a:p>
            <a:pPr algn="l"/>
            <a:r>
              <a:rPr lang="en-GB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Tile </a:t>
            </a:r>
            <a:r>
              <a:rPr lang="en-GB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Fb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: Purpose-built Flat (101 </a:t>
            </a:r>
            <a:r>
              <a:rPr lang="en-GB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dph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)</a:t>
            </a:r>
          </a:p>
        </p:txBody>
      </p:sp>
      <p:pic>
        <p:nvPicPr>
          <p:cNvPr id="16" name="Picture 2" descr="E:\ReVISIONS\Meeting\100727 Executive Committee Meeting\Presentation\CourtyardFla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109" y="3100633"/>
            <a:ext cx="4714600" cy="3136679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869374" y="2864270"/>
            <a:ext cx="215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Solar PV:</a:t>
            </a:r>
          </a:p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Electricity Supply</a:t>
            </a:r>
          </a:p>
        </p:txBody>
      </p:sp>
      <p:grpSp>
        <p:nvGrpSpPr>
          <p:cNvPr id="19" name="Group 13"/>
          <p:cNvGrpSpPr/>
          <p:nvPr/>
        </p:nvGrpSpPr>
        <p:grpSpPr>
          <a:xfrm>
            <a:off x="6933062" y="3480460"/>
            <a:ext cx="2033517" cy="1978926"/>
            <a:chOff x="6318913" y="3903259"/>
            <a:chExt cx="2033517" cy="1978926"/>
          </a:xfrm>
        </p:grpSpPr>
        <p:pic>
          <p:nvPicPr>
            <p:cNvPr id="32" name="Picture 31" descr="E:\ReVISIONS\Meeting\100727 Executive Committee Meeting\Presentation\SolarPV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91124" y="4039736"/>
              <a:ext cx="1629295" cy="1749050"/>
            </a:xfrm>
            <a:prstGeom prst="rect">
              <a:avLst/>
            </a:prstGeom>
            <a:noFill/>
          </p:spPr>
        </p:pic>
        <p:sp>
          <p:nvSpPr>
            <p:cNvPr id="34" name="Rectangle 33"/>
            <p:cNvSpPr/>
            <p:nvPr/>
          </p:nvSpPr>
          <p:spPr bwMode="auto">
            <a:xfrm>
              <a:off x="6318913" y="3903259"/>
              <a:ext cx="2033517" cy="1978926"/>
            </a:xfrm>
            <a:prstGeom prst="rect">
              <a:avLst/>
            </a:prstGeom>
            <a:noFill/>
            <a:ln w="9525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4354" y="2132875"/>
            <a:ext cx="215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Solar Thermal:</a:t>
            </a:r>
          </a:p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Hot Water Supply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138752" y="2779206"/>
            <a:ext cx="1963003" cy="1831075"/>
            <a:chOff x="193340" y="2279174"/>
            <a:chExt cx="1963003" cy="1831075"/>
          </a:xfrm>
        </p:grpSpPr>
        <p:sp>
          <p:nvSpPr>
            <p:cNvPr id="37" name="Rectangle 36"/>
            <p:cNvSpPr/>
            <p:nvPr/>
          </p:nvSpPr>
          <p:spPr bwMode="auto">
            <a:xfrm>
              <a:off x="193340" y="2279174"/>
              <a:ext cx="1963003" cy="1831075"/>
            </a:xfrm>
            <a:prstGeom prst="rect">
              <a:avLst/>
            </a:prstGeom>
            <a:noFill/>
            <a:ln w="9525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8" name="Picture 4" descr="E:\ReVISIONS\Meeting\100727 Executive Committee Meeting\Presentation\SolarThermal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2957" y="2422584"/>
              <a:ext cx="1828798" cy="1593098"/>
            </a:xfrm>
            <a:prstGeom prst="rect">
              <a:avLst/>
            </a:prstGeom>
            <a:noFill/>
          </p:spPr>
        </p:pic>
      </p:grpSp>
      <p:cxnSp>
        <p:nvCxnSpPr>
          <p:cNvPr id="39" name="Straight Arrow Connector 38"/>
          <p:cNvCxnSpPr>
            <a:stCxn id="35" idx="3"/>
          </p:cNvCxnSpPr>
          <p:nvPr/>
        </p:nvCxnSpPr>
        <p:spPr bwMode="auto">
          <a:xfrm>
            <a:off x="2196151" y="2456041"/>
            <a:ext cx="997425" cy="9425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6444208" y="151200"/>
            <a:ext cx="2566800" cy="1727346"/>
            <a:chOff x="5613252" y="2363506"/>
            <a:chExt cx="1593160" cy="1072128"/>
          </a:xfrm>
        </p:grpSpPr>
        <p:sp>
          <p:nvSpPr>
            <p:cNvPr id="41" name="Rounded Rectangle 40"/>
            <p:cNvSpPr/>
            <p:nvPr/>
          </p:nvSpPr>
          <p:spPr bwMode="auto">
            <a:xfrm>
              <a:off x="5613252" y="2363506"/>
              <a:ext cx="1593160" cy="107212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42" name="Picture 41" descr="LD18_Detached_is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7784" y="2399390"/>
              <a:ext cx="1524096" cy="1016064"/>
            </a:xfrm>
            <a:prstGeom prst="rect">
              <a:avLst/>
            </a:prstGeom>
            <a:effectLst>
              <a:softEdge rad="63500"/>
            </a:effectLst>
          </p:spPr>
        </p:pic>
      </p:grpSp>
      <p:sp>
        <p:nvSpPr>
          <p:cNvPr id="46" name="TextBox 45"/>
          <p:cNvSpPr txBox="1"/>
          <p:nvPr/>
        </p:nvSpPr>
        <p:spPr>
          <a:xfrm>
            <a:off x="5067590" y="6560647"/>
            <a:ext cx="4040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Image of solar PV panel extracted from Google 3D warehouse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 rot="10800000" flipV="1">
            <a:off x="5886740" y="3950961"/>
            <a:ext cx="982634" cy="1910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Low Carbon Energy Supply Options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13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4972" y="1177397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008000"/>
                </a:solidFill>
                <a:latin typeface="Calibri" pitchFamily="34" charset="0"/>
              </a:rPr>
              <a:t>Community Level Technologies</a:t>
            </a:r>
          </a:p>
          <a:p>
            <a:pPr algn="l"/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Communal Infrastructure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Low Carbon Energy Supply Options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67590" y="6560647"/>
            <a:ext cx="4040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Image of solar PV panel extracted from Google 3D warehouse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43608" y="1728977"/>
            <a:ext cx="35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Supply Technology at Building Level</a:t>
            </a:r>
          </a:p>
        </p:txBody>
      </p:sp>
      <p:pic>
        <p:nvPicPr>
          <p:cNvPr id="21" name="Picture 5" descr="E:\ReVISIONS\Meeting\100727 Executive Committee Meeting\Presentation\CommunalInfrastruct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33033"/>
            <a:ext cx="4853981" cy="397143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5436096" y="4753313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Supply infrastructure at Community Level</a:t>
            </a:r>
          </a:p>
          <a:p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(e.g. Combined Heat and Power)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 flipV="1">
            <a:off x="4139952" y="5113353"/>
            <a:ext cx="1202433" cy="379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5364088" y="2161025"/>
            <a:ext cx="3436725" cy="1668507"/>
            <a:chOff x="2088109" y="2772319"/>
            <a:chExt cx="6988738" cy="3392985"/>
          </a:xfrm>
        </p:grpSpPr>
        <p:pic>
          <p:nvPicPr>
            <p:cNvPr id="25" name="Picture 2" descr="E:\ReVISIONS\Meeting\100727 Executive Committee Meeting\Presentation\CourtyardFlat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88109" y="3028625"/>
              <a:ext cx="4714600" cy="3136679"/>
            </a:xfrm>
            <a:prstGeom prst="rect">
              <a:avLst/>
            </a:prstGeom>
            <a:noFill/>
          </p:spPr>
        </p:pic>
        <p:grpSp>
          <p:nvGrpSpPr>
            <p:cNvPr id="26" name="Group 13"/>
            <p:cNvGrpSpPr/>
            <p:nvPr/>
          </p:nvGrpSpPr>
          <p:grpSpPr>
            <a:xfrm>
              <a:off x="7043330" y="2772319"/>
              <a:ext cx="2033517" cy="1978925"/>
              <a:chOff x="6429181" y="3267126"/>
              <a:chExt cx="2033517" cy="1978925"/>
            </a:xfrm>
          </p:grpSpPr>
          <p:pic>
            <p:nvPicPr>
              <p:cNvPr id="28" name="Picture 27" descr="E:\ReVISIONS\Meeting\100727 Executive Committee Meeting\Presentation\SolarPV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601392" y="3403601"/>
                <a:ext cx="1629294" cy="1749051"/>
              </a:xfrm>
              <a:prstGeom prst="rect">
                <a:avLst/>
              </a:prstGeom>
              <a:noFill/>
            </p:spPr>
          </p:pic>
          <p:sp>
            <p:nvSpPr>
              <p:cNvPr id="29" name="Rectangle 28"/>
              <p:cNvSpPr/>
              <p:nvPr/>
            </p:nvSpPr>
            <p:spPr bwMode="auto">
              <a:xfrm>
                <a:off x="6429181" y="3267126"/>
                <a:ext cx="2033517" cy="1978925"/>
              </a:xfrm>
              <a:prstGeom prst="rect">
                <a:avLst/>
              </a:prstGeom>
              <a:noFill/>
              <a:ln w="9525" cap="flat" cmpd="sng" algn="ctr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27" name="Straight Arrow Connector 26"/>
            <p:cNvCxnSpPr/>
            <p:nvPr/>
          </p:nvCxnSpPr>
          <p:spPr bwMode="auto">
            <a:xfrm flipH="1">
              <a:off x="5895330" y="3504477"/>
              <a:ext cx="1317886" cy="5857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30" name="Straight Arrow Connector 29"/>
          <p:cNvCxnSpPr/>
          <p:nvPr/>
        </p:nvCxnSpPr>
        <p:spPr bwMode="auto">
          <a:xfrm flipH="1">
            <a:off x="4001845" y="2098309"/>
            <a:ext cx="1241763" cy="7781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7324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Modelling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of the Wider South East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72889" y="1207996"/>
            <a:ext cx="3246565" cy="2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0" bIns="0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1" dirty="0" smtClean="0">
                <a:solidFill>
                  <a:srgbClr val="008000"/>
                </a:solidFill>
                <a:latin typeface="+mn-lt"/>
              </a:rPr>
              <a:t>Energy Supply: Emissions</a:t>
            </a:r>
            <a:endParaRPr lang="en-US" sz="2200" b="1" dirty="0">
              <a:solidFill>
                <a:srgbClr val="008000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5"/>
          <a:stretch/>
        </p:blipFill>
        <p:spPr>
          <a:xfrm>
            <a:off x="189851" y="1534545"/>
            <a:ext cx="8805295" cy="519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2782" y="642918"/>
            <a:ext cx="907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Low Carbon Energy Supply Options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6" name="Picture 15" descr="Integration of Technolog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456" y="1651109"/>
            <a:ext cx="6727904" cy="4650169"/>
          </a:xfrm>
          <a:prstGeom prst="rect">
            <a:avLst/>
          </a:prstGeom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5057" y="1178350"/>
            <a:ext cx="8655930" cy="268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ts val="2800"/>
              </a:lnSpc>
              <a:defRPr/>
            </a:pPr>
            <a:r>
              <a:rPr lang="en-US" sz="2800" b="1" dirty="0" smtClean="0">
                <a:solidFill>
                  <a:srgbClr val="008000"/>
                </a:solidFill>
                <a:latin typeface="Calibri" pitchFamily="34" charset="0"/>
              </a:rPr>
              <a:t>Infrastructure for Different Sectors</a:t>
            </a:r>
          </a:p>
          <a:p>
            <a:pPr algn="l">
              <a:defRPr/>
            </a:pPr>
            <a:endParaRPr lang="en-US" sz="1500" b="1" dirty="0" smtClean="0">
              <a:latin typeface="Calibri" pitchFamily="34" charset="0"/>
            </a:endParaRPr>
          </a:p>
          <a:p>
            <a:pPr algn="l">
              <a:lnSpc>
                <a:spcPts val="3200"/>
              </a:lnSpc>
              <a:defRPr/>
            </a:pPr>
            <a:r>
              <a:rPr lang="en-US" sz="2800" b="1" dirty="0" smtClean="0">
                <a:latin typeface="Calibri" pitchFamily="34" charset="0"/>
              </a:rPr>
              <a:t> Energy</a:t>
            </a:r>
          </a:p>
          <a:p>
            <a:pPr algn="l">
              <a:lnSpc>
                <a:spcPts val="3200"/>
              </a:lnSpc>
              <a:defRPr/>
            </a:pPr>
            <a:r>
              <a:rPr lang="en-US" sz="2800" b="1" dirty="0" smtClean="0">
                <a:latin typeface="Calibri" pitchFamily="34" charset="0"/>
              </a:rPr>
              <a:t> Water</a:t>
            </a:r>
          </a:p>
          <a:p>
            <a:pPr algn="l">
              <a:lnSpc>
                <a:spcPts val="3200"/>
              </a:lnSpc>
              <a:defRPr/>
            </a:pPr>
            <a:r>
              <a:rPr lang="en-US" sz="2800" b="1" dirty="0" smtClean="0">
                <a:latin typeface="Calibri" pitchFamily="34" charset="0"/>
              </a:rPr>
              <a:t> Transport</a:t>
            </a:r>
          </a:p>
          <a:p>
            <a:pPr algn="l">
              <a:lnSpc>
                <a:spcPts val="3200"/>
              </a:lnSpc>
              <a:defRPr/>
            </a:pPr>
            <a:r>
              <a:rPr lang="en-US" sz="2800" b="1" dirty="0" smtClean="0">
                <a:latin typeface="Calibri" pitchFamily="34" charset="0"/>
              </a:rPr>
              <a:t> Waste</a:t>
            </a:r>
          </a:p>
          <a:p>
            <a:pPr algn="l">
              <a:lnSpc>
                <a:spcPts val="2800"/>
              </a:lnSpc>
              <a:buFontTx/>
              <a:buChar char="-"/>
              <a:defRPr/>
            </a:pPr>
            <a:endParaRPr lang="en-US" sz="2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14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4597" y="1217696"/>
            <a:ext cx="3240000" cy="434988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19621" y="1275183"/>
            <a:ext cx="5616624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7313" indent="-87313" algn="l">
              <a:defRPr/>
            </a:pPr>
            <a:r>
              <a:rPr lang="en-US" sz="26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ReVISIONS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website:</a:t>
            </a:r>
          </a:p>
          <a:p>
            <a:pPr marL="87313" indent="-87313" algn="l">
              <a:defRPr/>
            </a:pPr>
            <a:r>
              <a:rPr lang="en-US" sz="2600" dirty="0" smtClean="0">
                <a:latin typeface="Calibri" pitchFamily="34" charset="0"/>
              </a:rPr>
              <a:t>http://www.regionalvisions.ac.uk</a:t>
            </a:r>
            <a:endParaRPr lang="en-US" sz="2600" b="1" dirty="0" smtClean="0">
              <a:solidFill>
                <a:srgbClr val="F36E0B"/>
              </a:solidFill>
              <a:latin typeface="Calibri" pitchFamily="34" charset="0"/>
            </a:endParaRPr>
          </a:p>
          <a:p>
            <a:pPr marL="87313" indent="-87313" algn="l">
              <a:defRPr/>
            </a:pPr>
            <a:endParaRPr lang="en-US" sz="2600" b="1" dirty="0" smtClean="0">
              <a:solidFill>
                <a:srgbClr val="F36E0B"/>
              </a:solidFill>
              <a:latin typeface="Calibri" pitchFamily="34" charset="0"/>
            </a:endParaRPr>
          </a:p>
          <a:p>
            <a:pPr marL="87313" indent="-87313" algn="l">
              <a:defRPr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Contact Information:</a:t>
            </a:r>
          </a:p>
          <a:p>
            <a:pPr marL="87313" indent="-87313" algn="l">
              <a:defRPr/>
            </a:pPr>
            <a:r>
              <a:rPr lang="en-US" sz="2600" dirty="0" smtClean="0">
                <a:latin typeface="Calibri" pitchFamily="34" charset="0"/>
              </a:rPr>
              <a:t>Vicky Cheng (bkc25@cam.ac.uk)</a:t>
            </a:r>
          </a:p>
          <a:p>
            <a:pPr marL="87313" indent="-87313" algn="l">
              <a:defRPr/>
            </a:pPr>
            <a:endParaRPr lang="en-US" sz="2600" dirty="0" smtClean="0">
              <a:latin typeface="Calibri" pitchFamily="34" charset="0"/>
            </a:endParaRPr>
          </a:p>
          <a:p>
            <a:pPr marL="87313" indent="-87313" algn="l">
              <a:defRPr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Publication:</a:t>
            </a:r>
          </a:p>
          <a:p>
            <a:pPr marL="87313" indent="-87313" algn="l">
              <a:defRPr/>
            </a:pPr>
            <a:r>
              <a:rPr lang="en-US" sz="2600" dirty="0" smtClean="0">
                <a:latin typeface="Calibri" pitchFamily="34" charset="0"/>
              </a:rPr>
              <a:t>Environmental </a:t>
            </a:r>
            <a:r>
              <a:rPr lang="en-US" sz="2600" dirty="0" err="1" smtClean="0">
                <a:latin typeface="Calibri" pitchFamily="34" charset="0"/>
              </a:rPr>
              <a:t>Modelling</a:t>
            </a:r>
            <a:r>
              <a:rPr lang="en-US" sz="2600" dirty="0" smtClean="0">
                <a:latin typeface="Calibri" pitchFamily="34" charset="0"/>
              </a:rPr>
              <a:t> &amp; Software</a:t>
            </a:r>
          </a:p>
          <a:p>
            <a:pPr marL="87313" indent="-87313" algn="l">
              <a:defRPr/>
            </a:pPr>
            <a:r>
              <a:rPr lang="en-US" sz="2600" dirty="0" smtClean="0">
                <a:latin typeface="Calibri" pitchFamily="34" charset="0"/>
              </a:rPr>
              <a:t>Vol. 26 (2011), pp. 1186-1198</a:t>
            </a:r>
          </a:p>
          <a:p>
            <a:pPr marL="87313" indent="-87313" algn="l">
              <a:defRPr/>
            </a:pPr>
            <a:endParaRPr lang="en-US" sz="2600" dirty="0" smtClean="0">
              <a:latin typeface="Calibri" pitchFamily="34" charset="0"/>
            </a:endParaRPr>
          </a:p>
          <a:p>
            <a:pPr marL="87313" indent="-87313" algn="l">
              <a:defRPr/>
            </a:pPr>
            <a:endParaRPr lang="en-US" sz="2600" dirty="0" smtClean="0">
              <a:latin typeface="Calibri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565" y="1870726"/>
            <a:ext cx="3240000" cy="434493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1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9647</TotalTime>
  <Words>1725</Words>
  <Application>Microsoft Office PowerPoint</Application>
  <PresentationFormat>On-screen Show (4:3)</PresentationFormat>
  <Paragraphs>794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Blank Presentation</vt:lpstr>
      <vt:lpstr>1_Blank Presentation</vt:lpstr>
      <vt:lpstr>2_Blank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Cambridge Futures, University of Cambridge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Vicky</dc:creator>
  <cp:lastModifiedBy>Vicky Cheng</cp:lastModifiedBy>
  <cp:revision>957</cp:revision>
  <cp:lastPrinted>2004-02-09T19:18:48Z</cp:lastPrinted>
  <dcterms:created xsi:type="dcterms:W3CDTF">2004-02-06T13:46:56Z</dcterms:created>
  <dcterms:modified xsi:type="dcterms:W3CDTF">2012-06-19T11:41:56Z</dcterms:modified>
</cp:coreProperties>
</file>