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9" r:id="rId3"/>
    <p:sldId id="260" r:id="rId4"/>
    <p:sldId id="262" r:id="rId5"/>
    <p:sldId id="261" r:id="rId6"/>
    <p:sldId id="263" r:id="rId7"/>
    <p:sldId id="264" r:id="rId8"/>
    <p:sldId id="266" r:id="rId9"/>
    <p:sldId id="268" r:id="rId10"/>
    <p:sldId id="270" r:id="rId11"/>
    <p:sldId id="269" r:id="rId12"/>
    <p:sldId id="265" r:id="rId13"/>
    <p:sldId id="273" r:id="rId14"/>
    <p:sldId id="275" r:id="rId15"/>
    <p:sldId id="289" r:id="rId16"/>
    <p:sldId id="274" r:id="rId17"/>
    <p:sldId id="272" r:id="rId18"/>
    <p:sldId id="276" r:id="rId19"/>
    <p:sldId id="277" r:id="rId20"/>
    <p:sldId id="271" r:id="rId21"/>
    <p:sldId id="278" r:id="rId22"/>
    <p:sldId id="279" r:id="rId23"/>
    <p:sldId id="286" r:id="rId24"/>
    <p:sldId id="285" r:id="rId25"/>
    <p:sldId id="280" r:id="rId26"/>
    <p:sldId id="284" r:id="rId27"/>
    <p:sldId id="281" r:id="rId28"/>
    <p:sldId id="283" r:id="rId29"/>
    <p:sldId id="282" r:id="rId30"/>
    <p:sldId id="287" r:id="rId31"/>
    <p:sldId id="288" r:id="rId32"/>
    <p:sldId id="267" r:id="rId3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1C1C1C"/>
    <a:srgbClr val="FCA30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 autoAdjust="0"/>
    <p:restoredTop sz="94651" autoAdjust="0"/>
  </p:normalViewPr>
  <p:slideViewPr>
    <p:cSldViewPr>
      <p:cViewPr varScale="1">
        <p:scale>
          <a:sx n="116" d="100"/>
          <a:sy n="116" d="100"/>
        </p:scale>
        <p:origin x="-2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PR\PITU2025\dRen\dR-2025-Cn123-V3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PR\MET98\DR__20cn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PR\MET98\DR__20cn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plotArea>
      <c:layout>
        <c:manualLayout>
          <c:layoutTarget val="inner"/>
          <c:xMode val="edge"/>
          <c:yMode val="edge"/>
          <c:x val="0.10538653737299811"/>
          <c:y val="0.10465116279069768"/>
          <c:w val="0.84309229898398563"/>
          <c:h val="0.77616279069767458"/>
        </c:manualLayout>
      </c:layout>
      <c:scatterChart>
        <c:scatterStyle val="lineMarker"/>
        <c:ser>
          <c:idx val="1"/>
          <c:order val="0"/>
          <c:spPr>
            <a:ln w="12700">
              <a:solidFill>
                <a:srgbClr val="666699"/>
              </a:solidFill>
              <a:prstDash val="solid"/>
            </a:ln>
          </c:spPr>
          <c:marker>
            <c:symbol val="none"/>
          </c:marker>
          <c:yVal>
            <c:numRef>
              <c:f>'5-dRen-C3'!$C$12:$C$62</c:f>
              <c:numCache>
                <c:formatCode>_-* #,##0.00_-;\-* #,##0.00_-;_-* "-"??_-;_-@_-</c:formatCode>
                <c:ptCount val="51"/>
                <c:pt idx="0">
                  <c:v>2.7704686140939527</c:v>
                </c:pt>
                <c:pt idx="1">
                  <c:v>4.612374268011739</c:v>
                </c:pt>
                <c:pt idx="2">
                  <c:v>7.5832879750869955</c:v>
                </c:pt>
                <c:pt idx="3">
                  <c:v>7.1327779137269776</c:v>
                </c:pt>
                <c:pt idx="4">
                  <c:v>10.429494813780096</c:v>
                </c:pt>
                <c:pt idx="5">
                  <c:v>6.2768236727661124</c:v>
                </c:pt>
                <c:pt idx="6">
                  <c:v>6.7917583164813431</c:v>
                </c:pt>
                <c:pt idx="7">
                  <c:v>5.1545480682997198</c:v>
                </c:pt>
                <c:pt idx="8">
                  <c:v>5.6121880700829676</c:v>
                </c:pt>
                <c:pt idx="9">
                  <c:v>5.4413975629729094</c:v>
                </c:pt>
                <c:pt idx="10">
                  <c:v>3.1310673945959877</c:v>
                </c:pt>
                <c:pt idx="11">
                  <c:v>1.9738540391929784</c:v>
                </c:pt>
                <c:pt idx="12">
                  <c:v>3.9820893034923222</c:v>
                </c:pt>
                <c:pt idx="13">
                  <c:v>2.4831446712436311</c:v>
                </c:pt>
                <c:pt idx="14">
                  <c:v>2.9926910972015572</c:v>
                </c:pt>
                <c:pt idx="15">
                  <c:v>1.3497044099449638</c:v>
                </c:pt>
                <c:pt idx="16">
                  <c:v>2.7838585981155792</c:v>
                </c:pt>
                <c:pt idx="17">
                  <c:v>1.2993846483698774</c:v>
                </c:pt>
                <c:pt idx="18">
                  <c:v>0.98926475155227978</c:v>
                </c:pt>
                <c:pt idx="19">
                  <c:v>1.620785013656872</c:v>
                </c:pt>
                <c:pt idx="20">
                  <c:v>1.2115076508553138</c:v>
                </c:pt>
                <c:pt idx="21">
                  <c:v>0.76032884951326662</c:v>
                </c:pt>
                <c:pt idx="22">
                  <c:v>0.52234504884955468</c:v>
                </c:pt>
                <c:pt idx="23">
                  <c:v>0.85062913655610806</c:v>
                </c:pt>
                <c:pt idx="24">
                  <c:v>1.5630963776955784</c:v>
                </c:pt>
                <c:pt idx="25">
                  <c:v>0.28992705566838706</c:v>
                </c:pt>
                <c:pt idx="26">
                  <c:v>0.4970901200666335</c:v>
                </c:pt>
                <c:pt idx="27">
                  <c:v>0.48452753241997648</c:v>
                </c:pt>
                <c:pt idx="28">
                  <c:v>0.33568305804020238</c:v>
                </c:pt>
                <c:pt idx="29">
                  <c:v>0.70260130872127524</c:v>
                </c:pt>
                <c:pt idx="30">
                  <c:v>0.3861875783824183</c:v>
                </c:pt>
                <c:pt idx="31">
                  <c:v>0.2340281610950502</c:v>
                </c:pt>
                <c:pt idx="32">
                  <c:v>0.15538041443520817</c:v>
                </c:pt>
                <c:pt idx="33">
                  <c:v>1.0398776514561399</c:v>
                </c:pt>
                <c:pt idx="34">
                  <c:v>0.26359275715742181</c:v>
                </c:pt>
                <c:pt idx="35">
                  <c:v>0.18051625979177552</c:v>
                </c:pt>
                <c:pt idx="36">
                  <c:v>0.18806394225211753</c:v>
                </c:pt>
                <c:pt idx="37">
                  <c:v>0.38507817001312988</c:v>
                </c:pt>
                <c:pt idx="38">
                  <c:v>0.1479112095824828</c:v>
                </c:pt>
                <c:pt idx="39">
                  <c:v>0.24158014946110648</c:v>
                </c:pt>
                <c:pt idx="40">
                  <c:v>0.11877678556855149</c:v>
                </c:pt>
                <c:pt idx="41">
                  <c:v>0.62105185503111804</c:v>
                </c:pt>
                <c:pt idx="42">
                  <c:v>0.12941653252608454</c:v>
                </c:pt>
                <c:pt idx="43">
                  <c:v>0.10686922247980372</c:v>
                </c:pt>
                <c:pt idx="44">
                  <c:v>0.23104459545644732</c:v>
                </c:pt>
                <c:pt idx="45">
                  <c:v>0.26607172470001406</c:v>
                </c:pt>
                <c:pt idx="46">
                  <c:v>8.1467218160504312E-2</c:v>
                </c:pt>
                <c:pt idx="47">
                  <c:v>0.12266854054381009</c:v>
                </c:pt>
                <c:pt idx="48">
                  <c:v>0.13938469640033871</c:v>
                </c:pt>
                <c:pt idx="49">
                  <c:v>0.48605270807772488</c:v>
                </c:pt>
                <c:pt idx="50">
                  <c:v>4.6230047635192395E-2</c:v>
                </c:pt>
              </c:numCache>
            </c:numRef>
          </c:yVal>
        </c:ser>
        <c:ser>
          <c:idx val="2"/>
          <c:order val="1"/>
          <c:spPr>
            <a:ln w="25400">
              <a:solidFill>
                <a:srgbClr val="800000"/>
              </a:solidFill>
              <a:prstDash val="lgDash"/>
            </a:ln>
          </c:spPr>
          <c:marker>
            <c:symbol val="none"/>
          </c:marker>
          <c:yVal>
            <c:numRef>
              <c:f>'5-dRen-C3'!$N$12:$N$61</c:f>
              <c:numCache>
                <c:formatCode>0.000</c:formatCode>
                <c:ptCount val="50"/>
                <c:pt idx="0">
                  <c:v>3.9</c:v>
                </c:pt>
                <c:pt idx="1">
                  <c:v>3.7102259215219981</c:v>
                </c:pt>
                <c:pt idx="2">
                  <c:v>3.5271105826397213</c:v>
                </c:pt>
                <c:pt idx="3">
                  <c:v>3.3506539833531379</c:v>
                </c:pt>
                <c:pt idx="4">
                  <c:v>3.1808561236623065</c:v>
                </c:pt>
                <c:pt idx="5">
                  <c:v>3.0177170035671819</c:v>
                </c:pt>
                <c:pt idx="6">
                  <c:v>2.8612366230677768</c:v>
                </c:pt>
                <c:pt idx="7">
                  <c:v>2.71141498216409</c:v>
                </c:pt>
                <c:pt idx="8">
                  <c:v>2.5682520808561238</c:v>
                </c:pt>
                <c:pt idx="9">
                  <c:v>2.4317479191438669</c:v>
                </c:pt>
                <c:pt idx="10">
                  <c:v>2.3019024970273483</c:v>
                </c:pt>
                <c:pt idx="11">
                  <c:v>2.1787158145065399</c:v>
                </c:pt>
                <c:pt idx="12">
                  <c:v>2.0621878715814583</c:v>
                </c:pt>
                <c:pt idx="13">
                  <c:v>1.9523186682520819</c:v>
                </c:pt>
                <c:pt idx="14">
                  <c:v>1.8491082045184306</c:v>
                </c:pt>
                <c:pt idx="15">
                  <c:v>1.7525564803805007</c:v>
                </c:pt>
                <c:pt idx="16">
                  <c:v>1.662663495838288</c:v>
                </c:pt>
                <c:pt idx="17">
                  <c:v>1.5794292508917938</c:v>
                </c:pt>
                <c:pt idx="18">
                  <c:v>1.5028537455410227</c:v>
                </c:pt>
                <c:pt idx="19">
                  <c:v>1.4329369797859692</c:v>
                </c:pt>
                <c:pt idx="20">
                  <c:v>1.3696789536266349</c:v>
                </c:pt>
                <c:pt idx="21">
                  <c:v>1.3130796670630198</c:v>
                </c:pt>
                <c:pt idx="22">
                  <c:v>1.263139120095125</c:v>
                </c:pt>
                <c:pt idx="23">
                  <c:v>1.2198573127229468</c:v>
                </c:pt>
                <c:pt idx="24">
                  <c:v>1.1832342449464919</c:v>
                </c:pt>
                <c:pt idx="25">
                  <c:v>1.1532699167657561</c:v>
                </c:pt>
                <c:pt idx="26">
                  <c:v>1.1299643281807372</c:v>
                </c:pt>
                <c:pt idx="27">
                  <c:v>1.1133174791914413</c:v>
                </c:pt>
                <c:pt idx="28">
                  <c:v>1.1033293697978597</c:v>
                </c:pt>
                <c:pt idx="29">
                  <c:v>1.1000000000000001</c:v>
                </c:pt>
                <c:pt idx="30">
                  <c:v>1.1000000000000001</c:v>
                </c:pt>
                <c:pt idx="31">
                  <c:v>1.1000000000000001</c:v>
                </c:pt>
                <c:pt idx="32">
                  <c:v>1.1000000000000001</c:v>
                </c:pt>
                <c:pt idx="33">
                  <c:v>1.1000000000000001</c:v>
                </c:pt>
                <c:pt idx="34">
                  <c:v>1.1000000000000001</c:v>
                </c:pt>
                <c:pt idx="35">
                  <c:v>1.1000000000000001</c:v>
                </c:pt>
                <c:pt idx="36">
                  <c:v>1.1000000000000001</c:v>
                </c:pt>
                <c:pt idx="37">
                  <c:v>1.1000000000000001</c:v>
                </c:pt>
                <c:pt idx="38">
                  <c:v>1.1000000000000001</c:v>
                </c:pt>
                <c:pt idx="39">
                  <c:v>1.1000000000000001</c:v>
                </c:pt>
                <c:pt idx="40">
                  <c:v>1.1000000000000001</c:v>
                </c:pt>
                <c:pt idx="41">
                  <c:v>1.1000000000000001</c:v>
                </c:pt>
                <c:pt idx="42">
                  <c:v>1.1000000000000001</c:v>
                </c:pt>
                <c:pt idx="43">
                  <c:v>1.1000000000000001</c:v>
                </c:pt>
                <c:pt idx="44">
                  <c:v>1.1000000000000001</c:v>
                </c:pt>
                <c:pt idx="45">
                  <c:v>1.1000000000000001</c:v>
                </c:pt>
                <c:pt idx="46">
                  <c:v>1.1000000000000001</c:v>
                </c:pt>
                <c:pt idx="47">
                  <c:v>1.1000000000000001</c:v>
                </c:pt>
                <c:pt idx="48">
                  <c:v>1.1000000000000001</c:v>
                </c:pt>
                <c:pt idx="49">
                  <c:v>1.1000000000000001</c:v>
                </c:pt>
              </c:numCache>
            </c:numRef>
          </c:yVal>
        </c:ser>
        <c:ser>
          <c:idx val="0"/>
          <c:order val="2"/>
          <c:spPr>
            <a:ln w="25400">
              <a:solidFill>
                <a:srgbClr val="333399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99CCFF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yVal>
            <c:numRef>
              <c:f>'5-dRen-C3'!$D$12:$D$61</c:f>
              <c:numCache>
                <c:formatCode>_-* #,##0.00_-;\-* #,##0.00_-;_-* "-"??_-;_-@_-</c:formatCode>
                <c:ptCount val="50"/>
                <c:pt idx="0">
                  <c:v>2.7704686140939527</c:v>
                </c:pt>
                <c:pt idx="1">
                  <c:v>4.612374268011739</c:v>
                </c:pt>
                <c:pt idx="2">
                  <c:v>7</c:v>
                </c:pt>
                <c:pt idx="3">
                  <c:v>7.72</c:v>
                </c:pt>
                <c:pt idx="4">
                  <c:v>8</c:v>
                </c:pt>
                <c:pt idx="5">
                  <c:v>7.9</c:v>
                </c:pt>
                <c:pt idx="6">
                  <c:v>6.8</c:v>
                </c:pt>
                <c:pt idx="7">
                  <c:v>5.95</c:v>
                </c:pt>
                <c:pt idx="8">
                  <c:v>5.7</c:v>
                </c:pt>
                <c:pt idx="9">
                  <c:v>5</c:v>
                </c:pt>
                <c:pt idx="10">
                  <c:v>4</c:v>
                </c:pt>
                <c:pt idx="11">
                  <c:v>3.4</c:v>
                </c:pt>
                <c:pt idx="12">
                  <c:v>2.82</c:v>
                </c:pt>
                <c:pt idx="13">
                  <c:v>2.5</c:v>
                </c:pt>
                <c:pt idx="14">
                  <c:v>2.2000000000000002</c:v>
                </c:pt>
                <c:pt idx="15">
                  <c:v>2.1</c:v>
                </c:pt>
                <c:pt idx="16">
                  <c:v>1.83</c:v>
                </c:pt>
                <c:pt idx="17">
                  <c:v>1.5993846483698777</c:v>
                </c:pt>
                <c:pt idx="18">
                  <c:v>1.3392647515522798</c:v>
                </c:pt>
                <c:pt idx="19">
                  <c:v>1.2707850136568701</c:v>
                </c:pt>
                <c:pt idx="20">
                  <c:v>1.03</c:v>
                </c:pt>
                <c:pt idx="21">
                  <c:v>0.96032884951326669</c:v>
                </c:pt>
                <c:pt idx="22">
                  <c:v>0.92234504884955471</c:v>
                </c:pt>
                <c:pt idx="23">
                  <c:v>0.85062913655610806</c:v>
                </c:pt>
                <c:pt idx="24">
                  <c:v>0.76309637769558314</c:v>
                </c:pt>
                <c:pt idx="25">
                  <c:v>0.6150000000000011</c:v>
                </c:pt>
                <c:pt idx="26">
                  <c:v>0.58000000000000052</c:v>
                </c:pt>
                <c:pt idx="27">
                  <c:v>0.5</c:v>
                </c:pt>
                <c:pt idx="28">
                  <c:v>0.45568305804020226</c:v>
                </c:pt>
                <c:pt idx="29">
                  <c:v>0.44000000000000028</c:v>
                </c:pt>
                <c:pt idx="30">
                  <c:v>0.4</c:v>
                </c:pt>
                <c:pt idx="31">
                  <c:v>0.32000000000000062</c:v>
                </c:pt>
                <c:pt idx="32">
                  <c:v>0.50538041443520787</c:v>
                </c:pt>
                <c:pt idx="33">
                  <c:v>0.49000000000000032</c:v>
                </c:pt>
                <c:pt idx="34">
                  <c:v>0.31359275715742235</c:v>
                </c:pt>
                <c:pt idx="35">
                  <c:v>0.28051625979177508</c:v>
                </c:pt>
                <c:pt idx="36">
                  <c:v>0.18806394225211753</c:v>
                </c:pt>
                <c:pt idx="37">
                  <c:v>0.38507817001312988</c:v>
                </c:pt>
                <c:pt idx="38">
                  <c:v>0.1479112095824828</c:v>
                </c:pt>
                <c:pt idx="39">
                  <c:v>0.24158014946110648</c:v>
                </c:pt>
                <c:pt idx="40">
                  <c:v>0.21877678556855121</c:v>
                </c:pt>
                <c:pt idx="41">
                  <c:v>0.32105185503111672</c:v>
                </c:pt>
                <c:pt idx="42">
                  <c:v>0.22941653252608479</c:v>
                </c:pt>
                <c:pt idx="43">
                  <c:v>0.20686922247980374</c:v>
                </c:pt>
                <c:pt idx="44">
                  <c:v>0.23104459545644732</c:v>
                </c:pt>
                <c:pt idx="45">
                  <c:v>0.26607172470001406</c:v>
                </c:pt>
                <c:pt idx="46">
                  <c:v>0.23146721816050458</c:v>
                </c:pt>
                <c:pt idx="47">
                  <c:v>0.17266854054380976</c:v>
                </c:pt>
                <c:pt idx="48">
                  <c:v>0.13938469640033871</c:v>
                </c:pt>
                <c:pt idx="49">
                  <c:v>0.186052708077725</c:v>
                </c:pt>
              </c:numCache>
            </c:numRef>
          </c:yVal>
        </c:ser>
        <c:axId val="55309056"/>
        <c:axId val="55310976"/>
      </c:scatterChart>
      <c:valAx>
        <c:axId val="55309056"/>
        <c:scaling>
          <c:orientation val="minMax"/>
          <c:max val="50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55310976"/>
        <c:crosses val="autoZero"/>
        <c:crossBetween val="midCat"/>
      </c:valAx>
      <c:valAx>
        <c:axId val="55310976"/>
        <c:scaling>
          <c:orientation val="minMax"/>
          <c:max val="11"/>
          <c:min val="0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_(* #,##0_);_(* \(#,##0\);_(* &quot;-&quot;_);_(@_)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55309056"/>
        <c:crosses val="autoZero"/>
        <c:crossBetween val="midCat"/>
      </c:valAx>
      <c:spPr>
        <a:solidFill>
          <a:srgbClr val="DDDDDD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4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t-BR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title>
      <c:tx>
        <c:rich>
          <a:bodyPr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/>
              <a:t>RMSP, 1997: Distribuição da renda</a:t>
            </a:r>
          </a:p>
        </c:rich>
      </c:tx>
      <c:layout>
        <c:manualLayout>
          <c:xMode val="edge"/>
          <c:yMode val="edge"/>
          <c:x val="0.18711018711018743"/>
          <c:y val="4.2755344418052253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746361746361747"/>
          <c:y val="0.23457252677538518"/>
          <c:w val="0.76507276507276456"/>
          <c:h val="0.57777860705800577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CCCCFF"/>
            </a:solidFill>
            <a:ln w="0">
              <a:solidFill>
                <a:srgbClr val="000000"/>
              </a:solidFill>
              <a:prstDash val="solid"/>
            </a:ln>
          </c:spPr>
          <c:cat>
            <c:strRef>
              <c:f>A!$H$36:$L$36</c:f>
              <c:strCache>
                <c:ptCount val="5"/>
                <c:pt idx="0">
                  <c:v>Até 3,5</c:v>
                </c:pt>
                <c:pt idx="1">
                  <c:v>3,5-7</c:v>
                </c:pt>
                <c:pt idx="2">
                  <c:v> 7-13</c:v>
                </c:pt>
                <c:pt idx="3">
                  <c:v> 13-26</c:v>
                </c:pt>
                <c:pt idx="4">
                  <c:v>&gt;26</c:v>
                </c:pt>
              </c:strCache>
            </c:strRef>
          </c:cat>
          <c:val>
            <c:numRef>
              <c:f>A!$H$38:$L$38</c:f>
              <c:numCache>
                <c:formatCode>0.0</c:formatCode>
                <c:ptCount val="5"/>
                <c:pt idx="0">
                  <c:v>17.46260312699712</c:v>
                </c:pt>
                <c:pt idx="1">
                  <c:v>28.13438244695007</c:v>
                </c:pt>
                <c:pt idx="2">
                  <c:v>25.295144438636889</c:v>
                </c:pt>
                <c:pt idx="3">
                  <c:v>18.716667309222967</c:v>
                </c:pt>
                <c:pt idx="4">
                  <c:v>10.391202678192954</c:v>
                </c:pt>
              </c:numCache>
            </c:numRef>
          </c:val>
        </c:ser>
        <c:gapWidth val="40"/>
        <c:axId val="60498304"/>
        <c:axId val="60500224"/>
      </c:barChart>
      <c:catAx>
        <c:axId val="6049830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55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pt-BR"/>
                  <a:t>Renda familiar (SM97)</a:t>
                </a:r>
              </a:p>
            </c:rich>
          </c:tx>
          <c:layout>
            <c:manualLayout>
              <c:xMode val="edge"/>
              <c:yMode val="edge"/>
              <c:x val="0.64864864864865057"/>
              <c:y val="0.88836104513064018"/>
            </c:manualLayout>
          </c:layout>
          <c:spPr>
            <a:noFill/>
            <a:ln w="25400">
              <a:noFill/>
            </a:ln>
          </c:spPr>
        </c:title>
        <c:numFmt formatCode="#,##0;\-#,##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5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60500224"/>
        <c:crosses val="autoZero"/>
        <c:auto val="1"/>
        <c:lblAlgn val="ctr"/>
        <c:lblOffset val="100"/>
        <c:tickLblSkip val="1"/>
        <c:tickMarkSkip val="1"/>
      </c:catAx>
      <c:valAx>
        <c:axId val="60500224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55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pt-BR"/>
                  <a:t>(%)</a:t>
                </a:r>
              </a:p>
            </c:rich>
          </c:tx>
          <c:layout>
            <c:manualLayout>
              <c:xMode val="edge"/>
              <c:yMode val="edge"/>
              <c:x val="4.9896049896049996E-2"/>
              <c:y val="0.53681710213776657"/>
            </c:manualLayout>
          </c:layout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5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60498304"/>
        <c:crosses val="autoZero"/>
        <c:crossBetween val="between"/>
      </c:valAx>
      <c:spPr>
        <a:solidFill>
          <a:schemeClr val="bg1">
            <a:lumMod val="85000"/>
          </a:schemeClr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3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t-BR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title>
      <c:tx>
        <c:rich>
          <a:bodyPr/>
          <a:lstStyle/>
          <a:p>
            <a:pPr>
              <a:defRPr sz="7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/>
              <a:t>RMSP, 1987: Distribuição da renda</a:t>
            </a:r>
          </a:p>
        </c:rich>
      </c:tx>
      <c:layout>
        <c:manualLayout>
          <c:xMode val="edge"/>
          <c:yMode val="edge"/>
          <c:x val="0.17903968306428081"/>
          <c:y val="4.2452830188679284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746728615261274"/>
          <c:y val="0.2279874213836478"/>
          <c:w val="0.75982694763865488"/>
          <c:h val="0.59276729559748431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CCCCFF"/>
            </a:solidFill>
            <a:ln w="3175">
              <a:solidFill>
                <a:srgbClr val="000000"/>
              </a:solidFill>
              <a:prstDash val="solid"/>
            </a:ln>
          </c:spPr>
          <c:cat>
            <c:strRef>
              <c:f>A!$H$36:$L$36</c:f>
              <c:strCache>
                <c:ptCount val="5"/>
                <c:pt idx="0">
                  <c:v>Até 3,5</c:v>
                </c:pt>
                <c:pt idx="1">
                  <c:v>3,5-7</c:v>
                </c:pt>
                <c:pt idx="2">
                  <c:v> 7-13</c:v>
                </c:pt>
                <c:pt idx="3">
                  <c:v> 13-26</c:v>
                </c:pt>
                <c:pt idx="4">
                  <c:v>&gt;26</c:v>
                </c:pt>
              </c:strCache>
            </c:strRef>
          </c:cat>
          <c:val>
            <c:numRef>
              <c:f>A!$H$37:$L$37</c:f>
              <c:numCache>
                <c:formatCode>0.0</c:formatCode>
                <c:ptCount val="5"/>
                <c:pt idx="0">
                  <c:v>20.8</c:v>
                </c:pt>
                <c:pt idx="1">
                  <c:v>28.1</c:v>
                </c:pt>
                <c:pt idx="2">
                  <c:v>26</c:v>
                </c:pt>
                <c:pt idx="3">
                  <c:v>17.2</c:v>
                </c:pt>
                <c:pt idx="4">
                  <c:v>7.9</c:v>
                </c:pt>
              </c:numCache>
            </c:numRef>
          </c:val>
        </c:ser>
        <c:gapWidth val="40"/>
        <c:axId val="60519552"/>
        <c:axId val="62881792"/>
      </c:barChart>
      <c:catAx>
        <c:axId val="6051955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52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pt-BR"/>
                  <a:t>Renda familiar (SM97)</a:t>
                </a:r>
              </a:p>
            </c:rich>
          </c:tx>
          <c:layout>
            <c:manualLayout>
              <c:xMode val="edge"/>
              <c:yMode val="edge"/>
              <c:x val="0.63901156460245967"/>
              <c:y val="0.88993710691823857"/>
            </c:manualLayout>
          </c:layout>
          <c:spPr>
            <a:noFill/>
            <a:ln w="25400">
              <a:noFill/>
            </a:ln>
          </c:spPr>
        </c:title>
        <c:numFmt formatCode="#,##0;\-#,##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5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62881792"/>
        <c:crosses val="autoZero"/>
        <c:auto val="1"/>
        <c:lblAlgn val="ctr"/>
        <c:lblOffset val="100"/>
        <c:tickLblSkip val="1"/>
        <c:tickMarkSkip val="1"/>
      </c:catAx>
      <c:valAx>
        <c:axId val="62881792"/>
        <c:scaling>
          <c:orientation val="minMax"/>
          <c:max val="30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52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pt-BR"/>
                  <a:t>(%)</a:t>
                </a:r>
              </a:p>
            </c:rich>
          </c:tx>
          <c:layout>
            <c:manualLayout>
              <c:xMode val="edge"/>
              <c:yMode val="edge"/>
              <c:x val="4.3668215381531844E-2"/>
              <c:y val="0.51886792452830188"/>
            </c:manualLayout>
          </c:layout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5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60519552"/>
        <c:crosses val="autoZero"/>
        <c:crossBetween val="between"/>
      </c:valAx>
      <c:spPr>
        <a:solidFill>
          <a:schemeClr val="bg1">
            <a:lumMod val="85000"/>
          </a:schemeClr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3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t-BR"/>
    </a:p>
  </c:txPr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image" Target="../media/image26.emf"/><Relationship Id="rId4" Type="http://schemas.openxmlformats.org/officeDocument/2006/relationships/image" Target="../media/image2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0.01168</cdr:x>
      <cdr:y>0.95176</cdr:y>
    </cdr:from>
    <cdr:to>
      <cdr:x>0.13962</cdr:x>
      <cdr:y>0.98454</cdr:y>
    </cdr:to>
    <cdr:sp macro="" textlink="">
      <cdr:nvSpPr>
        <cdr:cNvPr id="15974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3130792"/>
          <a:ext cx="521570" cy="10769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pt-BR" sz="575" b="0" i="0" u="none" strike="noStrike" baseline="0">
              <a:solidFill>
                <a:srgbClr val="000000"/>
              </a:solidFill>
              <a:latin typeface="Arial"/>
              <a:cs typeface="Arial"/>
            </a:rPr>
            <a:t>CD, 05.8.24</a:t>
          </a:r>
        </a:p>
      </cdr:txBody>
    </cdr:sp>
  </cdr:relSizeAnchor>
  <cdr:relSizeAnchor xmlns:cdr="http://schemas.openxmlformats.org/drawingml/2006/chartDrawing">
    <cdr:from>
      <cdr:x>0.17747</cdr:x>
      <cdr:y>0.03027</cdr:y>
    </cdr:from>
    <cdr:to>
      <cdr:x>0.94828</cdr:x>
      <cdr:y>0.10018</cdr:y>
    </cdr:to>
    <cdr:sp macro="" textlink="">
      <cdr:nvSpPr>
        <cdr:cNvPr id="15974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26651" y="102652"/>
          <a:ext cx="3142360" cy="22974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pt-BR" sz="1075" b="1" i="0" u="none" strike="noStrike" baseline="0">
              <a:solidFill>
                <a:srgbClr val="4D4D4D"/>
              </a:solidFill>
              <a:latin typeface="Arial"/>
              <a:cs typeface="Arial"/>
            </a:rPr>
            <a:t>RMSP, 2005  Distribuição de renda </a:t>
          </a:r>
        </a:p>
      </cdr:txBody>
    </cdr:sp>
  </cdr:relSizeAnchor>
  <cdr:relSizeAnchor xmlns:cdr="http://schemas.openxmlformats.org/drawingml/2006/chartDrawing">
    <cdr:from>
      <cdr:x>0.6023</cdr:x>
      <cdr:y>0.74057</cdr:y>
    </cdr:from>
    <cdr:to>
      <cdr:x>0.93045</cdr:x>
      <cdr:y>0.78305</cdr:y>
    </cdr:to>
    <cdr:sp macro="" textlink="">
      <cdr:nvSpPr>
        <cdr:cNvPr id="15974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458582" y="2436777"/>
          <a:ext cx="1337767" cy="13960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pt-BR" sz="8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re-distr Cen 2 (0,07%)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0.03925</cdr:x>
      <cdr:y>0.88389</cdr:y>
    </cdr:from>
    <cdr:to>
      <cdr:x>0.99793</cdr:x>
      <cdr:y>0.98578</cdr:y>
    </cdr:to>
    <cdr:sp macro="" textlink="">
      <cdr:nvSpPr>
        <cdr:cNvPr id="3074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0094" y="1776412"/>
          <a:ext cx="2200669" cy="2047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18288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pt-BR" sz="35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r>
            <a:rPr lang="pt-BR" sz="400" b="0" i="0" u="none" strike="noStrike" baseline="0">
              <a:solidFill>
                <a:srgbClr val="000000"/>
              </a:solidFill>
              <a:latin typeface="Arial"/>
              <a:cs typeface="Arial"/>
            </a:rPr>
            <a:t>Fonte: Pesquisa OD/97</a:t>
          </a:r>
        </a:p>
        <a:p xmlns:a="http://schemas.openxmlformats.org/drawingml/2006/main">
          <a:pPr algn="l" rtl="0">
            <a:defRPr sz="1000"/>
          </a:pPr>
          <a:r>
            <a:rPr lang="pt-BR" sz="400" b="0" i="0" u="none" strike="noStrike" baseline="0">
              <a:solidFill>
                <a:srgbClr val="000000"/>
              </a:solidFill>
              <a:latin typeface="Arial"/>
              <a:cs typeface="Arial"/>
            </a:rPr>
            <a:t>CD, 98</a:t>
          </a:r>
        </a:p>
      </cdr:txBody>
    </cdr:sp>
  </cdr:relSizeAnchor>
  <cdr:relSizeAnchor xmlns:cdr="http://schemas.openxmlformats.org/drawingml/2006/chartDrawing">
    <cdr:from>
      <cdr:x>0.19418</cdr:x>
      <cdr:y>0.92877</cdr:y>
    </cdr:from>
    <cdr:to>
      <cdr:x>0.28933</cdr:x>
      <cdr:y>0.97594</cdr:y>
    </cdr:to>
    <cdr:sp macro="" textlink="">
      <cdr:nvSpPr>
        <cdr:cNvPr id="3075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50774" y="1878648"/>
          <a:ext cx="219322" cy="952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</cdr:sp>
  </cdr:relSizeAnchor>
  <cdr:relSizeAnchor xmlns:cdr="http://schemas.openxmlformats.org/drawingml/2006/chartDrawing">
    <cdr:from>
      <cdr:x>0.19917</cdr:x>
      <cdr:y>0.11848</cdr:y>
    </cdr:from>
    <cdr:to>
      <cdr:x>0.9751</cdr:x>
      <cdr:y>0.20347</cdr:y>
    </cdr:to>
    <cdr:sp macro="" textlink="">
      <cdr:nvSpPr>
        <cdr:cNvPr id="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57201" y="238126"/>
          <a:ext cx="1781175" cy="170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18288" rIns="0" bIns="0" anchor="t" upright="1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pt-BR" sz="525" b="0" i="0" u="none" strike="noStrike" baseline="0">
              <a:solidFill>
                <a:srgbClr val="000000"/>
              </a:solidFill>
              <a:latin typeface="Arial"/>
              <a:cs typeface="Arial"/>
            </a:rPr>
            <a:t>Segundo 5 faixas de renda familiar mensal (SM97)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0.18341</cdr:x>
      <cdr:y>0.12412</cdr:y>
    </cdr:from>
    <cdr:to>
      <cdr:x>1</cdr:x>
      <cdr:y>0.2087</cdr:y>
    </cdr:to>
    <cdr:sp macro="" textlink="">
      <cdr:nvSpPr>
        <cdr:cNvPr id="6656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0050" y="250637"/>
          <a:ext cx="1781175" cy="170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18288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pt-BR" sz="525" b="0" i="0" u="none" strike="noStrike" baseline="0">
              <a:solidFill>
                <a:srgbClr val="000000"/>
              </a:solidFill>
              <a:latin typeface="Arial"/>
              <a:cs typeface="Arial"/>
            </a:rPr>
            <a:t>Segundo 5 faixas de renda familiar mensal (SM97)</a:t>
          </a:r>
        </a:p>
      </cdr:txBody>
    </cdr:sp>
  </cdr:relSizeAnchor>
  <cdr:relSizeAnchor xmlns:cdr="http://schemas.openxmlformats.org/drawingml/2006/chartDrawing">
    <cdr:from>
      <cdr:x>0.04348</cdr:x>
      <cdr:y>0.91745</cdr:y>
    </cdr:from>
    <cdr:to>
      <cdr:x>1</cdr:x>
      <cdr:y>0.99082</cdr:y>
    </cdr:to>
    <cdr:sp macro="" textlink="">
      <cdr:nvSpPr>
        <cdr:cNvPr id="6656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4836" y="1852614"/>
          <a:ext cx="2086389" cy="148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18288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pt-BR" sz="400" b="0" i="0" u="none" strike="noStrike" baseline="0">
              <a:solidFill>
                <a:srgbClr val="000000"/>
              </a:solidFill>
              <a:latin typeface="Arial"/>
              <a:cs typeface="Arial"/>
            </a:rPr>
            <a:t>Fonte: Pesquisa oD/87, 97</a:t>
          </a:r>
        </a:p>
        <a:p xmlns:a="http://schemas.openxmlformats.org/drawingml/2006/main">
          <a:pPr algn="l" rtl="0">
            <a:defRPr sz="1000"/>
          </a:pPr>
          <a:r>
            <a:rPr lang="pt-BR" sz="400" b="0" i="0" u="none" strike="noStrike" baseline="0">
              <a:solidFill>
                <a:srgbClr val="000000"/>
              </a:solidFill>
              <a:latin typeface="Arial"/>
              <a:cs typeface="Arial"/>
            </a:rPr>
            <a:t>CD, 98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0BA3F1-19D5-45CE-82DF-EB94228FE20A}" type="datetimeFigureOut">
              <a:rPr lang="pt-BR" smtClean="0"/>
              <a:pPr/>
              <a:t>19/09/2013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3C825-BA59-499E-B5C8-5893EEF3050F}" type="slidenum">
              <a:rPr lang="pt-BR" smtClean="0"/>
              <a:pPr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3C825-BA59-499E-B5C8-5893EEF3050F}" type="slidenum">
              <a:rPr lang="pt-BR" smtClean="0"/>
              <a:pPr/>
              <a:t>12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3C825-BA59-499E-B5C8-5893EEF3050F}" type="slidenum">
              <a:rPr lang="pt-BR" smtClean="0"/>
              <a:pPr/>
              <a:t>28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8CCE7-D91C-48EF-9FDA-B6C6DE22F693}" type="datetime1">
              <a:rPr lang="pt-BR" smtClean="0"/>
              <a:pPr/>
              <a:t>19/09/2013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Csaba Deák  FAUUSP       http://www.usp.br/fau/deak</a:t>
            </a: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0E339-9B8D-4FEA-B0E4-2B8FD99B56EF}" type="datetime1">
              <a:rPr lang="pt-BR" smtClean="0"/>
              <a:pPr/>
              <a:t>19/09/2013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Csaba Deák  FAUUSP       http://www.usp.br/fau/deak</a:t>
            </a: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C42EE-2BD7-4EE7-B43B-2EC38FDC390F}" type="datetime1">
              <a:rPr lang="pt-BR" smtClean="0"/>
              <a:pPr/>
              <a:t>19/09/2013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Csaba Deák  FAUUSP       http://www.usp.br/fau/deak</a:t>
            </a: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A23F2-B1B4-411A-9C83-4F8CD095A357}" type="datetime1">
              <a:rPr lang="pt-BR" smtClean="0"/>
              <a:pPr/>
              <a:t>19/09/2013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Csaba Deák  FAUUSP       http://www.usp.br/fau/deak</a:t>
            </a: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F9B8B-3347-4E95-A7AE-CB7A63C83AAF}" type="datetime1">
              <a:rPr lang="pt-BR" smtClean="0"/>
              <a:pPr/>
              <a:t>19/09/2013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Csaba Deák  FAUUSP       http://www.usp.br/fau/deak</a:t>
            </a: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E383-2194-4A1F-86A2-17BEABF5533D}" type="datetime1">
              <a:rPr lang="pt-BR" smtClean="0"/>
              <a:pPr/>
              <a:t>19/09/2013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Csaba Deák  FAUUSP       http://www.usp.br/fau/deak</a:t>
            </a: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6E273-84BC-4EF9-B356-7B01720E7B4B}" type="datetime1">
              <a:rPr lang="pt-BR" smtClean="0"/>
              <a:pPr/>
              <a:t>19/09/2013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Csaba Deák  FAUUSP       http://www.usp.br/fau/deak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4C34D-7CA9-4507-A0F5-AC20B92C6E29}" type="datetime1">
              <a:rPr lang="pt-BR" smtClean="0"/>
              <a:pPr/>
              <a:t>19/09/2013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Csaba Deák  FAUUSP       http://www.usp.br/fau/deak</a:t>
            </a: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1613B-7917-473B-83FC-A99EFD19D702}" type="datetime1">
              <a:rPr lang="pt-BR" smtClean="0"/>
              <a:pPr/>
              <a:t>19/09/2013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Csaba Deák  FAUUSP       http://www.usp.br/fau/deak</a:t>
            </a: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EE438-E4B6-4442-A5FC-B89E7D7382BC}" type="datetime1">
              <a:rPr lang="pt-BR" smtClean="0"/>
              <a:pPr/>
              <a:t>19/09/2013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Csaba Deák  FAUUSP       http://www.usp.br/fau/deak</a:t>
            </a: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8BC13-9020-4AE8-92E5-6FAA81B88FC9}" type="datetime1">
              <a:rPr lang="pt-BR" smtClean="0"/>
              <a:pPr/>
              <a:t>19/09/2013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Csaba Deák  FAUUSP       http://www.usp.br/fau/deak</a:t>
            </a: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88C9B-4E6D-4161-A7EE-B637B45BE4EC}" type="datetime1">
              <a:rPr lang="pt-BR" smtClean="0"/>
              <a:pPr/>
              <a:t>19/09/2013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Csaba Deák  FAUUSP       http://www.usp.br/fau/deak</a:t>
            </a: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DE217-62D9-4AC4-B95C-F19443DA9CE9}" type="slidenum">
              <a:rPr lang="pt-BR" smtClean="0"/>
              <a:pPr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Worksheet1.xls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Worksheet2.xls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2.jpeg"/><Relationship Id="rId4" Type="http://schemas.openxmlformats.org/officeDocument/2006/relationships/image" Target="../media/image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5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7" Type="http://schemas.openxmlformats.org/officeDocument/2006/relationships/image" Target="../media/image30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Microsoft_Office_Excel_97-2003_Worksheet4.xls"/><Relationship Id="rId5" Type="http://schemas.openxmlformats.org/officeDocument/2006/relationships/oleObject" Target="../embeddings/Microsoft_Office_Excel_97-2003_Worksheet3.xls"/><Relationship Id="rId4" Type="http://schemas.openxmlformats.org/officeDocument/2006/relationships/oleObject" Target="../embeddings/Microsoft_Office_Excel_97-2003_Worksheet2.xls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www.usp.br/fau/docentes/depprojeto/c_deak/CD/3publ/90elem_tr/index.html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jpeg"/><Relationship Id="rId4" Type="http://schemas.openxmlformats.org/officeDocument/2006/relationships/image" Target="../media/image3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gif"/><Relationship Id="rId5" Type="http://schemas.openxmlformats.org/officeDocument/2006/relationships/image" Target="../media/image40.gif"/><Relationship Id="rId4" Type="http://schemas.openxmlformats.org/officeDocument/2006/relationships/image" Target="../media/image39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hyperlink" Target="http://www.usp.br/fau/docentes/depprojeto/c_deak/CD/3publ/91ace/index.html" TargetMode="Externa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gif"/><Relationship Id="rId4" Type="http://schemas.openxmlformats.org/officeDocument/2006/relationships/image" Target="../media/image53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jpeg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p.br/fau/docentes/depprojeto/c_deak/CD/3publ/90elem_tr/index.html" TargetMode="External"/><Relationship Id="rId2" Type="http://schemas.openxmlformats.org/officeDocument/2006/relationships/hyperlink" Target="http://www.usp.br/fau/docentes/depprojeto/c_deak/CD/3publ/88dv-ft/index.html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teses.usp.br/teses/disponiveis/16/16139/tde-29072013-095552/publico/ME_MARCOS_KIYOTO_REV.pdf" TargetMode="External"/><Relationship Id="rId4" Type="http://schemas.openxmlformats.org/officeDocument/2006/relationships/hyperlink" Target="http://www.usp.br/fau/docentes/depprojeto/c_deak/CD/3publ/91ace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068960"/>
            <a:ext cx="7772400" cy="1470025"/>
          </a:xfrm>
        </p:spPr>
        <p:txBody>
          <a:bodyPr>
            <a:normAutofit/>
          </a:bodyPr>
          <a:lstStyle/>
          <a:p>
            <a:r>
              <a:rPr lang="pt-BR" sz="24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Csaba Deák</a:t>
            </a:r>
            <a:br>
              <a:rPr lang="pt-BR" sz="24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24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24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4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FAUUSP</a:t>
            </a:r>
            <a:endParaRPr lang="pt-BR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332656"/>
            <a:ext cx="6768752" cy="2376264"/>
          </a:xfrm>
        </p:spPr>
        <p:txBody>
          <a:bodyPr>
            <a:noAutofit/>
          </a:bodyPr>
          <a:lstStyle/>
          <a:p>
            <a:r>
              <a:rPr lang="pt-BR" sz="1200" b="1" smtClean="0"/>
              <a:t>VISTU-001 Planejamento de Transportes EPUSP 2013</a:t>
            </a:r>
          </a:p>
          <a:p>
            <a:endParaRPr lang="pt-BR" sz="1200" b="1" smtClean="0"/>
          </a:p>
          <a:p>
            <a:endParaRPr lang="pt-BR" sz="1200" b="1"/>
          </a:p>
          <a:p>
            <a:endParaRPr lang="pt-BR" sz="1200" b="1" smtClean="0"/>
          </a:p>
          <a:p>
            <a:r>
              <a:rPr lang="pt-BR" sz="24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Construção de</a:t>
            </a:r>
            <a:endParaRPr lang="pt-BR" sz="2400" b="1" smtClean="0"/>
          </a:p>
          <a:p>
            <a:pPr marL="1143000" indent="-1143000"/>
            <a:r>
              <a:rPr lang="pt-BR" sz="3600" b="1" cap="all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cenários prospectivos</a:t>
            </a:r>
          </a:p>
          <a:p>
            <a:pPr marL="0" lvl="2">
              <a:lnSpc>
                <a:spcPct val="120000"/>
              </a:lnSpc>
            </a:pPr>
            <a:r>
              <a:rPr lang="pt-BR" sz="20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 desenvolvimento urbano e socioeconômico </a:t>
            </a:r>
          </a:p>
          <a:p>
            <a:pPr marL="0" lvl="2">
              <a:lnSpc>
                <a:spcPct val="120000"/>
              </a:lnSpc>
            </a:pPr>
            <a:r>
              <a:rPr lang="pt-BR" sz="1400" smtClean="0"/>
              <a:t>2013 setembro 11</a:t>
            </a:r>
          </a:p>
          <a:p>
            <a:pPr marL="0" lvl="2">
              <a:lnSpc>
                <a:spcPct val="120000"/>
              </a:lnSpc>
            </a:pPr>
            <a:endParaRPr lang="pt-BR" sz="2000" b="1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Footer Placeholder 2"/>
          <p:cNvSpPr txBox="1">
            <a:spLocks/>
          </p:cNvSpPr>
          <p:nvPr/>
        </p:nvSpPr>
        <p:spPr>
          <a:xfrm>
            <a:off x="1691680" y="6356350"/>
            <a:ext cx="55446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 Csaba Deák  FAUUSP       http://www.usp.br/fau/deak</a:t>
            </a: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32000"/>
            <a:r>
              <a:rPr lang="pt-BR" sz="2000" cap="all" smtClean="0"/>
              <a:t>Escopo do cenário:</a:t>
            </a:r>
            <a:r>
              <a:rPr lang="pt-BR" sz="2000"/>
              <a:t/>
            </a:r>
            <a:br>
              <a:rPr lang="pt-BR" sz="2000"/>
            </a:br>
            <a:r>
              <a:rPr lang="pt-BR" sz="2000"/>
              <a:t> </a:t>
            </a:r>
            <a:br>
              <a:rPr lang="pt-BR" sz="2000"/>
            </a:br>
            <a:r>
              <a:rPr lang="pt-BR" sz="2400" i="1"/>
              <a:t>Projeção dos fatores de demanda de tráfego para RMSP </a:t>
            </a:r>
            <a:r>
              <a:rPr lang="pt-BR" sz="2400"/>
              <a:t/>
            </a:r>
            <a:br>
              <a:rPr lang="pt-BR" sz="2400"/>
            </a:br>
            <a:r>
              <a:rPr lang="pt-BR" sz="2000"/>
              <a:t> </a:t>
            </a:r>
            <a:br>
              <a:rPr lang="pt-BR" sz="2000"/>
            </a:br>
            <a:r>
              <a:rPr lang="pt-BR" sz="2000">
                <a:solidFill>
                  <a:schemeClr val="accent1">
                    <a:lumMod val="50000"/>
                  </a:schemeClr>
                </a:solidFill>
              </a:rPr>
              <a:t>Os fatores de </a:t>
            </a:r>
            <a:r>
              <a:rPr lang="pt-BR" sz="2000" smtClean="0">
                <a:solidFill>
                  <a:schemeClr val="accent1">
                    <a:lumMod val="50000"/>
                  </a:schemeClr>
                </a:solidFill>
              </a:rPr>
              <a:t>geração:</a:t>
            </a:r>
            <a:r>
              <a:rPr lang="pt-BR" sz="2000" smtClean="0"/>
              <a:t/>
            </a:r>
            <a:br>
              <a:rPr lang="pt-BR" sz="2000" smtClean="0"/>
            </a:br>
            <a:r>
              <a:rPr lang="pt-BR" sz="18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população e renda familiar</a:t>
            </a:r>
            <a:br>
              <a:rPr lang="pt-BR" sz="180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t-BR" sz="18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empregos</a:t>
            </a:r>
            <a:br>
              <a:rPr lang="pt-BR" sz="180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t-BR" sz="18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matrículas </a:t>
            </a:r>
            <a:r>
              <a:rPr lang="pt-BR" sz="1800">
                <a:solidFill>
                  <a:schemeClr val="tx1">
                    <a:lumMod val="65000"/>
                    <a:lumOff val="35000"/>
                  </a:schemeClr>
                </a:solidFill>
              </a:rPr>
              <a:t>escolares</a:t>
            </a:r>
            <a:r>
              <a:rPr lang="pt-BR" sz="18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pt-BR" sz="2000" smtClean="0"/>
              <a:t/>
            </a:r>
            <a:br>
              <a:rPr lang="pt-BR" sz="2000" smtClean="0"/>
            </a:br>
            <a:r>
              <a:rPr lang="pt-BR" sz="1000"/>
              <a:t/>
            </a:r>
            <a:br>
              <a:rPr lang="pt-BR" sz="1000"/>
            </a:br>
            <a:r>
              <a:rPr lang="pt-BR" sz="2000" smtClean="0"/>
              <a:t>por zonas homogêneas ZH==ZT</a:t>
            </a:r>
            <a:br>
              <a:rPr lang="pt-BR" sz="2000" smtClean="0"/>
            </a:br>
            <a:r>
              <a:rPr lang="pt-BR" sz="1400" smtClean="0"/>
              <a:t> </a:t>
            </a:r>
            <a:r>
              <a:rPr lang="pt-BR" sz="2000"/>
              <a:t/>
            </a:r>
            <a:br>
              <a:rPr lang="pt-BR" sz="2000"/>
            </a:br>
            <a:r>
              <a:rPr lang="pt-BR" sz="2000" smtClean="0">
                <a:solidFill>
                  <a:schemeClr val="accent1">
                    <a:lumMod val="50000"/>
                  </a:schemeClr>
                </a:solidFill>
              </a:rPr>
              <a:t>Cenários </a:t>
            </a:r>
            <a:r>
              <a:rPr lang="pt-BR" sz="2000">
                <a:solidFill>
                  <a:schemeClr val="accent1">
                    <a:lumMod val="50000"/>
                  </a:schemeClr>
                </a:solidFill>
              </a:rPr>
              <a:t>macroeconômicos da </a:t>
            </a:r>
            <a:r>
              <a:rPr lang="pt-BR" sz="2000" i="1" smtClean="0">
                <a:solidFill>
                  <a:schemeClr val="accent1">
                    <a:lumMod val="50000"/>
                  </a:schemeClr>
                </a:solidFill>
              </a:rPr>
              <a:t>PITU2020</a:t>
            </a:r>
            <a:r>
              <a:rPr lang="pt-BR" sz="2000" smtClean="0">
                <a:solidFill>
                  <a:schemeClr val="accent1">
                    <a:lumMod val="50000"/>
                  </a:schemeClr>
                </a:solidFill>
              </a:rPr>
              <a:t> e </a:t>
            </a:r>
            <a:r>
              <a:rPr lang="pt-BR" sz="2000" i="1" smtClean="0">
                <a:solidFill>
                  <a:schemeClr val="accent1">
                    <a:lumMod val="50000"/>
                  </a:schemeClr>
                </a:solidFill>
              </a:rPr>
              <a:t>PITU2025</a:t>
            </a:r>
            <a:r>
              <a:rPr lang="pt-BR" sz="2000" smtClean="0">
                <a:solidFill>
                  <a:schemeClr val="accent1">
                    <a:lumMod val="50000"/>
                  </a:schemeClr>
                </a:solidFill>
              </a:rPr>
              <a:t> :</a:t>
            </a: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>três </a:t>
            </a:r>
            <a:r>
              <a:rPr lang="pt-BR" sz="2000"/>
              <a:t>cenários de desenvolvimento, </a:t>
            </a:r>
            <a:r>
              <a:rPr lang="pt-BR" sz="2000" smtClean="0"/>
              <a:t>com renda per cápita</a:t>
            </a:r>
            <a:r>
              <a:rPr lang="pt-BR" sz="2400" smtClean="0"/>
              <a:t> </a:t>
            </a:r>
            <a:r>
              <a:rPr lang="pt-BR" sz="2000" smtClean="0"/>
              <a:t/>
            </a:r>
            <a:br>
              <a:rPr lang="pt-BR" sz="2000" smtClean="0"/>
            </a:br>
            <a:r>
              <a:rPr lang="pt-BR" sz="1800"/>
              <a:t>	</a:t>
            </a:r>
            <a:r>
              <a:rPr lang="pt-BR" sz="1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otimista 		–  pleno desenvolvimento	 	∆ r/cap = </a:t>
            </a:r>
            <a:r>
              <a:rPr lang="pt-BR" sz="1800">
                <a:solidFill>
                  <a:schemeClr val="tx1">
                    <a:lumMod val="75000"/>
                    <a:lumOff val="25000"/>
                  </a:schemeClr>
                </a:solidFill>
              </a:rPr>
              <a:t>3% </a:t>
            </a:r>
            <a:r>
              <a:rPr lang="pt-BR" sz="1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a.a </a:t>
            </a:r>
            <a:br>
              <a:rPr lang="pt-BR" sz="18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médio         	–  crescimento moderado         	∆ r/cap = 1% a.a </a:t>
            </a:r>
            <a:br>
              <a:rPr lang="pt-BR" sz="18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80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t-BR" sz="1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pessimista  	–  estagnação	       				∆ r/cap = 0% a.a </a:t>
            </a:r>
            <a:r>
              <a:rPr lang="pt-BR" sz="2000" smtClean="0"/>
              <a:t>	</a:t>
            </a:r>
            <a:r>
              <a:rPr lang="pt-BR" sz="2000"/>
              <a:t/>
            </a:r>
            <a:br>
              <a:rPr lang="pt-BR" sz="2000"/>
            </a:br>
            <a:r>
              <a:rPr lang="pt-BR" sz="2000" smtClean="0"/>
              <a:t>ano-meta: </a:t>
            </a:r>
            <a:r>
              <a:rPr lang="pt-BR" sz="2000"/>
              <a:t>do </a:t>
            </a:r>
            <a:r>
              <a:rPr lang="pt-BR" sz="2000" smtClean="0"/>
              <a:t>plano/projeto, 20-30-40 anos.</a:t>
            </a:r>
            <a:r>
              <a:rPr lang="pt-BR" sz="3200" smtClean="0"/>
              <a:t> </a:t>
            </a:r>
            <a:r>
              <a:rPr lang="pt-BR" sz="2000"/>
              <a:t/>
            </a:r>
            <a:br>
              <a:rPr lang="pt-BR" sz="2000"/>
            </a:br>
            <a:r>
              <a:rPr lang="pt-BR" sz="2000"/>
              <a:t> </a:t>
            </a:r>
            <a:br>
              <a:rPr lang="pt-BR" sz="2000"/>
            </a:br>
            <a:r>
              <a:rPr lang="pt-BR" sz="2000"/>
              <a:t/>
            </a:r>
            <a:br>
              <a:rPr lang="pt-BR" sz="2000"/>
            </a:br>
            <a:endParaRPr lang="pt-BR" sz="2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8000" y="548680"/>
            <a:ext cx="7128792" cy="5400600"/>
          </a:xfrm>
        </p:spPr>
        <p:txBody>
          <a:bodyPr anchor="t" anchorCtr="0">
            <a:noAutofit/>
          </a:bodyPr>
          <a:lstStyle/>
          <a:p>
            <a:pPr algn="l" defTabSz="432000"/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Escopo do cenário </a:t>
            </a: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400" i="1" smtClean="0"/>
              <a:t>Padrões de comportamento</a:t>
            </a:r>
            <a:r>
              <a:rPr lang="pt-BR" sz="2400" smtClean="0"/>
              <a:t/>
            </a:r>
            <a:br>
              <a:rPr lang="pt-BR" sz="24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>  </a:t>
            </a:r>
            <a:r>
              <a:rPr lang="pt-BR" sz="2000" smtClean="0">
                <a:solidFill>
                  <a:schemeClr val="accent1">
                    <a:lumMod val="50000"/>
                  </a:schemeClr>
                </a:solidFill>
              </a:rPr>
              <a:t>segundo a renda familiar</a:t>
            </a:r>
            <a:br>
              <a:rPr lang="pt-BR" sz="200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pt-BR" sz="200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pt-BR" sz="2000">
                <a:solidFill>
                  <a:schemeClr val="accent1">
                    <a:lumMod val="50000"/>
                  </a:schemeClr>
                </a:solidFill>
              </a:rPr>
            </a:br>
            <a:r>
              <a:rPr lang="pt-BR" sz="2000" smtClean="0">
                <a:solidFill>
                  <a:schemeClr val="accent1">
                    <a:lumMod val="50000"/>
                  </a:schemeClr>
                </a:solidFill>
              </a:rPr>
              <a:t>  produção de viagens por modos: </a:t>
            </a:r>
            <a:r>
              <a:rPr lang="pt-BR" sz="200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pt-BR" sz="200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pt-BR" sz="200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pt-BR" sz="2000" smtClean="0">
                <a:solidFill>
                  <a:schemeClr val="accent1">
                    <a:lumMod val="50000"/>
                  </a:schemeClr>
                </a:solidFill>
              </a:rPr>
              <a:t>       coletivo e individual</a:t>
            </a:r>
            <a:br>
              <a:rPr lang="pt-BR" sz="200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pt-BR" sz="200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pt-BR" sz="200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pt-BR" sz="2000" smtClean="0">
                <a:solidFill>
                  <a:schemeClr val="accent1">
                    <a:lumMod val="50000"/>
                  </a:schemeClr>
                </a:solidFill>
              </a:rPr>
              <a:t>  taxa de motorização</a:t>
            </a:r>
            <a:r>
              <a:rPr lang="pt-BR" sz="2000" smtClean="0"/>
              <a:t/>
            </a:r>
            <a:br>
              <a:rPr lang="pt-BR" sz="2000" smtClean="0"/>
            </a:br>
            <a:r>
              <a:rPr lang="pt-BR" sz="2000"/>
              <a:t/>
            </a:r>
            <a:br>
              <a:rPr lang="pt-BR" sz="2000"/>
            </a:br>
            <a:r>
              <a:rPr lang="pt-BR" sz="1000" smtClean="0"/>
              <a:t> </a:t>
            </a:r>
            <a:r>
              <a:rPr lang="pt-BR" sz="2000" smtClean="0"/>
              <a:t/>
            </a:r>
            <a:br>
              <a:rPr lang="pt-BR" sz="2000" smtClean="0"/>
            </a:br>
            <a:r>
              <a:rPr lang="pt-BR" sz="1200" smtClean="0"/>
              <a:t>									  </a:t>
            </a:r>
            <a:r>
              <a:rPr lang="pt-BR" sz="1050" i="1" smtClean="0"/>
              <a:t>Taxa motorização</a:t>
            </a:r>
            <a:r>
              <a:rPr lang="pt-BR" sz="2000" smtClean="0"/>
              <a:t/>
            </a:r>
            <a:br>
              <a:rPr lang="pt-BR" sz="2000" smtClean="0"/>
            </a:br>
            <a:r>
              <a:rPr lang="pt-BR" sz="1600" smtClean="0"/>
              <a:t>que então podem ser aplicados aos fatores de </a:t>
            </a:r>
            <a:br>
              <a:rPr lang="pt-BR" sz="1600" smtClean="0"/>
            </a:br>
            <a:r>
              <a:rPr lang="pt-BR" sz="1600" smtClean="0"/>
              <a:t>demanda por zonas para gerar as demandas</a:t>
            </a:r>
            <a:br>
              <a:rPr lang="pt-BR" sz="1600" smtClean="0"/>
            </a:br>
            <a:r>
              <a:rPr lang="pt-BR" sz="1600" smtClean="0"/>
              <a:t>localizadas de transporte individual e coletivo. </a:t>
            </a:r>
            <a:r>
              <a:rPr lang="pt-BR" sz="1600"/>
              <a:t/>
            </a:r>
            <a:br>
              <a:rPr lang="pt-BR" sz="1600"/>
            </a:br>
            <a:r>
              <a:rPr lang="pt-BR" sz="1600"/>
              <a:t> </a:t>
            </a:r>
            <a:r>
              <a:rPr lang="pt-BR" sz="2000"/>
              <a:t/>
            </a:r>
            <a:br>
              <a:rPr lang="pt-BR" sz="2000"/>
            </a:br>
            <a:r>
              <a:rPr lang="pt-BR" sz="2000"/>
              <a:t/>
            </a:r>
            <a:br>
              <a:rPr lang="pt-BR" sz="2000"/>
            </a:br>
            <a:endParaRPr lang="pt-BR" sz="200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3</a:t>
            </a:fld>
            <a:endParaRPr lang="pt-BR"/>
          </a:p>
        </p:txBody>
      </p:sp>
      <p:pic>
        <p:nvPicPr>
          <p:cNvPr id="5" name="Picture 4" descr="rmob-CI-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1052736"/>
            <a:ext cx="2160240" cy="1892994"/>
          </a:xfrm>
          <a:prstGeom prst="rect">
            <a:avLst/>
          </a:prstGeom>
        </p:spPr>
      </p:pic>
      <p:pic>
        <p:nvPicPr>
          <p:cNvPr id="18434" name="Picture 2" descr="D:\PR\12LO-CCR\rel\r-tx-mot-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051886"/>
            <a:ext cx="1450996" cy="1087781"/>
          </a:xfrm>
          <a:prstGeom prst="rect">
            <a:avLst/>
          </a:prstGeom>
          <a:noFill/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20493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0272" y="2996952"/>
            <a:ext cx="1830196" cy="2182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/>
            <a:r>
              <a:rPr lang="pt-BR" sz="2000" cap="all" smtClean="0"/>
              <a:t>  i   projeções macroeconômicas</a:t>
            </a:r>
            <a:br>
              <a:rPr lang="pt-BR" sz="2000" cap="all" smtClean="0"/>
            </a:br>
            <a:r>
              <a:rPr lang="pt-BR" sz="2000" smtClean="0"/>
              <a:t> </a:t>
            </a:r>
            <a:br>
              <a:rPr lang="pt-BR" sz="2000" smtClean="0"/>
            </a:br>
            <a:r>
              <a:rPr lang="pt-BR" sz="2000" smtClean="0"/>
              <a:t>1  População</a:t>
            </a:r>
            <a:br>
              <a:rPr lang="pt-BR" sz="2000" smtClean="0"/>
            </a:br>
            <a:r>
              <a:rPr lang="pt-BR" sz="1600"/>
              <a:t/>
            </a:r>
            <a:br>
              <a:rPr lang="pt-BR" sz="1600"/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Crescimento urbano</a:t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em processo de saturação</a:t>
            </a:r>
            <a:r>
              <a:rPr lang="pt-BR" sz="1600"/>
              <a:t> </a:t>
            </a:r>
            <a:br>
              <a:rPr lang="pt-BR" sz="160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/>
              <a:t/>
            </a:r>
            <a:br>
              <a:rPr lang="pt-BR" sz="160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/>
              <a:t/>
            </a:r>
            <a:br>
              <a:rPr lang="pt-BR" sz="160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/>
              <a:t/>
            </a:r>
            <a:br>
              <a:rPr lang="pt-BR" sz="1600"/>
            </a:br>
            <a:r>
              <a:rPr lang="pt-BR" sz="1600" smtClean="0"/>
              <a:t>		           </a:t>
            </a: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(PUB, 68:  40mi para 2000)	</a:t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          </a:t>
            </a:r>
            <a:r>
              <a:rPr lang="pt-BR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processo de urbanização: assalariamento</a:t>
            </a:r>
            <a:br>
              <a:rPr lang="pt-BR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                   migração rural-urbana</a:t>
            </a:r>
            <a:br>
              <a:rPr lang="pt-BR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	</a:t>
            </a:r>
            <a:br>
              <a:rPr lang="pt-BR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              </a:t>
            </a: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um processo de saturação</a:t>
            </a: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pt-BR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56376" y="6356350"/>
            <a:ext cx="730424" cy="365125"/>
          </a:xfrm>
        </p:spPr>
        <p:txBody>
          <a:bodyPr/>
          <a:lstStyle/>
          <a:p>
            <a:fld id="{B39DE217-62D9-4AC4-B95C-F19443DA9CE9}" type="slidenum">
              <a:rPr lang="pt-BR" smtClean="0"/>
              <a:pPr/>
              <a:t>4</a:t>
            </a:fld>
            <a:endParaRPr lang="pt-BR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3988384" y="1340768"/>
          <a:ext cx="4644317" cy="1872208"/>
        </p:xfrm>
        <a:graphic>
          <a:graphicData uri="http://schemas.openxmlformats.org/presentationml/2006/ole">
            <p:oleObj spid="_x0000_s19460" name="Worksheet" r:id="rId3" imgW="4276709" imgH="1724066" progId="Excel.Sheet.12">
              <p:embed/>
            </p:oleObj>
          </a:graphicData>
        </a:graphic>
      </p:graphicFrame>
      <p:pic>
        <p:nvPicPr>
          <p:cNvPr id="19461" name="Picture 5" descr="D:\WEB\fau\docentes\depprojeto\c_deak\CD\5bd\1rmsp\t-g\01p50-20\p50-20m1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2276872"/>
            <a:ext cx="1926094" cy="1695251"/>
          </a:xfrm>
          <a:prstGeom prst="rect">
            <a:avLst/>
          </a:prstGeom>
          <a:noFill/>
        </p:spPr>
      </p:pic>
      <p:pic>
        <p:nvPicPr>
          <p:cNvPr id="19462" name="Picture 6" descr="D:\WEB\fau\docentes\depprojeto\c_deak\CD\5bd\2br\2t-g\01urb40-00\pu40-b1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672" y="4077072"/>
            <a:ext cx="1884753" cy="1729730"/>
          </a:xfrm>
          <a:prstGeom prst="rect">
            <a:avLst/>
          </a:prstGeom>
          <a:noFill/>
        </p:spPr>
      </p:pic>
      <p:cxnSp>
        <p:nvCxnSpPr>
          <p:cNvPr id="18" name="Elbow Connector 17"/>
          <p:cNvCxnSpPr>
            <a:endCxn id="19462" idx="3"/>
          </p:cNvCxnSpPr>
          <p:nvPr/>
        </p:nvCxnSpPr>
        <p:spPr>
          <a:xfrm rot="16200000" flipV="1">
            <a:off x="3498538" y="4947825"/>
            <a:ext cx="287263" cy="275487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563888" y="5229200"/>
            <a:ext cx="216024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47664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i   projeções macroeconômicas</a:t>
            </a:r>
            <a:r>
              <a:rPr lang="pt-BR" sz="2000" cap="all" smtClean="0"/>
              <a:t/>
            </a:r>
            <a:br>
              <a:rPr lang="pt-BR" sz="2000" cap="all" smtClean="0"/>
            </a:br>
            <a:r>
              <a:rPr lang="pt-BR" sz="2000" smtClean="0"/>
              <a:t> </a:t>
            </a:r>
            <a:br>
              <a:rPr lang="pt-BR" sz="2000" smtClean="0"/>
            </a:br>
            <a:r>
              <a:rPr lang="pt-BR" sz="2000" smtClean="0"/>
              <a:t>2  Emprego</a:t>
            </a:r>
            <a:br>
              <a:rPr lang="pt-BR" sz="20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Taxa de emprego </a:t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em ligeira elevação secular</a:t>
            </a:r>
            <a:r>
              <a:rPr lang="pt-BR" sz="1600" smtClean="0"/>
              <a:t>            1970	    2010	2020	    2030	2040</a:t>
            </a:r>
            <a:br>
              <a:rPr lang="pt-BR" sz="1600" smtClean="0"/>
            </a:br>
            <a:r>
              <a:rPr lang="pt-BR" sz="1600" smtClean="0"/>
              <a:t>						 0.36	     0,43	 </a:t>
            </a:r>
            <a:r>
              <a:rPr lang="pt-BR" sz="1600" smtClean="0">
                <a:solidFill>
                  <a:srgbClr val="C00000"/>
                </a:solidFill>
              </a:rPr>
              <a:t>0,44	     0,45	 0,46 </a:t>
            </a:r>
            <a:br>
              <a:rPr lang="pt-BR" sz="1600" smtClean="0">
                <a:solidFill>
                  <a:srgbClr val="C00000"/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mão de obra feminina	</a:t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 da renda, educação</a:t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>Obs.:  f(PIB) é ´fria’</a:t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2000" smtClean="0"/>
              <a:t>3  Matrículas</a:t>
            </a:r>
            <a:br>
              <a:rPr lang="pt-BR" sz="20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>Taxa de matrículas 	   ↗ com renda</a:t>
            </a:r>
            <a:br>
              <a:rPr lang="pt-BR" sz="1600" smtClean="0"/>
            </a:br>
            <a:r>
              <a:rPr lang="pt-BR" sz="1600" smtClean="0"/>
              <a:t>	</a:t>
            </a:r>
            <a:r>
              <a:rPr lang="pt-BR" sz="1600"/>
              <a:t>	</a:t>
            </a:r>
            <a:r>
              <a:rPr lang="pt-BR" sz="1600" smtClean="0"/>
              <a:t>0,28		   ↘ envelhecimento da população		constante</a:t>
            </a:r>
            <a:br>
              <a:rPr lang="pt-BR" sz="1600" smtClean="0"/>
            </a:br>
            <a:r>
              <a:rPr lang="pt-BR" sz="1600"/>
              <a:t/>
            </a:r>
            <a:br>
              <a:rPr lang="pt-BR" sz="1600"/>
            </a:br>
            <a:r>
              <a:rPr lang="pt-BR" sz="1600" smtClean="0">
                <a:solidFill>
                  <a:srgbClr val="C00000"/>
                </a:solidFill>
              </a:rPr>
              <a:t>Obs.- Precisão dos totais</a:t>
            </a:r>
            <a:r>
              <a:rPr lang="pt-BR" sz="1600" smtClean="0"/>
              <a:t> Empr; Matr não importa:</a:t>
            </a:r>
            <a:br>
              <a:rPr lang="pt-BR" sz="1600" smtClean="0"/>
            </a:br>
            <a:r>
              <a:rPr lang="pt-BR" sz="1600" smtClean="0"/>
              <a:t> Empr; Matr apenas </a:t>
            </a:r>
            <a:r>
              <a:rPr lang="pt-BR" sz="1600" i="1" smtClean="0"/>
              <a:t>distribuirão</a:t>
            </a:r>
            <a:r>
              <a:rPr lang="pt-BR" sz="1600" smtClean="0"/>
              <a:t> totais gerados pela população</a:t>
            </a:r>
            <a:endParaRPr lang="pt-BR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1" name="Elbow Connector 10"/>
          <p:cNvCxnSpPr/>
          <p:nvPr/>
        </p:nvCxnSpPr>
        <p:spPr>
          <a:xfrm>
            <a:off x="6588224" y="4365104"/>
            <a:ext cx="576064" cy="28803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/>
          <p:nvPr/>
        </p:nvCxnSpPr>
        <p:spPr>
          <a:xfrm>
            <a:off x="3203848" y="4365104"/>
            <a:ext cx="360040" cy="28803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347864" y="4365104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588224" y="465313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937" name="Object 1"/>
          <p:cNvGraphicFramePr>
            <a:graphicFrameLocks noChangeAspect="1"/>
          </p:cNvGraphicFramePr>
          <p:nvPr/>
        </p:nvGraphicFramePr>
        <p:xfrm>
          <a:off x="6300192" y="2780928"/>
          <a:ext cx="2058434" cy="1525191"/>
        </p:xfrm>
        <a:graphic>
          <a:graphicData uri="http://schemas.openxmlformats.org/presentationml/2006/ole">
            <p:oleObj spid="_x0000_s39937" name="Picture" r:id="rId3" imgW="3420110" imgH="2531110" progId="Word.Picture.8">
              <p:embed/>
            </p:oleObj>
          </a:graphicData>
        </a:graphic>
      </p:graphicFrame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47664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i   projeções macroeconômicas</a:t>
            </a:r>
            <a:r>
              <a:rPr lang="pt-BR" sz="2000" cap="all" smtClean="0"/>
              <a:t/>
            </a:r>
            <a:br>
              <a:rPr lang="pt-BR" sz="2000" cap="all" smtClean="0"/>
            </a:br>
            <a:r>
              <a:rPr lang="pt-BR" sz="2000" smtClean="0"/>
              <a:t> </a:t>
            </a:r>
            <a:br>
              <a:rPr lang="pt-BR" sz="2000" smtClean="0"/>
            </a:br>
            <a:r>
              <a:rPr lang="pt-BR" sz="2000" smtClean="0"/>
              <a:t>4  Renda e distribuição de renda</a:t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16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Renda per cápita</a:t>
            </a:r>
            <a:r>
              <a:rPr lang="pt-BR" sz="20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		</a:t>
            </a:r>
            <a:r>
              <a:rPr lang="pt-BR" sz="16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</a:t>
            </a:r>
            <a:r>
              <a:rPr lang="pt-BR" sz="1400" i="1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∆r(%/a)	re-distrib (%/a) </a:t>
            </a: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	  estagnação			</a:t>
            </a:r>
            <a: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0		      0</a:t>
            </a:r>
            <a:b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Cenários de 	  crescimento moderado	</a:t>
            </a:r>
            <a: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1		    0,07	</a:t>
            </a:r>
            <a:b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	  pleno desenvolvimento	</a:t>
            </a:r>
            <a: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3		    0,20	</a:t>
            </a: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crucial: (re-)distribuição</a:t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/>
              <a:t/>
            </a:r>
            <a:br>
              <a:rPr lang="pt-BR" sz="160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/>
              <a:t/>
            </a:r>
            <a:br>
              <a:rPr lang="pt-BR" sz="160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/>
              <a:t/>
            </a:r>
            <a:br>
              <a:rPr lang="pt-BR" sz="160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/>
              <a:t/>
            </a:r>
            <a:br>
              <a:rPr lang="pt-BR" sz="1600"/>
            </a:br>
            <a:r>
              <a:rPr lang="pt-BR" sz="1600" smtClean="0"/>
              <a:t>					</a:t>
            </a:r>
            <a:br>
              <a:rPr lang="pt-BR" sz="1600" smtClean="0"/>
            </a:br>
            <a:r>
              <a:rPr lang="pt-BR" sz="1600"/>
              <a:t>	</a:t>
            </a:r>
            <a:r>
              <a:rPr lang="pt-BR" sz="1600" smtClean="0"/>
              <a:t>				</a:t>
            </a:r>
            <a:endParaRPr lang="pt-BR" sz="200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843808" y="2492896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/>
          <p:nvPr/>
        </p:nvCxnSpPr>
        <p:spPr>
          <a:xfrm>
            <a:off x="2699792" y="2492896"/>
            <a:ext cx="360040" cy="21602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/>
          <p:nvPr/>
        </p:nvCxnSpPr>
        <p:spPr>
          <a:xfrm flipV="1">
            <a:off x="2699792" y="2276872"/>
            <a:ext cx="360040" cy="21602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D:\WEB\fau\docentes\depprojeto\c_deak\CD\5bd\2br\2t-g\03dr8196\dR81-04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573016"/>
            <a:ext cx="3316732" cy="2736304"/>
          </a:xfrm>
          <a:prstGeom prst="rect">
            <a:avLst/>
          </a:prstGeom>
          <a:noFill/>
        </p:spPr>
      </p:pic>
      <p:pic>
        <p:nvPicPr>
          <p:cNvPr id="20485" name="Picture 5" descr="D:\PR\12LO-CCR\rel\fig\dren77-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3501008"/>
            <a:ext cx="2919378" cy="2673326"/>
          </a:xfrm>
          <a:prstGeom prst="rect">
            <a:avLst/>
          </a:prstGeom>
          <a:noFill/>
        </p:spPr>
      </p:pic>
      <p:pic>
        <p:nvPicPr>
          <p:cNvPr id="20486" name="Picture 6" descr="D:\PR\12LO-CCR\rel\fig\dren77-07tx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3501008"/>
            <a:ext cx="2919378" cy="2673326"/>
          </a:xfrm>
          <a:prstGeom prst="rect">
            <a:avLst/>
          </a:prstGeom>
          <a:noFill/>
        </p:spPr>
      </p:pic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47664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i   projeções macroeconômicas</a:t>
            </a:r>
            <a:r>
              <a:rPr lang="pt-BR" sz="2000" cap="all" smtClean="0"/>
              <a:t/>
            </a:r>
            <a:br>
              <a:rPr lang="pt-BR" sz="2000" cap="all" smtClean="0"/>
            </a:br>
            <a:r>
              <a:rPr lang="pt-BR" sz="2000" smtClean="0"/>
              <a:t> </a:t>
            </a:r>
            <a:br>
              <a:rPr lang="pt-BR" sz="2000" smtClean="0"/>
            </a:br>
            <a:r>
              <a:rPr lang="pt-BR" sz="2000" smtClean="0"/>
              <a:t>4  Renda e distribuição de renda</a:t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>Brasil: evolução recente</a:t>
            </a:r>
            <a:br>
              <a:rPr lang="pt-BR" sz="2000" smtClean="0"/>
            </a:br>
            <a:r>
              <a:rPr lang="pt-BR" sz="2000"/>
              <a:t/>
            </a:r>
            <a:br>
              <a:rPr lang="pt-BR" sz="200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>Cenários:</a:t>
            </a:r>
            <a:r>
              <a:rPr lang="pt-BR" sz="2000"/>
              <a:t/>
            </a:r>
            <a:br>
              <a:rPr lang="pt-BR" sz="200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/>
              <a:t/>
            </a:r>
            <a:br>
              <a:rPr lang="pt-BR" sz="200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/>
              <a:t/>
            </a:r>
            <a:br>
              <a:rPr lang="pt-BR" sz="200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>								</a:t>
            </a:r>
            <a:r>
              <a:rPr lang="pt-BR" sz="1200" smtClean="0"/>
              <a:t>recessão-concentração &gt;&gt; década perdida ’80</a:t>
            </a:r>
            <a:br>
              <a:rPr lang="pt-BR" sz="1200" smtClean="0"/>
            </a:br>
            <a:r>
              <a:rPr lang="pt-BR" sz="500" smtClean="0"/>
              <a:t>	</a:t>
            </a:r>
            <a:r>
              <a:rPr lang="pt-BR" sz="2000"/>
              <a:t/>
            </a:r>
            <a:br>
              <a:rPr lang="pt-BR" sz="2000"/>
            </a:br>
            <a:r>
              <a:rPr lang="pt-BR" sz="1800"/>
              <a:t>	</a:t>
            </a:r>
            <a:r>
              <a:rPr lang="pt-BR" sz="1800" smtClean="0"/>
              <a:t>							</a:t>
            </a:r>
            <a:r>
              <a:rPr lang="pt-BR" sz="1600" smtClean="0"/>
              <a:t>Alguma distribuição, errática</a:t>
            </a:r>
            <a:br>
              <a:rPr lang="pt-BR" sz="1600" smtClean="0"/>
            </a:br>
            <a:r>
              <a:rPr lang="pt-BR" sz="1600"/>
              <a:t>	</a:t>
            </a:r>
            <a:r>
              <a:rPr lang="pt-BR" sz="1600" smtClean="0"/>
              <a:t>							Crescimento ↔ distribuição</a:t>
            </a:r>
            <a:br>
              <a:rPr lang="pt-BR" sz="1600" smtClean="0"/>
            </a:br>
            <a:r>
              <a:rPr lang="pt-BR" sz="1400"/>
              <a:t>	</a:t>
            </a:r>
            <a:r>
              <a:rPr lang="pt-BR" sz="1400" smtClean="0"/>
              <a:t>								mais cresc → mais distrib (e v-v)</a:t>
            </a:r>
            <a:br>
              <a:rPr lang="pt-BR" sz="1400" smtClean="0"/>
            </a:br>
            <a:r>
              <a:rPr lang="pt-BR" sz="1600"/>
              <a:t>	</a:t>
            </a:r>
            <a:r>
              <a:rPr lang="pt-BR" sz="1600" smtClean="0"/>
              <a:t>							Efeito: re-dist </a:t>
            </a:r>
            <a:r>
              <a:rPr lang="pt-BR" sz="1400" smtClean="0"/>
              <a:t>1% </a:t>
            </a:r>
            <a:r>
              <a:rPr lang="pt-BR" sz="1800" smtClean="0"/>
              <a:t>→ </a:t>
            </a:r>
            <a:r>
              <a:rPr lang="pt-BR" sz="1600" smtClean="0"/>
              <a:t>duplica renda inf’r</a:t>
            </a:r>
            <a:br>
              <a:rPr lang="pt-BR" sz="1600" smtClean="0"/>
            </a:br>
            <a:r>
              <a:rPr lang="pt-BR" sz="1600"/>
              <a:t/>
            </a:r>
            <a:br>
              <a:rPr lang="pt-BR" sz="1600"/>
            </a:br>
            <a:r>
              <a:rPr lang="pt-BR" sz="1600" smtClean="0"/>
              <a:t>										</a:t>
            </a:r>
            <a:endParaRPr lang="pt-BR" sz="200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1506" name="Picture 2" descr="D:\WEB\fau\docentes\depprojeto\c_deak\CD\5bd\2br\2t-g\03dr8196\br76-09g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700808"/>
            <a:ext cx="3436542" cy="2808312"/>
          </a:xfrm>
          <a:prstGeom prst="rect">
            <a:avLst/>
          </a:prstGeom>
          <a:noFill/>
        </p:spPr>
      </p:pic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1619673" y="3212976"/>
          <a:ext cx="3672408" cy="2700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I   projeções macroeconômicas</a:t>
            </a:r>
            <a:r>
              <a:rPr lang="pt-BR" sz="2000" cap="all" smtClean="0"/>
              <a:t/>
            </a:r>
            <a:br>
              <a:rPr lang="pt-BR" sz="2000" cap="all" smtClean="0"/>
            </a:br>
            <a:r>
              <a:rPr lang="pt-BR" sz="2000" smtClean="0"/>
              <a:t> </a:t>
            </a:r>
            <a:br>
              <a:rPr lang="pt-BR" sz="2000" smtClean="0"/>
            </a:br>
            <a:r>
              <a:rPr lang="pt-BR" sz="2000" smtClean="0"/>
              <a:t>Resumo</a:t>
            </a:r>
            <a:br>
              <a:rPr lang="pt-BR" sz="2000" smtClean="0"/>
            </a:br>
            <a:r>
              <a:rPr lang="pt-BR" sz="1600"/>
              <a:t/>
            </a:r>
            <a:br>
              <a:rPr lang="pt-BR" sz="1600"/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Crescimento urbano</a:t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em processo de saturação</a:t>
            </a:r>
            <a:r>
              <a:rPr lang="pt-BR" sz="1600"/>
              <a:t> </a:t>
            </a:r>
            <a:br>
              <a:rPr lang="pt-BR" sz="160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/>
              <a:t/>
            </a:r>
            <a:br>
              <a:rPr lang="pt-BR" sz="160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/>
              <a:t/>
            </a:r>
            <a:br>
              <a:rPr lang="pt-BR" sz="1600"/>
            </a:b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(PUB, 68:  40mi para 2000)</a:t>
            </a: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Renda per cápita: </a:t>
            </a:r>
            <a:br>
              <a:rPr lang="pt-BR" sz="16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400" i="1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Cenário</a:t>
            </a:r>
            <a:r>
              <a:rPr lang="pt-BR" sz="1400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	 	</a:t>
            </a:r>
            <a:r>
              <a:rPr lang="pt-BR" sz="1800" i="1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     </a:t>
            </a:r>
            <a:r>
              <a:rPr lang="pt-BR" sz="1400" i="1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∆r</a:t>
            </a:r>
            <a:r>
              <a:rPr lang="pt-BR" sz="1200" i="1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(%/a)</a:t>
            </a:r>
            <a:r>
              <a:rPr lang="pt-BR" sz="1400" i="1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re-distrib </a:t>
            </a:r>
            <a:r>
              <a:rPr lang="pt-BR" sz="1200" i="1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(%/a)</a:t>
            </a:r>
            <a:r>
              <a:rPr lang="pt-BR" sz="1400" i="1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estagnação			</a:t>
            </a: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	  0	      0</a:t>
            </a:r>
            <a:b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crescimento moderado</a:t>
            </a: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	  1	    0,07	</a:t>
            </a:r>
            <a:b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200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pt-BR" sz="1400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pleno desenvolvimento		</a:t>
            </a:r>
            <a:r>
              <a:rPr lang="pt-BR" sz="1200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3	    0,20		    </a:t>
            </a: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.</a:t>
            </a:r>
            <a: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endParaRPr lang="pt-BR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8</a:t>
            </a:fld>
            <a:endParaRPr lang="pt-BR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3988384" y="1340768"/>
          <a:ext cx="4644317" cy="1872208"/>
        </p:xfrm>
        <a:graphic>
          <a:graphicData uri="http://schemas.openxmlformats.org/presentationml/2006/ole">
            <p:oleObj spid="_x0000_s22530" name="Worksheet" r:id="rId3" imgW="4276709" imgH="1724066" progId="Excel.Sheet.12">
              <p:embed/>
            </p:oleObj>
          </a:graphicData>
        </a:graphic>
      </p:graphicFrame>
      <p:pic>
        <p:nvPicPr>
          <p:cNvPr id="19461" name="Picture 5" descr="D:\WEB\fau\docentes\depprojeto\c_deak\CD\5bd\1rmsp\t-g\01p50-20\p50-20m1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2192" y="2276873"/>
            <a:ext cx="1063573" cy="936103"/>
          </a:xfrm>
          <a:prstGeom prst="rect">
            <a:avLst/>
          </a:prstGeom>
          <a:noFill/>
        </p:spPr>
      </p:pic>
      <p:pic>
        <p:nvPicPr>
          <p:cNvPr id="10" name="Picture 2" descr="D:\PR\12LO-CCR\rel\fig\br-0-50-incper ca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3356992"/>
            <a:ext cx="3098474" cy="2592288"/>
          </a:xfrm>
          <a:prstGeom prst="rect">
            <a:avLst/>
          </a:prstGeom>
          <a:noFill/>
        </p:spPr>
      </p:pic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653356" y="2051323"/>
            <a:ext cx="4710113" cy="2019300"/>
            <a:chOff x="1653356" y="2051323"/>
            <a:chExt cx="4710113" cy="2019300"/>
          </a:xfrm>
        </p:grpSpPr>
        <p:graphicFrame>
          <p:nvGraphicFramePr>
            <p:cNvPr id="22" name="Chart 21"/>
            <p:cNvGraphicFramePr>
              <a:graphicFrameLocks/>
            </p:cNvGraphicFramePr>
            <p:nvPr/>
          </p:nvGraphicFramePr>
          <p:xfrm>
            <a:off x="4067944" y="2060848"/>
            <a:ext cx="2295525" cy="200977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23" name="Chart 22"/>
            <p:cNvGraphicFramePr>
              <a:graphicFrameLocks/>
            </p:cNvGraphicFramePr>
            <p:nvPr/>
          </p:nvGraphicFramePr>
          <p:xfrm>
            <a:off x="1653356" y="2051323"/>
            <a:ext cx="2181225" cy="20193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581528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pt-BR" sz="2000" cap="all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Ii   DESAGREGAçÃO  da  PopulAçÃO</a:t>
            </a:r>
            <a:br>
              <a:rPr lang="pt-BR" sz="2000" cap="all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t-BR" sz="2000" cap="all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por faixas de renda</a:t>
            </a:r>
            <a:r>
              <a:rPr lang="pt-BR" sz="2000" cap="all" smtClean="0"/>
              <a:t/>
            </a:r>
            <a:br>
              <a:rPr lang="pt-BR" sz="2000" cap="all" smtClean="0"/>
            </a:br>
            <a:r>
              <a:rPr lang="pt-BR" sz="11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11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smtClean="0"/>
              <a:t>1  Faixas de renda familiar nas OD-s: por ZH </a:t>
            </a:r>
            <a:r>
              <a:rPr lang="pt-BR" sz="1600" smtClean="0"/>
              <a:t>(distr espacial)</a:t>
            </a: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>	</a:t>
            </a:r>
            <a:br>
              <a:rPr lang="pt-BR" sz="2000" smtClean="0"/>
            </a:br>
            <a:r>
              <a:rPr lang="pt-BR" sz="1800" smtClean="0"/>
              <a:t>	Comportamentos diferentes</a:t>
            </a:r>
            <a:br>
              <a:rPr lang="pt-BR" sz="1800" smtClean="0"/>
            </a:br>
            <a:r>
              <a:rPr lang="pt-BR" sz="1800" smtClean="0"/>
              <a:t>	quanto à mobilidade,</a:t>
            </a:r>
            <a:br>
              <a:rPr lang="pt-BR" sz="1800" smtClean="0"/>
            </a:br>
            <a:r>
              <a:rPr lang="pt-BR" sz="1800" smtClean="0"/>
              <a:t>	c/ distrib espacial</a:t>
            </a: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>							</a:t>
            </a:r>
            <a:r>
              <a:rPr lang="pt-BR" sz="1200" i="1" smtClean="0"/>
              <a:t>Tabela</a:t>
            </a:r>
            <a:r>
              <a:rPr lang="pt-BR" sz="1200" smtClean="0"/>
              <a:t> Mob, div modal  por faixa de renda</a:t>
            </a:r>
            <a:r>
              <a:rPr lang="pt-BR" sz="2000" smtClean="0"/>
              <a:t> </a:t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i="1" smtClean="0"/>
              <a:t> </a:t>
            </a: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i="1" smtClean="0"/>
              <a:t> </a:t>
            </a: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1600" smtClean="0"/>
              <a:t>					</a:t>
            </a:r>
            <a:br>
              <a:rPr lang="pt-BR" sz="1600" smtClean="0"/>
            </a:br>
            <a:r>
              <a:rPr lang="pt-BR" sz="1600" smtClean="0"/>
              <a:t>			</a:t>
            </a:r>
            <a:endParaRPr lang="pt-BR" sz="20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76256" y="1988840"/>
            <a:ext cx="19442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smtClean="0"/>
              <a:t>RMSP</a:t>
            </a:r>
            <a:r>
              <a:rPr lang="pt-BR" sz="1100" i="1" smtClean="0"/>
              <a:t>, 1987 e 1997: </a:t>
            </a:r>
            <a:r>
              <a:rPr lang="en-US" sz="1100" smtClean="0"/>
              <a:t>– </a:t>
            </a:r>
            <a:r>
              <a:rPr lang="en-US" sz="1200" smtClean="0"/>
              <a:t>As faixas de renda </a:t>
            </a:r>
            <a:r>
              <a:rPr lang="en-US" sz="1200" i="1" smtClean="0"/>
              <a:t>equivalentes</a:t>
            </a:r>
            <a:r>
              <a:rPr lang="en-US" sz="1200" smtClean="0"/>
              <a:t> mostram uma leve migração dos estratos de menor renda para os superiores, em consonância com um aumento da renda média da ordem de 30%.</a:t>
            </a:r>
          </a:p>
          <a:p>
            <a:endParaRPr lang="en-US" sz="1200" smtClean="0"/>
          </a:p>
          <a:p>
            <a:r>
              <a:rPr lang="en-US" sz="1200" smtClean="0"/>
              <a:t>	inflação</a:t>
            </a:r>
          </a:p>
          <a:p>
            <a:r>
              <a:rPr lang="en-US" sz="1200" smtClean="0"/>
              <a:t>	SM real</a:t>
            </a:r>
            <a:endParaRPr lang="pt-BR" sz="1100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2195736" y="3816000"/>
            <a:ext cx="1368152" cy="93600"/>
            <a:chOff x="2195736" y="3816000"/>
            <a:chExt cx="1368152" cy="93600"/>
          </a:xfrm>
        </p:grpSpPr>
        <p:sp>
          <p:nvSpPr>
            <p:cNvPr id="16" name="Curved Up Arrow 15"/>
            <p:cNvSpPr/>
            <p:nvPr/>
          </p:nvSpPr>
          <p:spPr>
            <a:xfrm>
              <a:off x="2195736" y="3816000"/>
              <a:ext cx="288032" cy="93600"/>
            </a:xfrm>
            <a:prstGeom prst="curvedUpArrow">
              <a:avLst/>
            </a:prstGeom>
            <a:solidFill>
              <a:srgbClr val="FCA304">
                <a:alpha val="22745"/>
              </a:srgbClr>
            </a:solidFill>
            <a:ln w="0">
              <a:solidFill>
                <a:srgbClr val="C00000">
                  <a:alpha val="7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7" name="Curved Up Arrow 16"/>
            <p:cNvSpPr/>
            <p:nvPr/>
          </p:nvSpPr>
          <p:spPr>
            <a:xfrm>
              <a:off x="2555776" y="3816000"/>
              <a:ext cx="288032" cy="93600"/>
            </a:xfrm>
            <a:prstGeom prst="curvedUpArrow">
              <a:avLst/>
            </a:prstGeom>
            <a:solidFill>
              <a:srgbClr val="FCA304">
                <a:alpha val="22745"/>
              </a:srgbClr>
            </a:solidFill>
            <a:ln w="0">
              <a:solidFill>
                <a:srgbClr val="C00000">
                  <a:alpha val="7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9" name="Curved Up Arrow 18"/>
            <p:cNvSpPr/>
            <p:nvPr/>
          </p:nvSpPr>
          <p:spPr>
            <a:xfrm>
              <a:off x="3275856" y="3816000"/>
              <a:ext cx="288032" cy="93600"/>
            </a:xfrm>
            <a:prstGeom prst="curvedUpArrow">
              <a:avLst/>
            </a:prstGeom>
            <a:solidFill>
              <a:srgbClr val="FCA304">
                <a:alpha val="22745"/>
              </a:srgbClr>
            </a:solidFill>
            <a:ln w="0">
              <a:solidFill>
                <a:srgbClr val="C00000">
                  <a:alpha val="7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4" name="Curved Up Arrow 23"/>
            <p:cNvSpPr/>
            <p:nvPr/>
          </p:nvSpPr>
          <p:spPr>
            <a:xfrm>
              <a:off x="2915816" y="3816000"/>
              <a:ext cx="288032" cy="93600"/>
            </a:xfrm>
            <a:prstGeom prst="curvedUpArrow">
              <a:avLst/>
            </a:prstGeom>
            <a:solidFill>
              <a:srgbClr val="FCA304">
                <a:alpha val="22745"/>
              </a:srgbClr>
            </a:solidFill>
            <a:ln w="0">
              <a:solidFill>
                <a:srgbClr val="C00000">
                  <a:alpha val="7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4644008" y="4293096"/>
          <a:ext cx="2133600" cy="1392555"/>
        </p:xfrm>
        <a:graphic>
          <a:graphicData uri="http://schemas.openxmlformats.org/drawingml/2006/table">
            <a:tbl>
              <a:tblPr/>
              <a:tblGrid>
                <a:gridCol w="712255"/>
                <a:gridCol w="443181"/>
                <a:gridCol w="408360"/>
                <a:gridCol w="569804"/>
              </a:tblGrid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pt-BR" sz="700" b="0" i="0" u="none" strike="noStrike">
                          <a:latin typeface="Helv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rgbClr val="404040"/>
                          </a:solidFill>
                          <a:latin typeface="Arial"/>
                        </a:rPr>
                        <a:t>            Mobilidade 97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FR97</a:t>
                      </a: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Col</a:t>
                      </a: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Ind</a:t>
                      </a: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582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Total</a:t>
                      </a: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(Até)</a:t>
                      </a: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&lt; 3.5</a:t>
                      </a: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0.49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ED58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3.5 --  7</a:t>
                      </a: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0.32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58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0.97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7 – 13</a:t>
                      </a: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0.72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58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1.24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13 – 26</a:t>
                      </a: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0.73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0.93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58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1.66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26 &lt; </a:t>
                      </a:r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(MRO)</a:t>
                      </a: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1.73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58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2.28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404040"/>
                          </a:solidFill>
                          <a:latin typeface="Arial"/>
                        </a:rPr>
                        <a:t> Média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58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1.23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" name="Freeform 35"/>
          <p:cNvSpPr/>
          <p:nvPr/>
        </p:nvSpPr>
        <p:spPr>
          <a:xfrm>
            <a:off x="8600303" y="2330378"/>
            <a:ext cx="387178" cy="1566119"/>
          </a:xfrm>
          <a:custGeom>
            <a:avLst/>
            <a:gdLst>
              <a:gd name="connsiteX0" fmla="*/ 197708 w 387178"/>
              <a:gd name="connsiteY0" fmla="*/ 930 h 1566119"/>
              <a:gd name="connsiteX1" fmla="*/ 321275 w 387178"/>
              <a:gd name="connsiteY1" fmla="*/ 17406 h 1566119"/>
              <a:gd name="connsiteX2" fmla="*/ 354227 w 387178"/>
              <a:gd name="connsiteY2" fmla="*/ 33881 h 1566119"/>
              <a:gd name="connsiteX3" fmla="*/ 362465 w 387178"/>
              <a:gd name="connsiteY3" fmla="*/ 58595 h 1566119"/>
              <a:gd name="connsiteX4" fmla="*/ 337751 w 387178"/>
              <a:gd name="connsiteY4" fmla="*/ 231590 h 1566119"/>
              <a:gd name="connsiteX5" fmla="*/ 345989 w 387178"/>
              <a:gd name="connsiteY5" fmla="*/ 692908 h 1566119"/>
              <a:gd name="connsiteX6" fmla="*/ 354227 w 387178"/>
              <a:gd name="connsiteY6" fmla="*/ 767049 h 1566119"/>
              <a:gd name="connsiteX7" fmla="*/ 362465 w 387178"/>
              <a:gd name="connsiteY7" fmla="*/ 882379 h 1566119"/>
              <a:gd name="connsiteX8" fmla="*/ 370702 w 387178"/>
              <a:gd name="connsiteY8" fmla="*/ 1055373 h 1566119"/>
              <a:gd name="connsiteX9" fmla="*/ 378940 w 387178"/>
              <a:gd name="connsiteY9" fmla="*/ 1154227 h 1566119"/>
              <a:gd name="connsiteX10" fmla="*/ 387178 w 387178"/>
              <a:gd name="connsiteY10" fmla="*/ 1277795 h 1566119"/>
              <a:gd name="connsiteX11" fmla="*/ 378940 w 387178"/>
              <a:gd name="connsiteY11" fmla="*/ 1401363 h 1566119"/>
              <a:gd name="connsiteX12" fmla="*/ 370702 w 387178"/>
              <a:gd name="connsiteY12" fmla="*/ 1434314 h 1566119"/>
              <a:gd name="connsiteX13" fmla="*/ 337751 w 387178"/>
              <a:gd name="connsiteY13" fmla="*/ 1442552 h 1566119"/>
              <a:gd name="connsiteX14" fmla="*/ 24713 w 387178"/>
              <a:gd name="connsiteY14" fmla="*/ 1450790 h 1566119"/>
              <a:gd name="connsiteX15" fmla="*/ 41189 w 387178"/>
              <a:gd name="connsiteY15" fmla="*/ 1426076 h 1566119"/>
              <a:gd name="connsiteX16" fmla="*/ 65902 w 387178"/>
              <a:gd name="connsiteY16" fmla="*/ 1417838 h 1566119"/>
              <a:gd name="connsiteX17" fmla="*/ 82378 w 387178"/>
              <a:gd name="connsiteY17" fmla="*/ 1368411 h 1566119"/>
              <a:gd name="connsiteX18" fmla="*/ 74140 w 387178"/>
              <a:gd name="connsiteY18" fmla="*/ 1393125 h 1566119"/>
              <a:gd name="connsiteX19" fmla="*/ 49427 w 387178"/>
              <a:gd name="connsiteY19" fmla="*/ 1417838 h 1566119"/>
              <a:gd name="connsiteX20" fmla="*/ 0 w 387178"/>
              <a:gd name="connsiteY20" fmla="*/ 1459027 h 1566119"/>
              <a:gd name="connsiteX21" fmla="*/ 41189 w 387178"/>
              <a:gd name="connsiteY21" fmla="*/ 1533168 h 1566119"/>
              <a:gd name="connsiteX22" fmla="*/ 65902 w 387178"/>
              <a:gd name="connsiteY22" fmla="*/ 1541406 h 1566119"/>
              <a:gd name="connsiteX23" fmla="*/ 74140 w 387178"/>
              <a:gd name="connsiteY23" fmla="*/ 1566119 h 1566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7178" h="1566119">
                <a:moveTo>
                  <a:pt x="197708" y="930"/>
                </a:moveTo>
                <a:cubicBezTo>
                  <a:pt x="246316" y="4981"/>
                  <a:pt x="280661" y="0"/>
                  <a:pt x="321275" y="17406"/>
                </a:cubicBezTo>
                <a:cubicBezTo>
                  <a:pt x="332562" y="22243"/>
                  <a:pt x="343243" y="28389"/>
                  <a:pt x="354227" y="33881"/>
                </a:cubicBezTo>
                <a:cubicBezTo>
                  <a:pt x="356973" y="42119"/>
                  <a:pt x="362465" y="49911"/>
                  <a:pt x="362465" y="58595"/>
                </a:cubicBezTo>
                <a:cubicBezTo>
                  <a:pt x="362465" y="160048"/>
                  <a:pt x="359804" y="154407"/>
                  <a:pt x="337751" y="231590"/>
                </a:cubicBezTo>
                <a:cubicBezTo>
                  <a:pt x="340497" y="385363"/>
                  <a:pt x="341259" y="539184"/>
                  <a:pt x="345989" y="692908"/>
                </a:cubicBezTo>
                <a:cubicBezTo>
                  <a:pt x="346754" y="717762"/>
                  <a:pt x="352073" y="742277"/>
                  <a:pt x="354227" y="767049"/>
                </a:cubicBezTo>
                <a:cubicBezTo>
                  <a:pt x="357566" y="805445"/>
                  <a:pt x="360266" y="843900"/>
                  <a:pt x="362465" y="882379"/>
                </a:cubicBezTo>
                <a:cubicBezTo>
                  <a:pt x="365758" y="940015"/>
                  <a:pt x="367210" y="997749"/>
                  <a:pt x="370702" y="1055373"/>
                </a:cubicBezTo>
                <a:cubicBezTo>
                  <a:pt x="372702" y="1088378"/>
                  <a:pt x="376497" y="1121252"/>
                  <a:pt x="378940" y="1154227"/>
                </a:cubicBezTo>
                <a:cubicBezTo>
                  <a:pt x="381990" y="1195395"/>
                  <a:pt x="384432" y="1236606"/>
                  <a:pt x="387178" y="1277795"/>
                </a:cubicBezTo>
                <a:cubicBezTo>
                  <a:pt x="384432" y="1318984"/>
                  <a:pt x="383262" y="1360309"/>
                  <a:pt x="378940" y="1401363"/>
                </a:cubicBezTo>
                <a:cubicBezTo>
                  <a:pt x="377755" y="1412623"/>
                  <a:pt x="378708" y="1426308"/>
                  <a:pt x="370702" y="1434314"/>
                </a:cubicBezTo>
                <a:cubicBezTo>
                  <a:pt x="362696" y="1442320"/>
                  <a:pt x="348735" y="1439806"/>
                  <a:pt x="337751" y="1442552"/>
                </a:cubicBezTo>
                <a:cubicBezTo>
                  <a:pt x="236649" y="1509952"/>
                  <a:pt x="287868" y="1482687"/>
                  <a:pt x="24713" y="1450790"/>
                </a:cubicBezTo>
                <a:cubicBezTo>
                  <a:pt x="14884" y="1449599"/>
                  <a:pt x="33458" y="1432261"/>
                  <a:pt x="41189" y="1426076"/>
                </a:cubicBezTo>
                <a:cubicBezTo>
                  <a:pt x="47969" y="1420652"/>
                  <a:pt x="57664" y="1420584"/>
                  <a:pt x="65902" y="1417838"/>
                </a:cubicBezTo>
                <a:lnTo>
                  <a:pt x="82378" y="1368411"/>
                </a:lnTo>
                <a:lnTo>
                  <a:pt x="74140" y="1393125"/>
                </a:lnTo>
                <a:cubicBezTo>
                  <a:pt x="70456" y="1404177"/>
                  <a:pt x="56885" y="1408888"/>
                  <a:pt x="49427" y="1417838"/>
                </a:cubicBezTo>
                <a:cubicBezTo>
                  <a:pt x="16159" y="1457759"/>
                  <a:pt x="54185" y="1431935"/>
                  <a:pt x="0" y="1459027"/>
                </a:cubicBezTo>
                <a:cubicBezTo>
                  <a:pt x="14500" y="1502526"/>
                  <a:pt x="3421" y="1476516"/>
                  <a:pt x="41189" y="1533168"/>
                </a:cubicBezTo>
                <a:cubicBezTo>
                  <a:pt x="46006" y="1540393"/>
                  <a:pt x="57664" y="1538660"/>
                  <a:pt x="65902" y="1541406"/>
                </a:cubicBezTo>
                <a:lnTo>
                  <a:pt x="74140" y="1566119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mtClean="0"/>
          </a:p>
          <a:p>
            <a:pPr algn="ctr"/>
            <a:endParaRPr lang="pt-BR"/>
          </a:p>
        </p:txBody>
      </p:sp>
      <p:sp>
        <p:nvSpPr>
          <p:cNvPr id="37" name="Freeform 36"/>
          <p:cNvSpPr/>
          <p:nvPr/>
        </p:nvSpPr>
        <p:spPr>
          <a:xfrm>
            <a:off x="8584298" y="3830595"/>
            <a:ext cx="271378" cy="198954"/>
          </a:xfrm>
          <a:custGeom>
            <a:avLst/>
            <a:gdLst>
              <a:gd name="connsiteX0" fmla="*/ 271378 w 271378"/>
              <a:gd name="connsiteY0" fmla="*/ 0 h 198954"/>
              <a:gd name="connsiteX1" fmla="*/ 246664 w 271378"/>
              <a:gd name="connsiteY1" fmla="*/ 8237 h 198954"/>
              <a:gd name="connsiteX2" fmla="*/ 221951 w 271378"/>
              <a:gd name="connsiteY2" fmla="*/ 74140 h 198954"/>
              <a:gd name="connsiteX3" fmla="*/ 213713 w 271378"/>
              <a:gd name="connsiteY3" fmla="*/ 107091 h 198954"/>
              <a:gd name="connsiteX4" fmla="*/ 164286 w 271378"/>
              <a:gd name="connsiteY4" fmla="*/ 148281 h 198954"/>
              <a:gd name="connsiteX5" fmla="*/ 156048 w 271378"/>
              <a:gd name="connsiteY5" fmla="*/ 172994 h 198954"/>
              <a:gd name="connsiteX6" fmla="*/ 65432 w 271378"/>
              <a:gd name="connsiteY6" fmla="*/ 197708 h 198954"/>
              <a:gd name="connsiteX7" fmla="*/ 7767 w 271378"/>
              <a:gd name="connsiteY7" fmla="*/ 189470 h 198954"/>
              <a:gd name="connsiteX8" fmla="*/ 32480 w 271378"/>
              <a:gd name="connsiteY8" fmla="*/ 181232 h 198954"/>
              <a:gd name="connsiteX9" fmla="*/ 40718 w 271378"/>
              <a:gd name="connsiteY9" fmla="*/ 156519 h 198954"/>
              <a:gd name="connsiteX10" fmla="*/ 65432 w 271378"/>
              <a:gd name="connsiteY10" fmla="*/ 148281 h 198954"/>
              <a:gd name="connsiteX11" fmla="*/ 73670 w 271378"/>
              <a:gd name="connsiteY11" fmla="*/ 140043 h 198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1378" h="198954">
                <a:moveTo>
                  <a:pt x="271378" y="0"/>
                </a:moveTo>
                <a:cubicBezTo>
                  <a:pt x="263140" y="2746"/>
                  <a:pt x="253445" y="2813"/>
                  <a:pt x="246664" y="8237"/>
                </a:cubicBezTo>
                <a:cubicBezTo>
                  <a:pt x="226035" y="24740"/>
                  <a:pt x="227020" y="51329"/>
                  <a:pt x="221951" y="74140"/>
                </a:cubicBezTo>
                <a:cubicBezTo>
                  <a:pt x="219495" y="85192"/>
                  <a:pt x="219330" y="97261"/>
                  <a:pt x="213713" y="107091"/>
                </a:cubicBezTo>
                <a:cubicBezTo>
                  <a:pt x="203955" y="124167"/>
                  <a:pt x="180033" y="137782"/>
                  <a:pt x="164286" y="148281"/>
                </a:cubicBezTo>
                <a:cubicBezTo>
                  <a:pt x="161540" y="156519"/>
                  <a:pt x="161472" y="166214"/>
                  <a:pt x="156048" y="172994"/>
                </a:cubicBezTo>
                <a:cubicBezTo>
                  <a:pt x="135279" y="198954"/>
                  <a:pt x="91149" y="194493"/>
                  <a:pt x="65432" y="197708"/>
                </a:cubicBezTo>
                <a:cubicBezTo>
                  <a:pt x="46210" y="194962"/>
                  <a:pt x="25134" y="198153"/>
                  <a:pt x="7767" y="189470"/>
                </a:cubicBezTo>
                <a:cubicBezTo>
                  <a:pt x="0" y="185587"/>
                  <a:pt x="26340" y="187372"/>
                  <a:pt x="32480" y="181232"/>
                </a:cubicBezTo>
                <a:cubicBezTo>
                  <a:pt x="38620" y="175092"/>
                  <a:pt x="34578" y="162659"/>
                  <a:pt x="40718" y="156519"/>
                </a:cubicBezTo>
                <a:cubicBezTo>
                  <a:pt x="46858" y="150379"/>
                  <a:pt x="57665" y="152164"/>
                  <a:pt x="65432" y="148281"/>
                </a:cubicBezTo>
                <a:cubicBezTo>
                  <a:pt x="68905" y="146544"/>
                  <a:pt x="70924" y="142789"/>
                  <a:pt x="73670" y="140043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mtClean="0"/>
          </a:p>
        </p:txBody>
      </p:sp>
      <p:sp>
        <p:nvSpPr>
          <p:cNvPr id="38" name="Freeform 37"/>
          <p:cNvSpPr/>
          <p:nvPr/>
        </p:nvSpPr>
        <p:spPr>
          <a:xfrm>
            <a:off x="8600303" y="4020065"/>
            <a:ext cx="74140" cy="131805"/>
          </a:xfrm>
          <a:custGeom>
            <a:avLst/>
            <a:gdLst>
              <a:gd name="connsiteX0" fmla="*/ 0 w 74140"/>
              <a:gd name="connsiteY0" fmla="*/ 0 h 131805"/>
              <a:gd name="connsiteX1" fmla="*/ 41189 w 74140"/>
              <a:gd name="connsiteY1" fmla="*/ 65903 h 131805"/>
              <a:gd name="connsiteX2" fmla="*/ 49427 w 74140"/>
              <a:gd name="connsiteY2" fmla="*/ 98854 h 131805"/>
              <a:gd name="connsiteX3" fmla="*/ 74140 w 74140"/>
              <a:gd name="connsiteY3" fmla="*/ 131805 h 131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40" h="131805">
                <a:moveTo>
                  <a:pt x="0" y="0"/>
                </a:moveTo>
                <a:cubicBezTo>
                  <a:pt x="19606" y="58820"/>
                  <a:pt x="2025" y="39794"/>
                  <a:pt x="41189" y="65903"/>
                </a:cubicBezTo>
                <a:cubicBezTo>
                  <a:pt x="43935" y="76887"/>
                  <a:pt x="44967" y="88448"/>
                  <a:pt x="49427" y="98854"/>
                </a:cubicBezTo>
                <a:cubicBezTo>
                  <a:pt x="56413" y="115155"/>
                  <a:pt x="63468" y="121133"/>
                  <a:pt x="74140" y="13180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581528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Ii   DESAGREGAçÃO  da  PopulAçÃO</a:t>
            </a:r>
            <a:b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por faixas de renda</a:t>
            </a:r>
            <a:b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1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  Renda familiar por ZH </a:t>
            </a:r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(distr espacial)  e estrutura urbana</a:t>
            </a:r>
            <a:r>
              <a:rPr lang="pt-BR" sz="20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pt-BR" sz="20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>	</a:t>
            </a:r>
            <a:br>
              <a:rPr lang="pt-BR" sz="2000" smtClean="0"/>
            </a:br>
            <a:r>
              <a:rPr lang="pt-BR" sz="1800" smtClean="0"/>
              <a:t>	</a:t>
            </a: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i="1" smtClean="0"/>
              <a:t> </a:t>
            </a: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1600" smtClean="0"/>
              <a:t>				</a:t>
            </a:r>
            <a:br>
              <a:rPr lang="pt-BR" sz="1600" smtClean="0"/>
            </a:br>
            <a:endParaRPr lang="pt-BR" sz="20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5058" name="Picture 2" descr="D:\ZW\FAU\aulas\13vistu-poli\rmed97z-z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772816"/>
            <a:ext cx="3587942" cy="2592288"/>
          </a:xfrm>
          <a:prstGeom prst="rect">
            <a:avLst/>
          </a:prstGeom>
          <a:noFill/>
        </p:spPr>
      </p:pic>
      <p:pic>
        <p:nvPicPr>
          <p:cNvPr id="45059" name="Picture 3" descr="D:\ZW\FAU\aulas\13vistu-poli\d02-97z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772816"/>
            <a:ext cx="3744416" cy="2872361"/>
          </a:xfrm>
          <a:prstGeom prst="rect">
            <a:avLst/>
          </a:prstGeom>
          <a:noFill/>
        </p:spPr>
      </p:pic>
      <p:pic>
        <p:nvPicPr>
          <p:cNvPr id="45060" name="Picture 4" descr="D:\ZW\FAU\aulas\13vistu-poli\via1gr_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4437112"/>
            <a:ext cx="2627784" cy="1967381"/>
          </a:xfrm>
          <a:prstGeom prst="rect">
            <a:avLst/>
          </a:prstGeom>
          <a:noFill/>
        </p:spPr>
      </p:pic>
      <p:pic>
        <p:nvPicPr>
          <p:cNvPr id="45061" name="Picture 5" descr="D:\ZW\FAU\aulas\13vistu-poli\v-car9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4869160"/>
            <a:ext cx="2411760" cy="1329641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539552" y="4581128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Renda vs estrutura urbana</a:t>
            </a:r>
            <a:endParaRPr lang="pt-BR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4716016" y="6165304"/>
            <a:ext cx="3384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smtClean="0"/>
              <a:t> </a:t>
            </a: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Fluxograma de automóveis e poluição atmosférica</a:t>
            </a:r>
            <a:endParaRPr lang="pt-BR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16016" y="4581128"/>
            <a:ext cx="3384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RMSP, 2000  Densidade demográfica</a:t>
            </a:r>
            <a:endParaRPr lang="pt-BR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Ii   DESAGREGAçÃO  da  PopulAçÃO</a:t>
            </a:r>
            <a:b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por faixas de renda</a:t>
            </a:r>
            <a:r>
              <a:rPr lang="pt-BR" sz="2000" cap="all" smtClean="0"/>
              <a:t/>
            </a:r>
            <a:br>
              <a:rPr lang="pt-BR" sz="2000" cap="all" smtClean="0"/>
            </a:br>
            <a:r>
              <a:rPr lang="pt-BR" sz="1200" cap="all" smtClean="0"/>
              <a:t/>
            </a:r>
            <a:br>
              <a:rPr lang="pt-BR" sz="1200" cap="all" smtClean="0"/>
            </a:br>
            <a:r>
              <a:rPr lang="pt-BR" sz="2000" smtClean="0"/>
              <a:t>3  Cálculo faixas de renda</a:t>
            </a:r>
            <a:br>
              <a:rPr lang="pt-BR" sz="2000" smtClean="0"/>
            </a:br>
            <a:r>
              <a:rPr lang="pt-BR" sz="2000" smtClean="0"/>
              <a:t>	para 3 Cenários</a:t>
            </a:r>
            <a:br>
              <a:rPr lang="pt-BR" sz="2000" smtClean="0"/>
            </a:br>
            <a:r>
              <a:rPr lang="pt-BR" sz="3200" smtClean="0"/>
              <a:t> </a:t>
            </a:r>
            <a:r>
              <a:rPr lang="pt-BR" sz="1400" smtClean="0"/>
              <a:t/>
            </a:r>
            <a:br>
              <a:rPr lang="pt-BR" sz="1400" smtClean="0"/>
            </a:br>
            <a:r>
              <a:rPr lang="pt-BR" sz="1800" i="1" smtClean="0">
                <a:solidFill>
                  <a:srgbClr val="C00000"/>
                </a:solidFill>
              </a:rPr>
              <a:t> </a:t>
            </a:r>
            <a:br>
              <a:rPr lang="pt-BR" sz="1800" i="1" smtClean="0">
                <a:solidFill>
                  <a:srgbClr val="C00000"/>
                </a:solidFill>
              </a:rPr>
            </a:br>
            <a:r>
              <a:rPr lang="pt-BR" sz="1800" i="1" smtClean="0">
                <a:solidFill>
                  <a:srgbClr val="C00000"/>
                </a:solidFill>
              </a:rPr>
              <a:t/>
            </a:r>
            <a:br>
              <a:rPr lang="pt-BR" sz="1800" i="1" smtClean="0">
                <a:solidFill>
                  <a:srgbClr val="C00000"/>
                </a:solidFill>
              </a:rPr>
            </a:br>
            <a:r>
              <a:rPr lang="pt-BR" sz="1800" i="1" smtClean="0">
                <a:solidFill>
                  <a:srgbClr val="C00000"/>
                </a:solidFill>
              </a:rPr>
              <a:t/>
            </a:r>
            <a:br>
              <a:rPr lang="pt-BR" sz="1800" i="1" smtClean="0">
                <a:solidFill>
                  <a:srgbClr val="C00000"/>
                </a:solidFill>
              </a:rPr>
            </a:br>
            <a:r>
              <a:rPr lang="pt-BR" sz="2000" i="1" smtClean="0">
                <a:solidFill>
                  <a:srgbClr val="C00000"/>
                </a:solidFill>
              </a:rPr>
              <a:t/>
            </a:r>
            <a:br>
              <a:rPr lang="pt-BR" sz="2000" i="1" smtClean="0">
                <a:solidFill>
                  <a:srgbClr val="C00000"/>
                </a:solidFill>
              </a:rPr>
            </a:br>
            <a:r>
              <a:rPr lang="pt-BR" sz="2000" i="1" smtClean="0">
                <a:solidFill>
                  <a:srgbClr val="C00000"/>
                </a:solidFill>
              </a:rPr>
              <a:t/>
            </a:r>
            <a:br>
              <a:rPr lang="pt-BR" sz="2000" i="1" smtClean="0">
                <a:solidFill>
                  <a:srgbClr val="C00000"/>
                </a:solidFill>
              </a:rPr>
            </a:br>
            <a:r>
              <a:rPr lang="pt-BR" sz="2000" i="1" smtClean="0">
                <a:solidFill>
                  <a:srgbClr val="C00000"/>
                </a:solidFill>
              </a:rPr>
              <a:t/>
            </a:r>
            <a:br>
              <a:rPr lang="pt-BR" sz="2000" i="1" smtClean="0">
                <a:solidFill>
                  <a:srgbClr val="C00000"/>
                </a:solidFill>
              </a:rPr>
            </a:br>
            <a:r>
              <a:rPr lang="pt-BR" sz="1400" i="1" smtClean="0">
                <a:solidFill>
                  <a:srgbClr val="C00000"/>
                </a:solidFill>
              </a:rPr>
              <a:t> </a:t>
            </a:r>
            <a:r>
              <a:rPr lang="pt-BR" sz="2000" i="1" smtClean="0">
                <a:solidFill>
                  <a:srgbClr val="C00000"/>
                </a:solidFill>
              </a:rPr>
              <a:t/>
            </a:r>
            <a:br>
              <a:rPr lang="pt-BR" sz="2000" i="1" smtClean="0">
                <a:solidFill>
                  <a:srgbClr val="C00000"/>
                </a:solidFill>
              </a:rPr>
            </a:br>
            <a:r>
              <a:rPr lang="pt-BR" sz="2000" i="1" smtClean="0">
                <a:solidFill>
                  <a:srgbClr val="C00000"/>
                </a:solidFill>
              </a:rPr>
              <a:t>						</a:t>
            </a:r>
            <a:r>
              <a:rPr lang="pt-BR" sz="1400" i="1" smtClean="0">
                <a:solidFill>
                  <a:srgbClr val="C00000"/>
                </a:solidFill>
              </a:rPr>
              <a:t>Redistribuição de renda </a:t>
            </a:r>
            <a:r>
              <a:rPr lang="pt-BR" sz="1400" smtClean="0"/>
              <a:t/>
            </a:r>
            <a:br>
              <a:rPr lang="pt-BR" sz="1400" smtClean="0"/>
            </a:br>
            <a:r>
              <a:rPr lang="pt-BR" sz="2800" smtClean="0"/>
              <a:t> 						</a:t>
            </a:r>
            <a:r>
              <a:rPr lang="pt-BR" sz="1400" smtClean="0">
                <a:solidFill>
                  <a:srgbClr val="C00000"/>
                </a:solidFill>
              </a:rPr>
              <a:t>Taxas de transferência</a:t>
            </a:r>
            <a:r>
              <a:rPr lang="pt-BR" sz="1400" smtClean="0"/>
              <a:t/>
            </a:r>
            <a:br>
              <a:rPr lang="pt-BR" sz="14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1600" smtClean="0"/>
              <a:t>					</a:t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200" i="1" smtClean="0"/>
              <a:t>Cálculo da nova distribuição por</a:t>
            </a:r>
            <a:br>
              <a:rPr lang="pt-BR" sz="1200" i="1" smtClean="0"/>
            </a:br>
            <a:r>
              <a:rPr lang="pt-BR" sz="1200" i="1" smtClean="0"/>
              <a:t> faixas de renda</a:t>
            </a:r>
            <a:endParaRPr lang="pt-BR" sz="2000" i="1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1" name="Picture 1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3717032"/>
            <a:ext cx="2088232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1" y="2348881"/>
            <a:ext cx="208823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908720"/>
            <a:ext cx="2093347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6300192" y="332656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smtClean="0"/>
              <a:t>PITU 2025: Evolução da renda</a:t>
            </a:r>
            <a:br>
              <a:rPr lang="pt-BR" sz="1400" smtClean="0"/>
            </a:br>
            <a:r>
              <a:rPr lang="pt-BR" sz="1400" smtClean="0"/>
              <a:t>Cenários 1,2 e 3</a:t>
            </a:r>
            <a:endParaRPr lang="pt-BR" sz="1400"/>
          </a:p>
        </p:txBody>
      </p:sp>
      <p:sp>
        <p:nvSpPr>
          <p:cNvPr id="10" name="TextBox 9"/>
          <p:cNvSpPr txBox="1"/>
          <p:nvPr/>
        </p:nvSpPr>
        <p:spPr>
          <a:xfrm>
            <a:off x="6660232" y="5229200"/>
            <a:ext cx="22322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i="1" smtClean="0"/>
              <a:t>Figura 3  RMSP, 2005-25  Distribuição de renda, em cinco faixas ( 0 -- 4 – 8 – 15 –30–MRO)  para os anos-</a:t>
            </a:r>
            <a:r>
              <a:rPr lang="pt-BR" sz="1050" smtClean="0"/>
              <a:t>meta, segundo os três </a:t>
            </a:r>
            <a:r>
              <a:rPr lang="pt-BR" sz="1050" i="1" smtClean="0"/>
              <a:t>Cenários</a:t>
            </a:r>
            <a:r>
              <a:rPr lang="pt-BR" sz="1050" smtClean="0"/>
              <a:t> (</a:t>
            </a:r>
            <a:r>
              <a:rPr lang="pt-BR" sz="1050" i="1" smtClean="0"/>
              <a:t>PITU 2025</a:t>
            </a:r>
            <a:r>
              <a:rPr lang="pt-BR" sz="1050" smtClean="0"/>
              <a:t>)</a:t>
            </a:r>
            <a:endParaRPr lang="pt-BR" sz="105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3995936" y="3140968"/>
          <a:ext cx="2448271" cy="1325880"/>
        </p:xfrm>
        <a:graphic>
          <a:graphicData uri="http://schemas.openxmlformats.org/drawingml/2006/table">
            <a:tbl>
              <a:tblPr/>
              <a:tblGrid>
                <a:gridCol w="582922"/>
                <a:gridCol w="408045"/>
                <a:gridCol w="408045"/>
                <a:gridCol w="349753"/>
                <a:gridCol w="349753"/>
                <a:gridCol w="349753"/>
              </a:tblGrid>
              <a:tr h="350520">
                <a:tc gridSpan="5">
                  <a:txBody>
                    <a:bodyPr/>
                    <a:lstStyle/>
                    <a:p>
                      <a:pPr indent="57150" algn="l">
                        <a:spcAft>
                          <a:spcPts val="0"/>
                        </a:spcAft>
                      </a:pPr>
                      <a:r>
                        <a:rPr lang="pt-BR" sz="8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Região Metropolitana de São Paulo 1987-017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indent="57150" algn="l">
                        <a:spcAft>
                          <a:spcPts val="0"/>
                        </a:spcAft>
                      </a:pPr>
                      <a:r>
                        <a:rPr lang="pt-BR" sz="8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Evolução da distribuição de renda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indent="57150" algn="l">
                        <a:spcAft>
                          <a:spcPts val="0"/>
                        </a:spcAft>
                      </a:pPr>
                      <a:r>
                        <a:rPr lang="pt-BR" sz="7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Em 5 faixas de renda (SM/87</a:t>
                      </a:r>
                      <a:r>
                        <a:rPr lang="pt-BR" sz="700" b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)  </a:t>
                      </a:r>
                      <a:r>
                        <a:rPr lang="pt-BR" sz="700" b="1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PITU 2020</a:t>
                      </a:r>
                      <a:endParaRPr lang="pt-BR" sz="12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8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25544"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FR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indent="57150" algn="l"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Ano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Até 2.5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2.5-5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5-10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10-20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20&lt;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indent="57150" algn="l"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1997   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US" sz="7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11.5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US" sz="7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18.1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US" sz="7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30.0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US" sz="7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24.3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US" sz="7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16.1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Cen 1 2020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7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1.5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7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5.7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7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20.8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7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39.5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7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32.4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Cen 2 2020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7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5.3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7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15.4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7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30.1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7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28.2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7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21.1</a:t>
                      </a:r>
                      <a:endParaRPr lang="pt-BR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pic>
        <p:nvPicPr>
          <p:cNvPr id="54273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1196752"/>
            <a:ext cx="2470150" cy="182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3707904" y="5085184"/>
          <a:ext cx="2768108" cy="1008112"/>
        </p:xfrm>
        <a:graphic>
          <a:graphicData uri="http://schemas.openxmlformats.org/drawingml/2006/table">
            <a:tbl>
              <a:tblPr/>
              <a:tblGrid>
                <a:gridCol w="406861"/>
                <a:gridCol w="406861"/>
                <a:gridCol w="733803"/>
                <a:gridCol w="406861"/>
                <a:gridCol w="406861"/>
                <a:gridCol w="406861"/>
              </a:tblGrid>
              <a:tr h="126014"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latin typeface="Arial"/>
                        </a:rPr>
                        <a:t>Período de 10 anos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014"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1" i="0" u="none" strike="noStrike">
                          <a:latin typeface="Arial"/>
                        </a:rPr>
                        <a:t>2005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1" i="0" u="none" strike="noStrike">
                          <a:latin typeface="Arial"/>
                        </a:rPr>
                        <a:t>2015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1" i="0" u="none" strike="noStrike">
                          <a:latin typeface="Arial"/>
                        </a:rPr>
                        <a:t>2025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1" i="0" u="none" strike="noStrike">
                          <a:latin typeface="Arial"/>
                        </a:rPr>
                        <a:t>k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1" i="0" u="none" strike="noStrike">
                          <a:latin typeface="Arial"/>
                        </a:rPr>
                        <a:t>k+1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</a:tr>
              <a:tr h="126014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latin typeface="Arial"/>
                        </a:rPr>
                        <a:t>FR1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22.10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11.58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6.07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0.524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0.476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</a:tr>
              <a:tr h="126014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latin typeface="Arial"/>
                        </a:rPr>
                        <a:t>FR2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28.65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24.84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17.93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0.500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0.500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</a:tr>
              <a:tr h="126014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latin typeface="Arial"/>
                        </a:rPr>
                        <a:t>FR3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25.62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29.37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29.67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0.587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0.413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</a:tr>
              <a:tr h="126014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latin typeface="Arial"/>
                        </a:rPr>
                        <a:t>FR4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15.26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21.45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27.41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0.712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0.288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</a:tr>
              <a:tr h="126014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latin typeface="Arial"/>
                        </a:rPr>
                        <a:t>FR5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8.37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12.76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18.93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</a:tr>
              <a:tr h="126014"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100.00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100.00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100.00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700" b="1" i="1" u="none" strike="noStrike" baseline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</a:rPr>
                        <a:t>PITU2020</a:t>
                      </a:r>
                      <a:endParaRPr lang="pt-BR" sz="800" b="1" i="1" u="none" strike="noStrike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2204864"/>
            <a:ext cx="2830318" cy="3664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pt-BR" sz="2000" cap="all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iIi   Distribuição espacial dos fatores de prod/atração</a:t>
            </a: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> </a:t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>      </a:t>
            </a:r>
            <a:r>
              <a:rPr lang="pt-BR" sz="1600" smtClean="0"/>
              <a:t>Por zonas homogêneas = ZT</a:t>
            </a: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50000"/>
                  </a:schemeClr>
                </a:solidFill>
              </a:rPr>
              <a:t>População</a:t>
            </a: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Modelo de saturação;</a:t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taxas históricas</a:t>
            </a: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5 faixas de renda</a:t>
            </a: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2000" smtClean="0">
                <a:solidFill>
                  <a:schemeClr val="tx2">
                    <a:lumMod val="50000"/>
                  </a:schemeClr>
                </a:solidFill>
              </a:rPr>
              <a:t>Emprego</a:t>
            </a:r>
            <a:r>
              <a:rPr lang="pt-BR" sz="16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600" smtClean="0">
                <a:solidFill>
                  <a:schemeClr val="tx2">
                    <a:lumMod val="75000"/>
                  </a:schemeClr>
                </a:solidFill>
              </a:rPr>
              <a:t>	E</a:t>
            </a: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disperso</a:t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E estrutural</a:t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50000"/>
                  </a:schemeClr>
                </a:solidFill>
              </a:rPr>
              <a:t>Matrículas</a:t>
            </a:r>
            <a:br>
              <a:rPr lang="pt-BR" sz="200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pt-BR" sz="1600" smtClean="0">
                <a:solidFill>
                  <a:schemeClr val="tx2">
                    <a:lumMod val="50000"/>
                  </a:schemeClr>
                </a:solidFill>
              </a:rPr>
              <a:t>Primário		</a:t>
            </a:r>
            <a:br>
              <a:rPr lang="pt-BR" sz="160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pt-BR" sz="1600" smtClean="0">
                <a:solidFill>
                  <a:schemeClr val="tx2">
                    <a:lumMod val="50000"/>
                  </a:schemeClr>
                </a:solidFill>
              </a:rPr>
              <a:t>	Secundário		 </a:t>
            </a:r>
            <a:br>
              <a:rPr lang="pt-BR" sz="160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pt-BR" sz="1600" smtClean="0">
                <a:solidFill>
                  <a:schemeClr val="tx2">
                    <a:lumMod val="50000"/>
                  </a:schemeClr>
                </a:solidFill>
              </a:rPr>
              <a:t>	Superior		 </a:t>
            </a:r>
            <a:r>
              <a:rPr lang="pt-BR" altLang="ja-JP" sz="1600" smtClean="0">
                <a:solidFill>
                  <a:schemeClr val="tx2">
                    <a:lumMod val="50000"/>
                  </a:schemeClr>
                </a:solidFill>
              </a:rPr>
              <a:t>c/ E</a:t>
            </a:r>
            <a:r>
              <a:rPr lang="pt-BR" altLang="ja-JP" sz="1600" baseline="-25000" smtClean="0">
                <a:solidFill>
                  <a:schemeClr val="tx2">
                    <a:lumMod val="50000"/>
                  </a:schemeClr>
                </a:solidFill>
              </a:rPr>
              <a:t>estr</a:t>
            </a:r>
            <a:r>
              <a:rPr lang="pt-BR" sz="1600" smtClean="0"/>
              <a:t/>
            </a:r>
            <a:br>
              <a:rPr lang="pt-BR" sz="1600" smtClean="0"/>
            </a:br>
            <a:endParaRPr lang="pt-BR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4427984" y="1052736"/>
          <a:ext cx="2738338" cy="1760948"/>
        </p:xfrm>
        <a:graphic>
          <a:graphicData uri="http://schemas.openxmlformats.org/presentationml/2006/ole">
            <p:oleObj spid="_x0000_s44034" name="Picture" r:id="rId4" imgW="4876920" imgH="2938320" progId="Word.Picture.8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427984" y="2852936"/>
            <a:ext cx="2736304" cy="576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smtClean="0"/>
              <a:t>Região Metropolitana de São Paulo, 1991-96: crescimento demográfico segundo distritos e sub‑distritos censitários.</a:t>
            </a:r>
            <a:r>
              <a:rPr lang="en-US" sz="1050" smtClean="0"/>
              <a:t> </a:t>
            </a:r>
            <a:endParaRPr lang="pt-BR" sz="1050" smtClean="0"/>
          </a:p>
        </p:txBody>
      </p:sp>
      <p:sp>
        <p:nvSpPr>
          <p:cNvPr id="15" name="TextBox 14"/>
          <p:cNvSpPr txBox="1"/>
          <p:nvPr/>
        </p:nvSpPr>
        <p:spPr>
          <a:xfrm>
            <a:off x="3131840" y="3068960"/>
            <a:ext cx="864096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Governo</a:t>
            </a:r>
            <a:b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Indústria</a:t>
            </a:r>
            <a:b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Comércio</a:t>
            </a:r>
            <a:b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Serviços</a:t>
            </a:r>
            <a:b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Outros</a:t>
            </a:r>
            <a:endParaRPr lang="pt-BR" sz="1200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2843808" y="5373216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923928" y="2276872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035" name="Picture 3" descr="D:\MI\RMSP\wmf\dsat97z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980728"/>
            <a:ext cx="1605094" cy="2160240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7236296" y="3140968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smtClean="0"/>
              <a:t>RMSP, Cen 1997</a:t>
            </a:r>
          </a:p>
          <a:p>
            <a:r>
              <a:rPr lang="pt-BR" sz="1200" smtClean="0"/>
              <a:t>dsat , e tcr% históricas</a:t>
            </a:r>
            <a:endParaRPr lang="pt-BR" sz="1200"/>
          </a:p>
        </p:txBody>
      </p:sp>
      <p:grpSp>
        <p:nvGrpSpPr>
          <p:cNvPr id="80" name="Group 79"/>
          <p:cNvGrpSpPr/>
          <p:nvPr/>
        </p:nvGrpSpPr>
        <p:grpSpPr>
          <a:xfrm>
            <a:off x="2843808" y="4824000"/>
            <a:ext cx="324016" cy="288032"/>
            <a:chOff x="2843808" y="4797152"/>
            <a:chExt cx="324016" cy="288032"/>
          </a:xfrm>
        </p:grpSpPr>
        <p:cxnSp>
          <p:nvCxnSpPr>
            <p:cNvPr id="23" name="Straight Arrow Connector 22"/>
            <p:cNvCxnSpPr/>
            <p:nvPr/>
          </p:nvCxnSpPr>
          <p:spPr>
            <a:xfrm>
              <a:off x="2987824" y="4941168"/>
              <a:ext cx="1800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2987824" y="4797152"/>
              <a:ext cx="0" cy="2880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2843808" y="4797152"/>
              <a:ext cx="14401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2843808" y="5085184"/>
              <a:ext cx="14401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/>
          <p:cNvSpPr txBox="1"/>
          <p:nvPr/>
        </p:nvSpPr>
        <p:spPr>
          <a:xfrm>
            <a:off x="3131840" y="4788000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smtClean="0">
                <a:solidFill>
                  <a:schemeClr val="tx2">
                    <a:lumMod val="50000"/>
                  </a:schemeClr>
                </a:solidFill>
              </a:rPr>
              <a:t> c/ E</a:t>
            </a:r>
            <a:r>
              <a:rPr lang="pt-BR" sz="1600" baseline="-25000" smtClean="0">
                <a:solidFill>
                  <a:schemeClr val="tx2">
                    <a:lumMod val="50000"/>
                  </a:schemeClr>
                </a:solidFill>
              </a:rPr>
              <a:t>disp</a:t>
            </a:r>
            <a:endParaRPr lang="pt-BR" sz="1600"/>
          </a:p>
        </p:txBody>
      </p:sp>
      <p:pic>
        <p:nvPicPr>
          <p:cNvPr id="44036" name="Picture 4" descr="D:\MI\RMSP\wmf\d97_z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5976" y="3717032"/>
            <a:ext cx="3240360" cy="2387634"/>
          </a:xfrm>
          <a:prstGeom prst="rect">
            <a:avLst/>
          </a:prstGeom>
          <a:noFill/>
        </p:spPr>
      </p:pic>
      <p:sp>
        <p:nvSpPr>
          <p:cNvPr id="43" name="TextBox 42"/>
          <p:cNvSpPr txBox="1"/>
          <p:nvPr/>
        </p:nvSpPr>
        <p:spPr>
          <a:xfrm>
            <a:off x="4644008" y="6093296"/>
            <a:ext cx="3312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smtClean="0"/>
              <a:t>OD97  Zoneamento e densidade 97  –     389 zonas</a:t>
            </a:r>
            <a:endParaRPr lang="pt-BR" sz="1200"/>
          </a:p>
        </p:txBody>
      </p:sp>
      <p:pic>
        <p:nvPicPr>
          <p:cNvPr id="5" name="Picture 4" descr="D:\db\123\M\logist-k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700808"/>
            <a:ext cx="1327058" cy="1247661"/>
          </a:xfrm>
          <a:prstGeom prst="rect">
            <a:avLst/>
          </a:prstGeom>
          <a:noFill/>
        </p:spPr>
      </p:pic>
      <p:sp>
        <p:nvSpPr>
          <p:cNvPr id="2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iIi   Distribuição espacial dos fatores de prod/atração</a:t>
            </a: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</a:t>
            </a:r>
            <a:b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</a:t>
            </a:r>
            <a:r>
              <a:rPr lang="pt-B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Por zonas homogêneas = ZT</a:t>
            </a: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>1  </a:t>
            </a:r>
            <a:r>
              <a:rPr lang="pt-BR" sz="2000" smtClean="0">
                <a:solidFill>
                  <a:schemeClr val="tx2">
                    <a:lumMod val="50000"/>
                  </a:schemeClr>
                </a:solidFill>
              </a:rPr>
              <a:t>População por ZT e 5 faixas de renda</a:t>
            </a: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pt-BR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Modelo de saturação;</a:t>
            </a: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taxas históricas</a:t>
            </a:r>
            <a: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5 faixas de renda</a:t>
            </a: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>								</a:t>
            </a:r>
            <a:r>
              <a:rPr lang="en-GB" sz="1600" b="1" baseline="3000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GB" sz="1000" b="1" baseline="3000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(1)</a:t>
            </a:r>
            <a:r>
              <a:rPr lang="en-US" sz="30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lang="en-US" sz="80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Em 1987, as faixas de renda equivalentes eram de 0-4; 4-8; </a:t>
            </a:r>
            <a:r>
              <a:rPr lang="pt-BR" sz="1600" smtClean="0"/>
              <a:t/>
            </a:r>
            <a:br>
              <a:rPr lang="pt-BR" sz="1600" smtClean="0"/>
            </a:br>
            <a:endParaRPr lang="pt-BR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9153" name="Object 1"/>
          <p:cNvGraphicFramePr>
            <a:graphicFrameLocks noChangeAspect="1"/>
          </p:cNvGraphicFramePr>
          <p:nvPr/>
        </p:nvGraphicFramePr>
        <p:xfrm>
          <a:off x="1619672" y="3789040"/>
          <a:ext cx="2830512" cy="2074863"/>
        </p:xfrm>
        <a:graphic>
          <a:graphicData uri="http://schemas.openxmlformats.org/presentationml/2006/ole">
            <p:oleObj spid="_x0000_s49153" name="Worksheet" r:id="rId3" imgW="2924096" imgH="2086047" progId="Excel.Sheet.8">
              <p:embed/>
            </p:oleObj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724128" y="3717032"/>
          <a:ext cx="2448271" cy="1325880"/>
        </p:xfrm>
        <a:graphic>
          <a:graphicData uri="http://schemas.openxmlformats.org/drawingml/2006/table">
            <a:tbl>
              <a:tblPr/>
              <a:tblGrid>
                <a:gridCol w="582922"/>
                <a:gridCol w="408045"/>
                <a:gridCol w="408045"/>
                <a:gridCol w="349753"/>
                <a:gridCol w="349753"/>
                <a:gridCol w="349753"/>
              </a:tblGrid>
              <a:tr h="200660">
                <a:tc gridSpan="5">
                  <a:txBody>
                    <a:bodyPr/>
                    <a:lstStyle/>
                    <a:p>
                      <a:pPr indent="57150" algn="l">
                        <a:spcAft>
                          <a:spcPts val="0"/>
                        </a:spcAft>
                      </a:pPr>
                      <a:r>
                        <a:rPr lang="pt-BR" sz="800" b="1">
                          <a:latin typeface="Times New Roman"/>
                          <a:ea typeface="Times New Roman"/>
                          <a:cs typeface="Times New Roman"/>
                        </a:rPr>
                        <a:t>Região Metropolitana de São Paulo 1987-017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57150" algn="l">
                        <a:spcAft>
                          <a:spcPts val="0"/>
                        </a:spcAft>
                      </a:pPr>
                      <a:r>
                        <a:rPr lang="pt-BR" sz="800" b="1">
                          <a:latin typeface="Times New Roman"/>
                          <a:ea typeface="Times New Roman"/>
                          <a:cs typeface="Times New Roman"/>
                        </a:rPr>
                        <a:t>Evolução da distribuição de renda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57150" algn="l">
                        <a:spcAft>
                          <a:spcPts val="0"/>
                        </a:spcAft>
                      </a:pPr>
                      <a:r>
                        <a:rPr lang="pt-BR" sz="700" b="1">
                          <a:latin typeface="Times New Roman"/>
                          <a:ea typeface="Times New Roman"/>
                          <a:cs typeface="Times New Roman"/>
                        </a:rPr>
                        <a:t>Em 5 faixas de renda (SM/87)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25544"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GB" sz="800" b="1">
                          <a:latin typeface="Times New Roman"/>
                          <a:ea typeface="Times New Roman"/>
                          <a:cs typeface="Times New Roman"/>
                        </a:rPr>
                        <a:t>FR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57150" algn="l">
                        <a:spcAft>
                          <a:spcPts val="0"/>
                        </a:spcAft>
                      </a:pPr>
                      <a:r>
                        <a:rPr lang="en-GB" sz="800" b="1">
                          <a:latin typeface="Times New Roman"/>
                          <a:ea typeface="Times New Roman"/>
                          <a:cs typeface="Times New Roman"/>
                        </a:rPr>
                        <a:t>Ano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GB" sz="800" b="1">
                          <a:latin typeface="Times New Roman"/>
                          <a:ea typeface="Times New Roman"/>
                          <a:cs typeface="Times New Roman"/>
                        </a:rPr>
                        <a:t>Até 2.5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GB" sz="800" b="1">
                          <a:latin typeface="Times New Roman"/>
                          <a:ea typeface="Times New Roman"/>
                          <a:cs typeface="Times New Roman"/>
                        </a:rPr>
                        <a:t>2.5-5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GB" sz="800" b="1">
                          <a:latin typeface="Times New Roman"/>
                          <a:ea typeface="Times New Roman"/>
                          <a:cs typeface="Times New Roman"/>
                        </a:rPr>
                        <a:t>5-10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GB" sz="800" b="1">
                          <a:latin typeface="Times New Roman"/>
                          <a:ea typeface="Times New Roman"/>
                          <a:cs typeface="Times New Roman"/>
                        </a:rPr>
                        <a:t>10-20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GB" sz="800" b="1">
                          <a:latin typeface="Times New Roman"/>
                          <a:ea typeface="Times New Roman"/>
                          <a:cs typeface="Times New Roman"/>
                        </a:rPr>
                        <a:t>20&lt;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indent="57150" algn="l">
                        <a:spcAft>
                          <a:spcPts val="0"/>
                        </a:spcAft>
                      </a:pPr>
                      <a:r>
                        <a:rPr lang="en-GB" sz="800" b="1">
                          <a:latin typeface="Times New Roman"/>
                          <a:ea typeface="Times New Roman"/>
                          <a:cs typeface="Times New Roman"/>
                        </a:rPr>
                        <a:t>1997   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US" sz="700" i="1">
                          <a:latin typeface="Arial"/>
                          <a:ea typeface="Times New Roman"/>
                          <a:cs typeface="Times New Roman"/>
                        </a:rPr>
                        <a:t>11.5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US" sz="700" i="1">
                          <a:latin typeface="Arial"/>
                          <a:ea typeface="Times New Roman"/>
                          <a:cs typeface="Times New Roman"/>
                        </a:rPr>
                        <a:t>18.1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US" sz="700" i="1">
                          <a:latin typeface="Arial"/>
                          <a:ea typeface="Times New Roman"/>
                          <a:cs typeface="Times New Roman"/>
                        </a:rPr>
                        <a:t>30.0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US" sz="700" i="1">
                          <a:latin typeface="Arial"/>
                          <a:ea typeface="Times New Roman"/>
                          <a:cs typeface="Times New Roman"/>
                        </a:rPr>
                        <a:t>24.3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US" sz="700" i="1">
                          <a:latin typeface="Arial"/>
                          <a:ea typeface="Times New Roman"/>
                          <a:cs typeface="Times New Roman"/>
                        </a:rPr>
                        <a:t>16.1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GB" sz="800" b="1">
                          <a:latin typeface="Times New Roman"/>
                          <a:ea typeface="Times New Roman"/>
                          <a:cs typeface="Times New Roman"/>
                        </a:rPr>
                        <a:t>Cen 1 2020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700" i="1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700" i="1">
                          <a:latin typeface="Arial"/>
                          <a:ea typeface="Times New Roman"/>
                          <a:cs typeface="Times New Roman"/>
                        </a:rPr>
                        <a:t>5.7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700" i="1">
                          <a:latin typeface="Arial"/>
                          <a:ea typeface="Times New Roman"/>
                          <a:cs typeface="Times New Roman"/>
                        </a:rPr>
                        <a:t>20.8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700" i="1">
                          <a:latin typeface="Arial"/>
                          <a:ea typeface="Times New Roman"/>
                          <a:cs typeface="Times New Roman"/>
                        </a:rPr>
                        <a:t>39.5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700" i="1">
                          <a:latin typeface="Arial"/>
                          <a:ea typeface="Times New Roman"/>
                          <a:cs typeface="Times New Roman"/>
                        </a:rPr>
                        <a:t>32.4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indent="57150" algn="r">
                        <a:spcAft>
                          <a:spcPts val="0"/>
                        </a:spcAft>
                      </a:pPr>
                      <a:r>
                        <a:rPr lang="en-GB" sz="800" b="1">
                          <a:latin typeface="Times New Roman"/>
                          <a:ea typeface="Times New Roman"/>
                          <a:cs typeface="Times New Roman"/>
                        </a:rPr>
                        <a:t>Cen 2 2020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700" i="1">
                          <a:latin typeface="Arial"/>
                          <a:ea typeface="Times New Roman"/>
                          <a:cs typeface="Times New Roman"/>
                        </a:rPr>
                        <a:t>5.3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700" i="1">
                          <a:latin typeface="Arial"/>
                          <a:ea typeface="Times New Roman"/>
                          <a:cs typeface="Times New Roman"/>
                        </a:rPr>
                        <a:t>15.4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700" i="1">
                          <a:latin typeface="Arial"/>
                          <a:ea typeface="Times New Roman"/>
                          <a:cs typeface="Times New Roman"/>
                        </a:rPr>
                        <a:t>30.1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700" i="1">
                          <a:latin typeface="Arial"/>
                          <a:ea typeface="Times New Roman"/>
                          <a:cs typeface="Times New Roman"/>
                        </a:rPr>
                        <a:t>28.2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700" i="1">
                          <a:latin typeface="Arial"/>
                          <a:ea typeface="Times New Roman"/>
                          <a:cs typeface="Times New Roman"/>
                        </a:rPr>
                        <a:t>21.1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426340"/>
            <a:ext cx="914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6012160" y="1124744"/>
          <a:ext cx="1225947" cy="1164568"/>
        </p:xfrm>
        <a:graphic>
          <a:graphicData uri="http://schemas.openxmlformats.org/presentationml/2006/ole">
            <p:oleObj spid="_x0000_s49155" name="Worksheet" r:id="rId4" imgW="3162395" imgH="2819456" progId="Excel.Sheet.8">
              <p:embed/>
            </p:oleObj>
          </a:graphicData>
        </a:graphic>
      </p:graphicFrame>
      <p:graphicFrame>
        <p:nvGraphicFramePr>
          <p:cNvPr id="49156" name="Object 4"/>
          <p:cNvGraphicFramePr>
            <a:graphicFrameLocks noChangeAspect="1"/>
          </p:cNvGraphicFramePr>
          <p:nvPr/>
        </p:nvGraphicFramePr>
        <p:xfrm>
          <a:off x="6948264" y="2348880"/>
          <a:ext cx="1298746" cy="1224136"/>
        </p:xfrm>
        <a:graphic>
          <a:graphicData uri="http://schemas.openxmlformats.org/presentationml/2006/ole">
            <p:oleObj spid="_x0000_s49156" name="Worksheet" r:id="rId5" imgW="3171841" imgH="2800291" progId="Excel.Sheet.8">
              <p:embed/>
            </p:oleObj>
          </a:graphicData>
        </a:graphic>
      </p:graphicFrame>
      <p:graphicFrame>
        <p:nvGraphicFramePr>
          <p:cNvPr id="49157" name="Object 5"/>
          <p:cNvGraphicFramePr>
            <a:graphicFrameLocks noChangeAspect="1"/>
          </p:cNvGraphicFramePr>
          <p:nvPr/>
        </p:nvGraphicFramePr>
        <p:xfrm>
          <a:off x="5220072" y="2348880"/>
          <a:ext cx="1321893" cy="1237867"/>
        </p:xfrm>
        <a:graphic>
          <a:graphicData uri="http://schemas.openxmlformats.org/presentationml/2006/ole">
            <p:oleObj spid="_x0000_s49157" name="Worksheet" r:id="rId6" imgW="3181286" imgH="2790843" progId="Excel.Sheet.8">
              <p:embed/>
            </p:oleObj>
          </a:graphicData>
        </a:graphic>
      </p:graphicFrame>
      <p:pic>
        <p:nvPicPr>
          <p:cNvPr id="49158" name="Picture 6" descr="D:\db\123\M\logist-k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5856" y="1772816"/>
            <a:ext cx="1822945" cy="1713880"/>
          </a:xfrm>
          <a:prstGeom prst="rect">
            <a:avLst/>
          </a:prstGeom>
          <a:noFill/>
        </p:spPr>
      </p:pic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iIi   Distribuição espacial dos fatores de prod/atração</a:t>
            </a: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</a:t>
            </a:r>
            <a:b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</a:t>
            </a:r>
            <a:r>
              <a:rPr lang="pt-B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Por zonas homogêneas = ZT</a:t>
            </a:r>
            <a:br>
              <a:rPr lang="pt-B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>1  </a:t>
            </a:r>
            <a:r>
              <a:rPr lang="pt-BR" sz="2000" smtClean="0">
                <a:solidFill>
                  <a:schemeClr val="tx2">
                    <a:lumMod val="50000"/>
                  </a:schemeClr>
                </a:solidFill>
              </a:rPr>
              <a:t>População por ZT e</a:t>
            </a:r>
            <a:br>
              <a:rPr lang="pt-BR" sz="200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50000"/>
                  </a:schemeClr>
                </a:solidFill>
              </a:rPr>
              <a:t>	5 faixas de renda (Ex. 1)</a:t>
            </a: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pt-BR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Modelo de saturação;</a:t>
            </a: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Taxas históricas </a:t>
            </a:r>
            <a:b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– extrapolação ZH – com amortizador – compatibilização Tot (taxas negativas no </a:t>
            </a:r>
            <a:r>
              <a:rPr lang="pt-BR" sz="1200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</a:t>
            </a: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ok)</a:t>
            </a:r>
            <a: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5 faixas de renda taxas de transferência			</a:t>
            </a: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>								</a:t>
            </a:r>
            <a:endParaRPr lang="pt-BR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426340"/>
            <a:ext cx="914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547664" y="2852936"/>
          <a:ext cx="6726398" cy="2842338"/>
        </p:xfrm>
        <a:graphic>
          <a:graphicData uri="http://schemas.openxmlformats.org/drawingml/2006/table">
            <a:tbl>
              <a:tblPr/>
              <a:tblGrid>
                <a:gridCol w="304586"/>
                <a:gridCol w="804978"/>
                <a:gridCol w="304586"/>
                <a:gridCol w="304586"/>
                <a:gridCol w="304586"/>
                <a:gridCol w="304586"/>
                <a:gridCol w="304586"/>
                <a:gridCol w="304586"/>
                <a:gridCol w="304586"/>
                <a:gridCol w="304586"/>
                <a:gridCol w="304586"/>
                <a:gridCol w="304586"/>
                <a:gridCol w="304586"/>
                <a:gridCol w="304586"/>
                <a:gridCol w="304586"/>
                <a:gridCol w="304586"/>
                <a:gridCol w="304586"/>
                <a:gridCol w="304586"/>
                <a:gridCol w="304586"/>
                <a:gridCol w="304586"/>
                <a:gridCol w="134286"/>
              </a:tblGrid>
              <a:tr h="1955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PMT97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500" b="1" i="0" u="none" strike="noStrike">
                          <a:latin typeface="Arial"/>
                        </a:rPr>
                        <a:t>PrEM20C2.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000"/>
                    </a:p>
                  </a:txBody>
                  <a:tcPr marL="48270" marR="48270" marT="24135" marB="24135">
                    <a:lnL>
                      <a:noFill/>
                    </a:lnL>
                  </a:tcPr>
                </a:tc>
              </a:tr>
              <a:tr h="15937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Arial"/>
                        </a:rPr>
                        <a:t>RMSP 2020, Cenário 2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Arial"/>
                        </a:rPr>
                        <a:t>cd,98.9.6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Arial"/>
                        </a:rPr>
                        <a:t>Corr.98.8.16 (FR2[20])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3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3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000"/>
                    </a:p>
                  </a:txBody>
                  <a:tcPr marL="48270" marR="48270" marT="24135" marB="24135">
                    <a:lnL>
                      <a:noFill/>
                    </a:lnL>
                  </a:tcPr>
                </a:tc>
              </a:tr>
              <a:tr h="1955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Arial"/>
                        </a:rPr>
                        <a:t>Cenário de baixo crescimento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3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3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000"/>
                    </a:p>
                  </a:txBody>
                  <a:tcPr marL="48270" marR="48270" marT="24135" marB="24135">
                    <a:lnL>
                      <a:noFill/>
                    </a:lnL>
                  </a:tcPr>
                </a:tc>
              </a:tr>
              <a:tr h="79170">
                <a:tc gridSpan="5">
                  <a:txBody>
                    <a:bodyPr/>
                    <a:lstStyle/>
                    <a:p>
                      <a:pPr algn="l" fontAlgn="b"/>
                      <a:r>
                        <a:rPr lang="pt-BR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POPULAÇÃO, RENDA, EMPREGO E MATRÍCULA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</a:tr>
              <a:tr h="21044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Por ZH, estimativa preliminar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1 997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2020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48270" marR="48270" marT="24135" marB="24135">
                    <a:lnL>
                      <a:noFill/>
                    </a:lnL>
                    <a:lnT>
                      <a:noFill/>
                    </a:lnT>
                  </a:tcPr>
                </a:tc>
              </a:tr>
              <a:tr h="108964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ZH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Nome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Pop97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FR1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FR2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FR3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FR4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FR5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Rmed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P2020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RM20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FR1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FR2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FR3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FR4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FR5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 smtClean="0">
                          <a:latin typeface="Arial"/>
                        </a:rPr>
                        <a:t>E97 </a:t>
                      </a:r>
                      <a:r>
                        <a:rPr lang="pt-BR" sz="600" b="1" i="0" u="none" strike="noStrike">
                          <a:latin typeface="Arial"/>
                        </a:rPr>
                        <a:t>Est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Emp20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Matr97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Matr20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48270" marR="48270" marT="24135" marB="24135">
                    <a:lnL>
                      <a:noFill/>
                    </a:lnL>
                  </a:tcPr>
                </a:tc>
              </a:tr>
              <a:tr h="210440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Sé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3 121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7.4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15.5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24.1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27.6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25.4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17.4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5 030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20.2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3.2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11.2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24.1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28.8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32.7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75640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111990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5 088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8201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48270" marR="48270" marT="24135" marB="24135">
                    <a:lnL>
                      <a:noFill/>
                    </a:lnL>
                  </a:tcPr>
                </a:tc>
              </a:tr>
              <a:tr h="210440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Parque Dom Pedro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5 859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20.8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7.5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24.7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22.9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24.1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12.1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4 365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14.1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9.0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15.2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20.1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25.5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30.2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47290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43466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5 481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4084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48270" marR="48270" marT="24135" marB="24135">
                    <a:lnL>
                      <a:noFill/>
                    </a:lnL>
                  </a:tcPr>
                </a:tc>
              </a:tr>
              <a:tr h="210440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Praça João Mendes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12 275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12.3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15.4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32.4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29.2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10.7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11.0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13 433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14.1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5.3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13.9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29.4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32.8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18.5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20380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21427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5 029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5503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48270" marR="48270" marT="24135" marB="24135">
                    <a:lnL>
                      <a:noFill/>
                    </a:lnL>
                  </a:tcPr>
                </a:tc>
              </a:tr>
              <a:tr h="210440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Ladeira da Memória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19 956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0.0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6.3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26.7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27.8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39.2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19.2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17 285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21.6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0.0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2.8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20.8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29.8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46.6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32148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28988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4 428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3835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48270" marR="48270" marT="24135" marB="24135">
                    <a:lnL>
                      <a:noFill/>
                    </a:lnL>
                  </a:tcPr>
                </a:tc>
              </a:tr>
              <a:tr h="210440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República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12 039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4.1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4.6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16.1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25.7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49.4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80.7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12 152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88.2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1.8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4.5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13.0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24.5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56.2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74961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67308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4 899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4945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48270" marR="48270" marT="24135" marB="24135">
                    <a:lnL>
                      <a:noFill/>
                    </a:lnL>
                  </a:tcPr>
                </a:tc>
              </a:tr>
              <a:tr h="210440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6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Santa Efigênia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17 671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10.4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5.7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10.4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38.9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34.6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19.3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14 074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22.3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4.5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8.5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9.9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32.2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44.9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51089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46767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763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607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48270" marR="48270" marT="24135" marB="24135">
                    <a:lnL>
                      <a:noFill/>
                    </a:lnL>
                  </a:tcPr>
                </a:tc>
              </a:tr>
              <a:tr h="210440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7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Luz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14 161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1.7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11.5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15.0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38.2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33.6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17.0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14 273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19.6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0.7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6.2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16.0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33.3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43.7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35538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32777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13 440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13546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48270" marR="48270" marT="24135" marB="24135">
                    <a:lnL>
                      <a:noFill/>
                    </a:lnL>
                  </a:tcPr>
                </a:tc>
              </a:tr>
              <a:tr h="210440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8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Brás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13 622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3.9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1.5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16.7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30.2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47.8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19.6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22 014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21.7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1.7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2.9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11.6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28.1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55.8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33874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49004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7 108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11488 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48270" marR="48270" marT="24135" marB="24135">
                    <a:lnL>
                      <a:noFill/>
                    </a:lnL>
                  </a:tcPr>
                </a:tc>
              </a:tr>
            </a:tbl>
          </a:graphicData>
        </a:graphic>
      </p:graphicFrame>
      <p:grpSp>
        <p:nvGrpSpPr>
          <p:cNvPr id="28" name="Group 27"/>
          <p:cNvGrpSpPr/>
          <p:nvPr/>
        </p:nvGrpSpPr>
        <p:grpSpPr>
          <a:xfrm>
            <a:off x="1547664" y="2852936"/>
            <a:ext cx="6768752" cy="2880320"/>
            <a:chOff x="1547664" y="2564904"/>
            <a:chExt cx="6768752" cy="2880320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1547664" y="2564904"/>
              <a:ext cx="67687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547664" y="5445224"/>
              <a:ext cx="67687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1547664" y="3501008"/>
              <a:ext cx="67687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788024" y="1412776"/>
          <a:ext cx="2448273" cy="1005205"/>
        </p:xfrm>
        <a:graphic>
          <a:graphicData uri="http://schemas.openxmlformats.org/drawingml/2006/table">
            <a:tbl>
              <a:tblPr/>
              <a:tblGrid>
                <a:gridCol w="395373"/>
                <a:gridCol w="410580"/>
                <a:gridCol w="410580"/>
                <a:gridCol w="410580"/>
                <a:gridCol w="410580"/>
                <a:gridCol w="410580"/>
              </a:tblGrid>
              <a:tr h="200660"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800" b="1">
                          <a:latin typeface="Arial"/>
                          <a:ea typeface="Times New Roman"/>
                          <a:cs typeface="Times New Roman"/>
                        </a:rPr>
                        <a:t>Taxas de transferência</a:t>
                      </a:r>
                      <a:r>
                        <a:rPr lang="en-GB" sz="700" b="1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700" b="1" smtClean="0">
                          <a:latin typeface="Arial"/>
                          <a:ea typeface="Times New Roman"/>
                          <a:cs typeface="Times New Roman"/>
                        </a:rPr>
                        <a:t>1997-2017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GB" sz="8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GB" sz="8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dR97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21.03 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27.87 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26.07 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17.26 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7.76 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tr(k)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0.125 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0.000 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0.000 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0.254 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 smtClean="0">
                          <a:latin typeface="Arial"/>
                          <a:ea typeface="Times New Roman"/>
                          <a:cs typeface="Times New Roman"/>
                        </a:rPr>
                        <a:t>1.000 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tr(k+1)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0.464 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0.851 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1.000 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0.746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 smtClean="0">
                          <a:latin typeface="Arial"/>
                          <a:ea typeface="Times New Roman"/>
                          <a:cs typeface="Times New Roman"/>
                        </a:rPr>
                        <a:t>0.000 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tr(k+2)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0.411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0.149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0.000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0.000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 smtClean="0">
                          <a:latin typeface="Arial"/>
                          <a:ea typeface="Times New Roman"/>
                          <a:cs typeface="Times New Roman"/>
                        </a:rPr>
                        <a:t>0.000 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dR17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2.62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9.77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32.36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34.61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800">
                          <a:latin typeface="Arial"/>
                          <a:ea typeface="Times New Roman"/>
                          <a:cs typeface="Times New Roman"/>
                        </a:rPr>
                        <a:t>20.64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3059832" y="4077072"/>
            <a:ext cx="288032" cy="144016"/>
          </a:xfrm>
          <a:prstGeom prst="rect">
            <a:avLst/>
          </a:prstGeom>
          <a:solidFill>
            <a:schemeClr val="accent1">
              <a:alpha val="21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ctangle 12"/>
          <p:cNvSpPr/>
          <p:nvPr/>
        </p:nvSpPr>
        <p:spPr>
          <a:xfrm>
            <a:off x="5508104" y="4077072"/>
            <a:ext cx="288032" cy="144016"/>
          </a:xfrm>
          <a:prstGeom prst="rect">
            <a:avLst/>
          </a:prstGeom>
          <a:solidFill>
            <a:schemeClr val="accent1">
              <a:alpha val="21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ctangle 13"/>
          <p:cNvSpPr/>
          <p:nvPr/>
        </p:nvSpPr>
        <p:spPr>
          <a:xfrm>
            <a:off x="5292080" y="1772816"/>
            <a:ext cx="288032" cy="144016"/>
          </a:xfrm>
          <a:prstGeom prst="rect">
            <a:avLst/>
          </a:prstGeom>
          <a:solidFill>
            <a:schemeClr val="accent1">
              <a:alpha val="21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ctangle 14"/>
          <p:cNvSpPr/>
          <p:nvPr/>
        </p:nvSpPr>
        <p:spPr>
          <a:xfrm>
            <a:off x="6372200" y="4293096"/>
            <a:ext cx="288032" cy="144016"/>
          </a:xfrm>
          <a:prstGeom prst="rect">
            <a:avLst/>
          </a:prstGeom>
          <a:solidFill>
            <a:schemeClr val="accent6">
              <a:lumMod val="75000"/>
              <a:alpha val="21000"/>
            </a:scheme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ctangle 15"/>
          <p:cNvSpPr/>
          <p:nvPr/>
        </p:nvSpPr>
        <p:spPr>
          <a:xfrm>
            <a:off x="3923928" y="4293096"/>
            <a:ext cx="288032" cy="144016"/>
          </a:xfrm>
          <a:prstGeom prst="rect">
            <a:avLst/>
          </a:prstGeom>
          <a:solidFill>
            <a:schemeClr val="accent6">
              <a:lumMod val="75000"/>
              <a:alpha val="21000"/>
            </a:scheme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ctangle 16"/>
          <p:cNvSpPr/>
          <p:nvPr/>
        </p:nvSpPr>
        <p:spPr>
          <a:xfrm>
            <a:off x="6516216" y="1772816"/>
            <a:ext cx="288032" cy="144016"/>
          </a:xfrm>
          <a:prstGeom prst="rect">
            <a:avLst/>
          </a:prstGeom>
          <a:solidFill>
            <a:schemeClr val="accent6">
              <a:lumMod val="75000"/>
              <a:alpha val="21000"/>
            </a:scheme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ctangle 18"/>
          <p:cNvSpPr/>
          <p:nvPr/>
        </p:nvSpPr>
        <p:spPr>
          <a:xfrm>
            <a:off x="6156176" y="1916832"/>
            <a:ext cx="288032" cy="144016"/>
          </a:xfrm>
          <a:prstGeom prst="rect">
            <a:avLst/>
          </a:prstGeom>
          <a:solidFill>
            <a:srgbClr val="FF0000">
              <a:alpha val="21000"/>
            </a:srgbClr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ctangle 20"/>
          <p:cNvSpPr/>
          <p:nvPr/>
        </p:nvSpPr>
        <p:spPr>
          <a:xfrm>
            <a:off x="3635896" y="4293096"/>
            <a:ext cx="288032" cy="144016"/>
          </a:xfrm>
          <a:prstGeom prst="rect">
            <a:avLst/>
          </a:prstGeom>
          <a:solidFill>
            <a:srgbClr val="FF0000">
              <a:alpha val="21000"/>
            </a:srgbClr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3419872" y="4221088"/>
            <a:ext cx="20882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13" idx="0"/>
          </p:cNvCxnSpPr>
          <p:nvPr/>
        </p:nvCxnSpPr>
        <p:spPr>
          <a:xfrm>
            <a:off x="5652120" y="1916832"/>
            <a:ext cx="0" cy="21602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211960" y="4293096"/>
            <a:ext cx="21602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6660232" y="1988840"/>
            <a:ext cx="144016" cy="2304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6444208" y="2132856"/>
            <a:ext cx="0" cy="21602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3851920" y="4437112"/>
            <a:ext cx="2520280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851920" y="4437112"/>
            <a:ext cx="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716016" y="3501008"/>
            <a:ext cx="504056" cy="2808312"/>
          </a:xfrm>
          <a:prstGeom prst="rect">
            <a:avLst/>
          </a:prstGeom>
          <a:noFill/>
          <a:ln>
            <a:solidFill>
              <a:srgbClr val="7030A0"/>
            </a:solidFill>
            <a:prstDash val="dash"/>
          </a:ln>
        </p:spPr>
        <p:txBody>
          <a:bodyPr wrap="square" lIns="0" tIns="36000" rIns="0" bIns="36000" rtlCol="0">
            <a:noAutofit/>
          </a:bodyPr>
          <a:lstStyle/>
          <a:p>
            <a:r>
              <a:rPr lang="pt-BR" sz="1050" smtClean="0"/>
              <a:t>tcr hist</a:t>
            </a:r>
          </a:p>
          <a:p>
            <a:endParaRPr lang="pt-BR" sz="1050" smtClean="0"/>
          </a:p>
          <a:p>
            <a:endParaRPr lang="pt-BR" sz="1050" smtClean="0"/>
          </a:p>
          <a:p>
            <a:endParaRPr lang="pt-BR" sz="1050" smtClean="0"/>
          </a:p>
          <a:p>
            <a:endParaRPr lang="pt-BR" sz="1050" smtClean="0"/>
          </a:p>
          <a:p>
            <a:endParaRPr lang="pt-BR" sz="1050" smtClean="0"/>
          </a:p>
          <a:p>
            <a:endParaRPr lang="pt-BR" sz="1050" smtClean="0"/>
          </a:p>
          <a:p>
            <a:endParaRPr lang="pt-BR" sz="1050" smtClean="0"/>
          </a:p>
          <a:p>
            <a:endParaRPr lang="pt-BR" sz="1050" smtClean="0"/>
          </a:p>
          <a:p>
            <a:endParaRPr lang="pt-BR" sz="1050" smtClean="0"/>
          </a:p>
          <a:p>
            <a:endParaRPr lang="pt-BR" sz="1050" smtClean="0"/>
          </a:p>
          <a:p>
            <a:endParaRPr lang="pt-BR" sz="1050" smtClean="0"/>
          </a:p>
          <a:p>
            <a:endParaRPr lang="pt-BR" sz="1050" smtClean="0"/>
          </a:p>
          <a:p>
            <a:endParaRPr lang="pt-BR" sz="1050" smtClean="0"/>
          </a:p>
          <a:p>
            <a:r>
              <a:rPr lang="pt-BR" sz="1050" smtClean="0"/>
              <a:t> ...</a:t>
            </a:r>
          </a:p>
          <a:p>
            <a:r>
              <a:rPr lang="pt-BR" sz="1050" smtClean="0"/>
              <a:t>Total </a:t>
            </a:r>
            <a:r>
              <a:rPr lang="pt-BR" sz="1050" u="sng" smtClean="0"/>
              <a:t>z</a:t>
            </a:r>
            <a:r>
              <a:rPr lang="pt-BR" sz="1050" smtClean="0"/>
              <a:t> </a:t>
            </a:r>
            <a:r>
              <a:rPr lang="pt-BR" sz="900" smtClean="0"/>
              <a:t>&lt;&gt;</a:t>
            </a:r>
            <a:endParaRPr lang="pt-BR" sz="1050" smtClean="0"/>
          </a:p>
          <a:p>
            <a:r>
              <a:rPr lang="pt-BR" sz="1050" smtClean="0"/>
              <a:t>T</a:t>
            </a:r>
            <a:r>
              <a:rPr lang="pt-BR" sz="900" smtClean="0"/>
              <a:t>proj</a:t>
            </a:r>
            <a:r>
              <a:rPr lang="pt-BR" sz="1050" smtClean="0"/>
              <a:t> C</a:t>
            </a:r>
            <a:r>
              <a:rPr lang="pt-BR" sz="800" smtClean="0"/>
              <a:t>en</a:t>
            </a:r>
            <a:endParaRPr lang="pt-BR" sz="1050"/>
          </a:p>
        </p:txBody>
      </p:sp>
      <p:sp>
        <p:nvSpPr>
          <p:cNvPr id="43" name="TextBox 42"/>
          <p:cNvSpPr txBox="1"/>
          <p:nvPr/>
        </p:nvSpPr>
        <p:spPr>
          <a:xfrm>
            <a:off x="5436096" y="5949280"/>
            <a:ext cx="936104" cy="288147"/>
          </a:xfrm>
          <a:prstGeom prst="rect">
            <a:avLst/>
          </a:prstGeom>
          <a:noFill/>
          <a:ln w="0">
            <a:solidFill>
              <a:schemeClr val="bg2">
                <a:lumMod val="75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r>
              <a:rPr lang="pt-BR" sz="1200" smtClean="0"/>
              <a:t>f</a:t>
            </a:r>
            <a:r>
              <a:rPr lang="pt-BR" sz="1400" baseline="-25000" smtClean="0"/>
              <a:t>corr</a:t>
            </a:r>
            <a:r>
              <a:rPr lang="pt-BR" sz="1200" smtClean="0"/>
              <a:t>=T</a:t>
            </a:r>
            <a:r>
              <a:rPr lang="pt-BR" sz="1400" baseline="-25000" smtClean="0"/>
              <a:t>Cen</a:t>
            </a:r>
            <a:r>
              <a:rPr lang="pt-BR" sz="1200" smtClean="0"/>
              <a:t>/T</a:t>
            </a:r>
            <a:r>
              <a:rPr lang="pt-BR" sz="1400" baseline="-25000" smtClean="0"/>
              <a:t>z</a:t>
            </a:r>
            <a:endParaRPr lang="pt-BR" sz="1200"/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5292080" y="6087780"/>
            <a:ext cx="144016" cy="55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15</a:t>
            </a:fld>
            <a:endParaRPr lang="pt-B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iIi   Distribuição espacial dos fatores de prod/atração</a:t>
            </a: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</a:t>
            </a:r>
            <a:b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</a:t>
            </a:r>
            <a:r>
              <a:rPr lang="pt-B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Por zonas homogêneas = ZT</a:t>
            </a:r>
            <a:br>
              <a:rPr lang="pt-B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>1  </a:t>
            </a:r>
            <a:r>
              <a:rPr lang="pt-BR" sz="2000" smtClean="0">
                <a:solidFill>
                  <a:schemeClr val="tx2">
                    <a:lumMod val="50000"/>
                  </a:schemeClr>
                </a:solidFill>
              </a:rPr>
              <a:t>População por ZT e</a:t>
            </a:r>
            <a:br>
              <a:rPr lang="pt-BR" sz="200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50000"/>
                  </a:schemeClr>
                </a:solidFill>
              </a:rPr>
              <a:t>	5 faixas de renda (Exemplo 2)</a:t>
            </a: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pt-BR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Modelo de saturação;</a:t>
            </a: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t-BR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Taxas históricas </a:t>
            </a:r>
            <a:br>
              <a:rPr lang="pt-BR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– extrapolação ZH – com amortizador – compatibilização Tot (taxas negativas no </a:t>
            </a:r>
            <a:r>
              <a:rPr lang="pt-BR" sz="1200" u="sng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pt-BR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ok)</a:t>
            </a:r>
            <a:r>
              <a:rPr lang="pt-BR" sz="105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105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t-BR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5 faixas de renda taxas de transferência			</a:t>
            </a:r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>								</a:t>
            </a:r>
            <a:endParaRPr lang="pt-BR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426340"/>
            <a:ext cx="914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835696" y="2996952"/>
          <a:ext cx="6096001" cy="1741370"/>
        </p:xfrm>
        <a:graphic>
          <a:graphicData uri="http://schemas.openxmlformats.org/drawingml/2006/table">
            <a:tbl>
              <a:tblPr/>
              <a:tblGrid>
                <a:gridCol w="429800"/>
                <a:gridCol w="401147"/>
                <a:gridCol w="401147"/>
                <a:gridCol w="401147"/>
                <a:gridCol w="401147"/>
                <a:gridCol w="401147"/>
                <a:gridCol w="401147"/>
                <a:gridCol w="451290"/>
                <a:gridCol w="401147"/>
                <a:gridCol w="401147"/>
                <a:gridCol w="401147"/>
                <a:gridCol w="401147"/>
                <a:gridCol w="401147"/>
                <a:gridCol w="401147"/>
                <a:gridCol w="401147"/>
              </a:tblGrid>
              <a:tr h="107492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k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0.825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0.823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0.902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0.886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k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0.908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0.907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0.950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0.941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658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k+1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0.175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0.177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0.098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0.114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k+1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0.092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0.093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0.050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0.059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1824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p/ 10 anos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1 951.400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1 951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ðr(med)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1.1046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p/ 5 anos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1 899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ðr(med)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1.051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7492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solidFill>
                            <a:srgbClr val="7F7F7F"/>
                          </a:solidFill>
                          <a:latin typeface="Arial"/>
                        </a:rPr>
                        <a:t>1 951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3 549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1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ðr(med)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1.1048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3 443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1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ðr(med)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1.057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7492"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10 209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ðr(z=1)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1.101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10 086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ðr(z=1)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1.052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7492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Pop20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FR1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FR2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FR4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FR5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Pop25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FR1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FR2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FR4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FR5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7492">
                <a:tc>
                  <a:txBody>
                    <a:bodyPr/>
                    <a:lstStyle/>
                    <a:p>
                      <a:pPr algn="l" fontAlgn="b"/>
                      <a:endParaRPr lang="pt-BR" sz="600" b="1" i="0" u="none" strike="noStrike">
                        <a:solidFill>
                          <a:srgbClr val="003300"/>
                        </a:solidFill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2.8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10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21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52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800000"/>
                          </a:solidFill>
                          <a:latin typeface="Arial"/>
                        </a:rPr>
                        <a:t>15.2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2.8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10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21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53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C00000"/>
                          </a:solidFill>
                          <a:latin typeface="Arial"/>
                        </a:rPr>
                        <a:t>16.05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7492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003300"/>
                          </a:solidFill>
                          <a:latin typeface="Arial"/>
                        </a:rPr>
                        <a:t>21 346 580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13.0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25.6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29.6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19.6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12.3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solidFill>
                            <a:srgbClr val="4A452A"/>
                          </a:solidFill>
                          <a:latin typeface="Arial"/>
                        </a:rPr>
                        <a:t>15.4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solidFill>
                            <a:srgbClr val="003300"/>
                          </a:solidFill>
                          <a:latin typeface="Arial"/>
                        </a:rPr>
                        <a:t>22 104 243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12.4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25.3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31.7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20.5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13.7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solidFill>
                            <a:srgbClr val="4A452A"/>
                          </a:solidFill>
                          <a:latin typeface="Arial"/>
                        </a:rPr>
                        <a:t>16.6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492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Pop20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FR120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FR220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FR320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FR420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FR520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Rmed20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Pop25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FR125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FR225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FR325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FR425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FR525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Rmed25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1" i="0" u="none" strike="noStrike">
                          <a:latin typeface="Arial"/>
                        </a:rPr>
                        <a:t>Edisp-10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107492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1951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135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452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387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589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389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20.3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1899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119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411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399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558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412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21.2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273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7492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3549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447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845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931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844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482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16.5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3443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394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784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934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816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516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17.3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351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7492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10209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1433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2846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2933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1799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1197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14.7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10086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1286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2682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3013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1818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1287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15.5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806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7492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17594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699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3722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3223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4380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5569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24.9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17468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631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3417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3382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4253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5786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25.9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2970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7492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10131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488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1806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1427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3306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3103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25.4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10003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438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1663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1503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3143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3256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26.5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1754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7492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11350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854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3116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2286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2897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2197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19.3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11059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756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2831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2397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2768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2307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20.2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1516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7492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11157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466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3654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2005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3299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1732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18.2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10973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417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3304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2206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3152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1894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solidFill>
                            <a:srgbClr val="008000"/>
                          </a:solidFill>
                          <a:latin typeface="Arial"/>
                        </a:rPr>
                        <a:t>19.1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1353</a:t>
                      </a:r>
                    </a:p>
                  </a:txBody>
                  <a:tcPr marL="7166" marR="7166" marT="71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293496" cy="5400600"/>
          </a:xfrm>
          <a:noFill/>
          <a:ln w="3175">
            <a:noFill/>
          </a:ln>
        </p:spPr>
        <p:txBody>
          <a:bodyPr anchor="t" anchorCtr="0">
            <a:noAutofit/>
          </a:bodyPr>
          <a:lstStyle/>
          <a:p>
            <a:pPr algn="l" defTabSz="468000"/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iIi   Distribuição espacial dos fatores de prod/atração</a:t>
            </a: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</a:t>
            </a:r>
            <a:b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</a:t>
            </a:r>
            <a:r>
              <a:rPr lang="pt-B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Por zonas homogêneas = ZT</a:t>
            </a: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>2  Empregos</a:t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>	Disperso e estrutural</a:t>
            </a:r>
            <a: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5 setores</a:t>
            </a:r>
            <a:r>
              <a:rPr lang="pt-BR" sz="1600" smtClean="0"/>
              <a:t/>
            </a:r>
            <a:br>
              <a:rPr lang="pt-BR" sz="1600" smtClean="0"/>
            </a:br>
            <a:endParaRPr lang="pt-BR" sz="3600">
              <a:ln>
                <a:solidFill>
                  <a:schemeClr val="tx2"/>
                </a:solidFill>
              </a:ln>
              <a:solidFill>
                <a:srgbClr val="1C1C1C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43608" y="3645024"/>
          <a:ext cx="7416822" cy="2266080"/>
        </p:xfrm>
        <a:graphic>
          <a:graphicData uri="http://schemas.openxmlformats.org/drawingml/2006/table">
            <a:tbl>
              <a:tblPr/>
              <a:tblGrid>
                <a:gridCol w="246861"/>
                <a:gridCol w="746071"/>
                <a:gridCol w="402294"/>
                <a:gridCol w="402294"/>
                <a:gridCol w="446180"/>
                <a:gridCol w="336463"/>
                <a:gridCol w="336463"/>
                <a:gridCol w="336463"/>
                <a:gridCol w="336463"/>
                <a:gridCol w="336463"/>
                <a:gridCol w="433379"/>
                <a:gridCol w="424236"/>
                <a:gridCol w="424236"/>
                <a:gridCol w="424236"/>
                <a:gridCol w="490067"/>
                <a:gridCol w="438865"/>
                <a:gridCol w="416923"/>
                <a:gridCol w="438865"/>
              </a:tblGrid>
              <a:tr h="9819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ES5_17zr.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Ind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Com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Serv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Publ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Ou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819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cd971110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Crescimento segundo: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dEe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(dEd+2dET)/3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smtClean="0">
                          <a:latin typeface="Arial"/>
                        </a:rPr>
                        <a:t>(d</a:t>
                      </a:r>
                      <a:r>
                        <a:rPr lang="pt-BR" sz="500" b="0" i="0" u="none" strike="noStrike" smtClean="0">
                          <a:latin typeface="Arial"/>
                        </a:rPr>
                        <a:t>E</a:t>
                      </a:r>
                      <a:r>
                        <a:rPr lang="pt-BR" sz="600" b="0" i="0" u="none" strike="noStrike" smtClean="0">
                          <a:latin typeface="Arial"/>
                        </a:rPr>
                        <a:t>d+d</a:t>
                      </a:r>
                      <a:r>
                        <a:rPr lang="pt-BR" sz="500" b="0" i="0" u="none" strike="noStrike" smtClean="0">
                          <a:latin typeface="Arial"/>
                        </a:rPr>
                        <a:t>ET</a:t>
                      </a:r>
                      <a:r>
                        <a:rPr lang="pt-BR" sz="600" b="0" i="0" u="none" strike="noStrike">
                          <a:latin typeface="Arial"/>
                        </a:rPr>
                        <a:t>)/2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dET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dET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</a:tr>
              <a:tr h="116738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PMT97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819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Cenário ilustrativo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90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PROJEÇAO DO EMPREGO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8196">
                <a:tc gridSpan="4"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RMSP 2017: Emprego por setor de atividade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907"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S e t o r   d e   a t i v i d a d e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Emprego por setor </a:t>
                      </a:r>
                      <a:r>
                        <a:rPr lang="pt-BR" sz="600" b="0" i="0" u="none" strike="noStrike" smtClean="0">
                          <a:latin typeface="Arial"/>
                        </a:rPr>
                        <a:t>1,2</a:t>
                      </a:r>
                      <a:r>
                        <a:rPr lang="pt-BR" sz="600" b="0" i="0" u="none" strike="noStrike">
                          <a:latin typeface="Arial"/>
                        </a:rPr>
                        <a:t>,..,</a:t>
                      </a:r>
                      <a:r>
                        <a:rPr lang="pt-BR" sz="600" b="0" i="0" u="none" strike="noStrike" smtClean="0">
                          <a:latin typeface="Arial"/>
                        </a:rPr>
                        <a:t>5</a:t>
                      </a:r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latin typeface="Arial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819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       ZONA DE TRÁFEGO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Emprego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Ed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Ee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Emprego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Ed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Ee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S e t o r   d e   a t i v i d a d e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</a:tr>
              <a:tr h="98196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ZH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Nome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1987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1987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1987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Ind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Com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Serv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Publ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Outros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2017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2017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2017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Ind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Com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Serv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Publ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Outros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</a:tr>
              <a:tr h="98196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Se'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346757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1943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344814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5.7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29.3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34.1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15.5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15.3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366890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10864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356026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9576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121714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182889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26542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26168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98196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Bras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24014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478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23536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23.2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32.6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12.8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10.0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21.4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29564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4243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25321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3998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13409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6830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1694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3633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98196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Tabatinguera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4410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331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4079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5.1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21.0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36.8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6.6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30.6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6306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1788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4517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160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1535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3490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198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922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98196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Glicerio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7348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930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6418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27.1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15.9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16.3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22.3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18.4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10746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3549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7197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1939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2603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3453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1508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1243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98196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Liberdade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22847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802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22045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11.7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26.1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36.1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5.8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20.4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28925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5074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23851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1609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8520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15272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779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2745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98196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6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Bexiga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40148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1868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38280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9.5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21.4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35.3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9.8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24.0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47726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6581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41145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2234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12040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25635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2268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5549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98196"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latin typeface="Arial"/>
                        </a:rPr>
                        <a:t>7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Consolacao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20084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1073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19011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12.0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18.9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39.0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9.5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20.6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26406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5678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20728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1543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5758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15331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1195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2579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98196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 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819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TOTAL vazios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36026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36026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53.3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5.3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9.1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8.3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23.9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41124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 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41124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8196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 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819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TT TOTAL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5647371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5647371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28.1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17.5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17.8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8.3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28.4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8972671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 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63809 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20.6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25.0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30.1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5.0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500" b="0" i="0" u="none" strike="noStrike">
                          <a:latin typeface="Courier"/>
                        </a:rPr>
                        <a:t>19.3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98196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latin typeface="Arial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>
                          <a:latin typeface="Courier"/>
                        </a:rPr>
                        <a:t>-</a:t>
                      </a: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>
                        <a:latin typeface="Courier"/>
                      </a:endParaRPr>
                    </a:p>
                  </a:txBody>
                  <a:tcPr marL="5486" marR="5486" marT="54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1043608" y="3606848"/>
            <a:ext cx="7416824" cy="2232248"/>
            <a:chOff x="1043608" y="3606848"/>
            <a:chExt cx="7416824" cy="2232248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1043608" y="3606848"/>
              <a:ext cx="74168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043608" y="5839096"/>
              <a:ext cx="74168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043608" y="5695080"/>
              <a:ext cx="74168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043608" y="5479056"/>
              <a:ext cx="74168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043608" y="4542952"/>
              <a:ext cx="74168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4427984" y="1052736"/>
          <a:ext cx="4025900" cy="2415540"/>
        </p:xfrm>
        <a:graphic>
          <a:graphicData uri="http://schemas.openxmlformats.org/drawingml/2006/table">
            <a:tbl>
              <a:tblPr/>
              <a:tblGrid>
                <a:gridCol w="467462"/>
                <a:gridCol w="1202046"/>
                <a:gridCol w="562863"/>
                <a:gridCol w="699603"/>
                <a:gridCol w="572403"/>
                <a:gridCol w="521523"/>
              </a:tblGrid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PMT97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latin typeface="Arial"/>
                        </a:rPr>
                        <a:t>En__20zR.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7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latin typeface="Arial"/>
                        </a:rPr>
                        <a:t>Cenários macroeconômicos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latin typeface="Arial"/>
                        </a:rPr>
                        <a:t>cd,981203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PROJEÇAO DO EMPREGO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7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latin typeface="Arial"/>
                        </a:rPr>
                        <a:t>RMSP 2020: Emprego e matrículas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75">
                <a:tc gridSpan="5"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Pleno desenvolvimento, crescimento moderado e estagnação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E m p r e g o   2 0 2 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8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latin typeface="Arial"/>
                        </a:rPr>
                        <a:t>Z O N 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latin typeface="Arial"/>
                        </a:rPr>
                        <a:t>ZH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latin typeface="Arial"/>
                        </a:rPr>
                        <a:t>Nome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1" i="0" u="none" strike="noStrike">
                          <a:latin typeface="Arial"/>
                        </a:rPr>
                        <a:t>Cen 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1" i="0" u="none" strike="noStrike">
                          <a:latin typeface="Arial"/>
                        </a:rPr>
                        <a:t>Cen 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1" i="0" u="none" strike="noStrike">
                          <a:latin typeface="Arial"/>
                        </a:rPr>
                        <a:t>Cen 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1" i="0" u="none" strike="noStrike">
                          <a:latin typeface="Arial"/>
                        </a:rPr>
                        <a:t>Matr20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latin typeface="Arial"/>
                        </a:rPr>
                        <a:t>Sé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84 040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92 087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92 115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4 805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latin typeface="Arial"/>
                        </a:rPr>
                        <a:t>Parque Dom Pedro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52 602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51 431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51 474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4 133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latin typeface="Arial"/>
                        </a:rPr>
                        <a:t>Praça João Mendes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23 725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24 615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24 448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4 558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latin typeface="Arial"/>
                        </a:rPr>
                        <a:t>Ladeira da Memória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37 390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37 858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38 674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3 886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latin typeface="Arial"/>
                        </a:rPr>
                        <a:t>República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84 129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92 037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93 036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4 706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latin typeface="Arial"/>
                        </a:rPr>
                        <a:t>Santa Efigênia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58 016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56 223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56 539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587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latin typeface="Arial"/>
                        </a:rPr>
                        <a:t>Luz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34 608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33 628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33 864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10 639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>
                          <a:latin typeface="Arial"/>
                        </a:rPr>
                        <a:t>Brás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33 430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34 992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35 960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800" b="0" i="0" u="none" strike="noStrike">
                          <a:latin typeface="Arial"/>
                        </a:rPr>
                        <a:t>6 613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076056" y="4005064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smtClean="0">
                <a:ln>
                  <a:solidFill>
                    <a:schemeClr val="tx2">
                      <a:alpha val="48000"/>
                    </a:schemeClr>
                  </a:solidFill>
                </a:ln>
                <a:solidFill>
                  <a:schemeClr val="accent1"/>
                </a:solidFill>
              </a:rPr>
              <a:t>1</a:t>
            </a:r>
            <a:endParaRPr lang="pt-BR">
              <a:ln>
                <a:solidFill>
                  <a:schemeClr val="tx2">
                    <a:alpha val="48000"/>
                  </a:schemeClr>
                </a:solidFill>
              </a:ln>
              <a:solidFill>
                <a:schemeClr val="accent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96136" y="4005064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smtClean="0">
                <a:ln>
                  <a:solidFill>
                    <a:schemeClr val="tx2">
                      <a:alpha val="48000"/>
                    </a:schemeClr>
                  </a:solidFill>
                </a:ln>
                <a:solidFill>
                  <a:schemeClr val="accent1"/>
                </a:solidFill>
              </a:rPr>
              <a:t>2</a:t>
            </a:r>
            <a:endParaRPr lang="pt-BR">
              <a:ln>
                <a:solidFill>
                  <a:schemeClr val="tx2">
                    <a:alpha val="48000"/>
                  </a:schemeClr>
                </a:solidFill>
              </a:ln>
              <a:solidFill>
                <a:schemeClr val="accent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36296" y="4005064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smtClean="0">
                <a:ln>
                  <a:solidFill>
                    <a:schemeClr val="tx2">
                      <a:alpha val="48000"/>
                    </a:schemeClr>
                  </a:solidFill>
                </a:ln>
                <a:solidFill>
                  <a:schemeClr val="accent1"/>
                </a:solidFill>
              </a:rPr>
              <a:t>3</a:t>
            </a:r>
            <a:endParaRPr lang="pt-BR">
              <a:ln>
                <a:solidFill>
                  <a:schemeClr val="tx2">
                    <a:alpha val="48000"/>
                  </a:schemeClr>
                </a:solidFill>
              </a:ln>
              <a:solidFill>
                <a:schemeClr val="accent1"/>
              </a:solidFill>
            </a:endParaRPr>
          </a:p>
        </p:txBody>
      </p:sp>
      <p:pic>
        <p:nvPicPr>
          <p:cNvPr id="50178" name="Picture 2" descr="D:\db\123\B92\bdp52-Edisp-r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916832"/>
            <a:ext cx="2312667" cy="1677212"/>
          </a:xfrm>
          <a:prstGeom prst="rect">
            <a:avLst/>
          </a:prstGeom>
          <a:noFill/>
        </p:spPr>
      </p:pic>
      <p:sp>
        <p:nvSpPr>
          <p:cNvPr id="1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17</a:t>
            </a:fld>
            <a:endParaRPr lang="pt-BR"/>
          </a:p>
        </p:txBody>
      </p:sp>
      <p:graphicFrame>
        <p:nvGraphicFramePr>
          <p:cNvPr id="45057" name="Object 1"/>
          <p:cNvGraphicFramePr>
            <a:graphicFrameLocks noChangeAspect="1"/>
          </p:cNvGraphicFramePr>
          <p:nvPr/>
        </p:nvGraphicFramePr>
        <p:xfrm>
          <a:off x="5076056" y="1268760"/>
          <a:ext cx="3419475" cy="2533650"/>
        </p:xfrm>
        <a:graphic>
          <a:graphicData uri="http://schemas.openxmlformats.org/presentationml/2006/ole">
            <p:oleObj spid="_x0000_s45057" name="Picture" r:id="rId3" imgW="3420110" imgH="2531110" progId="Word.Picture.8">
              <p:embed/>
            </p:oleObj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293496" cy="5400600"/>
          </a:xfrm>
          <a:noFill/>
          <a:ln w="3175">
            <a:noFill/>
          </a:ln>
        </p:spPr>
        <p:txBody>
          <a:bodyPr anchor="t" anchorCtr="0">
            <a:noAutofit/>
          </a:bodyPr>
          <a:lstStyle/>
          <a:p>
            <a:pPr algn="l" defTabSz="468000"/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iIi   Distribuição espacial dos fatores de prod/atração</a:t>
            </a: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</a:t>
            </a:r>
            <a:b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</a:t>
            </a:r>
            <a:r>
              <a:rPr lang="pt-B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Por zonas homogêneas = ZT</a:t>
            </a: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>3  Matrículas</a:t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Simplesmente  f(pop) </a:t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Txa de matrícula 2020=1997= 0,28</a:t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Não varia com renda (total em verde) &gt;&gt;</a:t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pt-BR" sz="3600">
              <a:ln>
                <a:solidFill>
                  <a:schemeClr val="tx2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5580112" y="3861048"/>
            <a:ext cx="3096344" cy="15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i="0" u="none" strike="noStrike" cap="none" normalizeH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O total de matrículas (em verde) é independente da renda das zonas, como se ilustra na figura, onde estão representados a renda média das zonas  (aqui, agrupados por zonas Spits do PMT/93) e suas respectivas taxas de matrícula segundo os três níveis considerados, estando as zonas ordenadas em ordem decrescente da renda de sua população.</a:t>
            </a:r>
            <a:endParaRPr kumimoji="0" lang="pt-BR" sz="1800" i="0" u="none" strike="noStrike" cap="none" normalizeH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27584" y="1772816"/>
          <a:ext cx="4248475" cy="1905117"/>
        </p:xfrm>
        <a:graphic>
          <a:graphicData uri="http://schemas.openxmlformats.org/drawingml/2006/table">
            <a:tbl>
              <a:tblPr/>
              <a:tblGrid>
                <a:gridCol w="648075"/>
                <a:gridCol w="720080"/>
                <a:gridCol w="452620"/>
                <a:gridCol w="771516"/>
                <a:gridCol w="442334"/>
                <a:gridCol w="781802"/>
                <a:gridCol w="432048"/>
              </a:tblGrid>
              <a:tr h="360791">
                <a:tc>
                  <a:txBody>
                    <a:bodyPr/>
                    <a:lstStyle/>
                    <a:p>
                      <a:endParaRPr lang="pt-BR" sz="4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100" b="1" smtClean="0"/>
                        <a:t>1967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100"/>
                        <a:t> 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100" b="1"/>
                        <a:t>1977</a:t>
                      </a:r>
                      <a:endParaRPr lang="pt-BR" sz="11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100"/>
                        <a:t> 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100" b="1"/>
                        <a:t>1987</a:t>
                      </a:r>
                      <a:endParaRPr lang="pt-BR" sz="11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4669">
                <a:tc>
                  <a:txBody>
                    <a:bodyPr/>
                    <a:lstStyle/>
                    <a:p>
                      <a:r>
                        <a:rPr lang="pt-BR" sz="1050"/>
                        <a:t> 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50"/>
                        <a:t>(mil) 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50"/>
                        <a:t> (%)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50"/>
                        <a:t>       (mil) 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50"/>
                        <a:t>  (%)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50"/>
                        <a:t>       (mil) 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50"/>
                        <a:t>   (%)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187446">
                <a:tc>
                  <a:txBody>
                    <a:bodyPr/>
                    <a:lstStyle/>
                    <a:p>
                      <a:r>
                        <a:rPr lang="pt-BR" sz="1000" smtClean="0"/>
                        <a:t>População</a:t>
                      </a:r>
                      <a:endParaRPr lang="pt-BR" sz="10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/>
                        <a:t>7 097 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000"/>
                        <a:t> 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/>
                        <a:t>10 273 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000"/>
                        <a:t> 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/>
                        <a:t>16304 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000"/>
                        <a:t> 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7446">
                <a:tc>
                  <a:txBody>
                    <a:bodyPr/>
                    <a:lstStyle/>
                    <a:p>
                      <a:pPr algn="l"/>
                      <a:r>
                        <a:rPr lang="pt-BR" sz="1000" smtClean="0"/>
                        <a:t>Tx motor</a:t>
                      </a:r>
                      <a:endParaRPr lang="pt-BR" sz="10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00"/>
                        <a:t> 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/>
                        <a:t>7.0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00"/>
                        <a:t> 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/>
                        <a:t>13.5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00"/>
                        <a:t> 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/>
                        <a:t>14.5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187446">
                <a:tc>
                  <a:txBody>
                    <a:bodyPr/>
                    <a:lstStyle/>
                    <a:p>
                      <a:r>
                        <a:rPr lang="pt-BR" sz="1000"/>
                        <a:t>Coletivo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BAB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 b="1"/>
                        <a:t>4 894</a:t>
                      </a:r>
                      <a:endParaRPr lang="pt-BR" sz="10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BAB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 b="1"/>
                        <a:t> 68.1</a:t>
                      </a:r>
                      <a:endParaRPr lang="pt-BR" sz="10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BAB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 b="1"/>
                        <a:t> 9 759</a:t>
                      </a:r>
                      <a:endParaRPr lang="pt-BR" sz="10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BAB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 b="1"/>
                        <a:t> 61.0</a:t>
                      </a:r>
                      <a:endParaRPr lang="pt-BR" sz="10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BAB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 b="1"/>
                        <a:t>   10 335</a:t>
                      </a:r>
                      <a:endParaRPr lang="pt-BR" sz="10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BAB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 b="1"/>
                        <a:t>   55.9</a:t>
                      </a:r>
                      <a:endParaRPr lang="pt-BR" sz="10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BABD6"/>
                    </a:solidFill>
                  </a:tcPr>
                </a:tc>
              </a:tr>
              <a:tr h="187446">
                <a:tc>
                  <a:txBody>
                    <a:bodyPr/>
                    <a:lstStyle/>
                    <a:p>
                      <a:r>
                        <a:rPr lang="pt-BR" sz="1000"/>
                        <a:t>Individual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/>
                        <a:t>  </a:t>
                      </a:r>
                      <a:r>
                        <a:rPr lang="pt-BR" sz="1000" b="1"/>
                        <a:t>2 293</a:t>
                      </a:r>
                      <a:endParaRPr lang="pt-BR" sz="10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 b="1"/>
                        <a:t> 31.9</a:t>
                      </a:r>
                      <a:endParaRPr lang="pt-BR" sz="10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 b="1"/>
                        <a:t>     6 240</a:t>
                      </a:r>
                      <a:endParaRPr lang="pt-BR" sz="10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 b="1"/>
                        <a:t>  39.0</a:t>
                      </a:r>
                      <a:endParaRPr lang="pt-BR" sz="10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 b="1"/>
                        <a:t>     8 141</a:t>
                      </a:r>
                      <a:endParaRPr lang="pt-BR" sz="10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 b="1"/>
                        <a:t>   44.1</a:t>
                      </a:r>
                      <a:endParaRPr lang="pt-BR" sz="10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</a:tr>
              <a:tr h="187446">
                <a:tc>
                  <a:txBody>
                    <a:bodyPr/>
                    <a:lstStyle/>
                    <a:p>
                      <a:r>
                        <a:rPr lang="pt-BR" sz="1000" smtClean="0"/>
                        <a:t>Total rodas</a:t>
                      </a:r>
                      <a:endParaRPr lang="pt-BR" sz="10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/>
                        <a:t>  </a:t>
                      </a:r>
                      <a:r>
                        <a:rPr lang="pt-BR" sz="1000" b="1"/>
                        <a:t>7 187</a:t>
                      </a:r>
                      <a:endParaRPr lang="pt-BR" sz="10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/>
                        <a:t>    -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/>
                        <a:t>  </a:t>
                      </a:r>
                      <a:r>
                        <a:rPr lang="pt-BR" sz="1000" b="1"/>
                        <a:t>15 999</a:t>
                      </a:r>
                      <a:endParaRPr lang="pt-BR" sz="10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/>
                        <a:t>   74.8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/>
                        <a:t>  </a:t>
                      </a:r>
                      <a:r>
                        <a:rPr lang="pt-BR" sz="1000" b="1"/>
                        <a:t>18 476</a:t>
                      </a:r>
                      <a:endParaRPr lang="pt-BR" sz="1000"/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/>
                        <a:t>   63.6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900">
                <a:tc>
                  <a:txBody>
                    <a:bodyPr/>
                    <a:lstStyle/>
                    <a:p>
                      <a:r>
                        <a:rPr lang="pt-BR" sz="1000"/>
                        <a:t>Mobilidade (v/cap)*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/>
                        <a:t>   1.01 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00"/>
                        <a:t> 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/>
                        <a:t>    1.56 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00"/>
                        <a:t> 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000"/>
                        <a:t>   1.13 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00"/>
                        <a:t> </a:t>
                      </a:r>
                    </a:p>
                  </a:txBody>
                  <a:tcPr marL="22679" marR="22679" marT="22679" marB="226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293496" cy="5400600"/>
          </a:xfrm>
        </p:spPr>
        <p:txBody>
          <a:bodyPr anchor="t" anchorCtr="0">
            <a:noAutofit/>
          </a:bodyPr>
          <a:lstStyle/>
          <a:p>
            <a:pPr lvl="0" algn="l" defTabSz="468000"/>
            <a:r>
              <a:rPr lang="pt-BR" sz="2000" cap="all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</a:t>
            </a:r>
            <a:r>
              <a:rPr lang="en-US" sz="2000" cap="all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</a:t>
            </a:r>
            <a:r>
              <a:rPr lang="pt-BR" sz="2000" cap="all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CENÁRIOS E PROPOSTAs </a:t>
            </a: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>REDE BÁSICA 1990</a:t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> Evolução recente, proj e metas</a:t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4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4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4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4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4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4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4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4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4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>	Evolução</a:t>
            </a:r>
            <a:br>
              <a:rPr lang="pt-BR" sz="14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>	Projeção pop e renda 2000</a:t>
            </a:r>
            <a:r>
              <a:rPr lang="pt-BR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Meta:  divisão modal  </a:t>
            </a: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52/48%         150km Metrô</a:t>
            </a:r>
            <a: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 abrangência	</a:t>
            </a:r>
            <a:b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Estimativa do retorno do inv </a:t>
            </a:r>
            <a:r>
              <a:rPr lang="pt-BR" sz="1400" baseline="300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</a:t>
            </a:r>
            <a: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Custo 2,5% PIB (em 10 anos)</a:t>
            </a:r>
            <a:b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Ganho 15’ percurso médio       6%        1,3%PIB     40anos</a:t>
            </a:r>
            <a:b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=  66,8%PIB</a:t>
            </a:r>
            <a:b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Benefício/custo 27 vezes = 2700%</a:t>
            </a:r>
            <a:b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200" i="1" smtClean="0"/>
              <a:t>Referência</a:t>
            </a:r>
            <a:r>
              <a:rPr lang="pt-BR" sz="1200" smtClean="0"/>
              <a:t/>
            </a:r>
            <a:br>
              <a:rPr lang="pt-BR" sz="1200" smtClean="0"/>
            </a:b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DEÁK, Csaba (1989) "</a:t>
            </a:r>
            <a:r>
              <a:rPr lang="pt-BR" sz="1200" u="sng" smtClean="0">
                <a:solidFill>
                  <a:srgbClr val="002060"/>
                </a:solidFill>
                <a:uFill>
                  <a:solidFill>
                    <a:schemeClr val="bg1"/>
                  </a:solidFill>
                </a:uFill>
                <a:hlinkClick r:id="rId2"/>
              </a:rPr>
              <a:t> Elementos para uma política de transportes para São Paulo</a:t>
            </a:r>
            <a:r>
              <a:rPr lang="pt-BR" sz="12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” </a:t>
            </a:r>
            <a:r>
              <a:rPr lang="pt-BR" sz="1200" i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Espaço &amp; Debates</a:t>
            </a:r>
            <a:r>
              <a:rPr lang="pt-BR" sz="12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28:42-55 </a:t>
            </a: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1"/>
                  </a:solidFill>
                </a:uFill>
              </a:rPr>
              <a:t/>
            </a:r>
            <a:b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1"/>
                  </a:solidFill>
                </a:uFill>
              </a:rPr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>								</a:t>
            </a:r>
            <a:endParaRPr lang="pt-BR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426340"/>
            <a:ext cx="914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2226" name="Picture 2" descr="http://www.usp.br/fau/docentes/depprojeto/c_deak/CD/5bd/1rmsp/plans/h5met90/Met-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132856"/>
            <a:ext cx="4222939" cy="3312368"/>
          </a:xfrm>
          <a:prstGeom prst="rect">
            <a:avLst/>
          </a:prstGeom>
          <a:noFill/>
        </p:spPr>
      </p:pic>
      <p:pic>
        <p:nvPicPr>
          <p:cNvPr id="66562" name="Picture 2" descr="http://www.usp.br/fau/docentes/depprojeto/c_deak/CD/3publ/90elem_tr/metro-wd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23289" y="116632"/>
            <a:ext cx="2245255" cy="1944216"/>
          </a:xfrm>
          <a:prstGeom prst="rect">
            <a:avLst/>
          </a:prstGeom>
          <a:noFill/>
        </p:spPr>
      </p:pic>
      <p:cxnSp>
        <p:nvCxnSpPr>
          <p:cNvPr id="10" name="Straight Arrow Connector 9"/>
          <p:cNvCxnSpPr/>
          <p:nvPr/>
        </p:nvCxnSpPr>
        <p:spPr>
          <a:xfrm>
            <a:off x="3995936" y="4149080"/>
            <a:ext cx="1440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275856" y="4941168"/>
            <a:ext cx="1440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635896" y="4941168"/>
            <a:ext cx="1440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283968" y="4941168"/>
            <a:ext cx="1440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564" name="Picture 4" descr="http://www.usp.br/fau/docentes/depprojeto/c_deak/CD/5bd/1rmsp/m031-estrpol87/estr87polz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9548" y="116632"/>
            <a:ext cx="2525818" cy="1728192"/>
          </a:xfrm>
          <a:prstGeom prst="rect">
            <a:avLst/>
          </a:prstGeom>
          <a:noFill/>
        </p:spPr>
      </p:pic>
      <p:sp>
        <p:nvSpPr>
          <p:cNvPr id="1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19</a:t>
            </a:fld>
            <a:endParaRPr lang="pt-B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CENÁRIOS E PROPOSTAs </a:t>
            </a: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>1999  PITU 2020</a:t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>Proposta similar;</a:t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>método:</a:t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>avaliação de alternativas</a:t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>	distribuição espacial de</a:t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>	pop, renda, emp e matr</a:t>
            </a: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>								</a:t>
            </a:r>
            <a:endParaRPr lang="pt-BR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426340"/>
            <a:ext cx="914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3250" name="Picture 2" descr="PITU Coletiv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429000"/>
            <a:ext cx="3528392" cy="2699220"/>
          </a:xfrm>
          <a:prstGeom prst="rect">
            <a:avLst/>
          </a:prstGeom>
          <a:noFill/>
        </p:spPr>
      </p:pic>
      <p:pic>
        <p:nvPicPr>
          <p:cNvPr id="53251" name="Picture 3" descr="D:\WEB\fau\docentes\depprojeto\c_deak\CD\5bd\1rmsp\plans\h5met90\Met-RB2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742051"/>
            <a:ext cx="3528392" cy="242282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971600" y="3573016"/>
            <a:ext cx="324036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/>
              <a:t>A política urbana subjacente aos Cenários (e com eles consistente), em particular, ao Cenário 1, e em menor grau, ao Cenário 2, é que </a:t>
            </a:r>
            <a:r>
              <a:rPr lang="en-US" sz="1100" i="1" smtClean="0"/>
              <a:t>será abandonada a tradicional política de reprodução da escassez</a:t>
            </a:r>
            <a:r>
              <a:rPr lang="en-US" sz="1100" smtClean="0"/>
              <a:t> em termos de virtualmente todos os componentes da infraestrutura urbana, vigente até hoje. Assim, pressupõe‑se a </a:t>
            </a:r>
            <a:r>
              <a:rPr lang="en-US" sz="1100" i="1" smtClean="0"/>
              <a:t>provisão de infraestruturas em ritmo</a:t>
            </a:r>
            <a:r>
              <a:rPr lang="en-US" sz="1100" smtClean="0"/>
              <a:t> consistente com tal desenvolvimento, aprofundando a tendência de homogeneização do espaço urbano. Em particular, e dentro do conjunto de infraestruturas e serviços urbanos, destaque‑se um de seus principais elementos, de grande poder indutor sobre a distribuição espacial: os transportes públicos, em cujo âmbito prevê‑se a construção de um sistema de </a:t>
            </a:r>
            <a:r>
              <a:rPr lang="en-US" sz="1100" i="1" smtClean="0"/>
              <a:t>transporte rápido de massa</a:t>
            </a:r>
            <a:r>
              <a:rPr lang="en-US" sz="1100" smtClean="0"/>
              <a:t> –vale dizer, rede de Metrô– à escala da metrópole…</a:t>
            </a:r>
            <a:endParaRPr lang="pt-BR" sz="110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6650"/>
          </a:xfrm>
        </p:spPr>
        <p:txBody>
          <a:bodyPr anchor="t" anchorCtr="0">
            <a:noAutofit/>
          </a:bodyPr>
          <a:lstStyle/>
          <a:p>
            <a:pPr algn="l"/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i</a:t>
            </a:r>
            <a:r>
              <a:rPr lang="en-US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CENÁRIOS E PROPOSTAs </a:t>
            </a:r>
            <a:r>
              <a:rPr lang="pt-BR" sz="2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24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800" smtClean="0"/>
              <a:t/>
            </a:r>
            <a:br>
              <a:rPr lang="pt-BR" sz="1800" smtClean="0"/>
            </a:br>
            <a:r>
              <a:rPr lang="pt-BR" sz="1800" smtClean="0"/>
              <a:t>	</a:t>
            </a: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>1999  PITU 2020 </a:t>
            </a:r>
            <a:r>
              <a:rPr lang="en-GB" sz="2000" smtClean="0">
                <a:solidFill>
                  <a:srgbClr val="C00000"/>
                </a:solidFill>
              </a:rPr>
              <a:t/>
            </a:r>
            <a:br>
              <a:rPr lang="en-GB" sz="2000" smtClean="0">
                <a:solidFill>
                  <a:srgbClr val="C00000"/>
                </a:solidFill>
              </a:rPr>
            </a:br>
            <a:r>
              <a:rPr lang="en-GB" sz="2800" smtClean="0">
                <a:solidFill>
                  <a:srgbClr val="C00000"/>
                </a:solidFill>
              </a:rPr>
              <a:t> </a:t>
            </a:r>
            <a:r>
              <a:rPr lang="en-GB" sz="2000" smtClean="0">
                <a:solidFill>
                  <a:srgbClr val="C00000"/>
                </a:solidFill>
              </a:rPr>
              <a:t>	</a:t>
            </a:r>
            <a:r>
              <a:rPr lang="en-US" sz="2000" smtClean="0"/>
              <a:t>Distribuição de renda, 1997, 2020</a:t>
            </a:r>
            <a:r>
              <a:rPr lang="pt-BR" sz="2000" smtClean="0"/>
              <a:t/>
            </a:r>
            <a:br>
              <a:rPr lang="pt-BR" sz="2000" smtClean="0"/>
            </a:br>
            <a:r>
              <a:rPr lang="en-US" sz="1400" smtClean="0"/>
              <a:t> </a:t>
            </a: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>`</a:t>
            </a:r>
            <a:r>
              <a:rPr lang="pt-BR" sz="1400" smtClean="0"/>
              <a:t/>
            </a:r>
            <a:br>
              <a:rPr lang="pt-BR" sz="1400" smtClean="0"/>
            </a:br>
            <a:r>
              <a:rPr lang="en-US" sz="1400" smtClean="0"/>
              <a:t> </a:t>
            </a:r>
            <a:r>
              <a:rPr lang="pt-BR" sz="2000" smtClean="0"/>
              <a:t/>
            </a:r>
            <a:br>
              <a:rPr lang="pt-BR" sz="2000" smtClean="0"/>
            </a:br>
            <a:r>
              <a:rPr lang="en-US" sz="2000" smtClean="0"/>
              <a:t> </a:t>
            </a:r>
            <a:r>
              <a:rPr lang="pt-BR" sz="2000" smtClean="0"/>
              <a:t/>
            </a:r>
            <a:br>
              <a:rPr lang="pt-BR" sz="2000" smtClean="0"/>
            </a:br>
            <a:r>
              <a:rPr lang="en-US" sz="2000" smtClean="0"/>
              <a:t> </a:t>
            </a: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>	Taxas de emprego</a:t>
            </a:r>
            <a:r>
              <a:rPr lang="en-US" sz="2000" smtClean="0"/>
              <a:t>, 1997, 2020</a:t>
            </a:r>
            <a:r>
              <a:rPr lang="pt-BR" sz="2000" smtClean="0"/>
              <a:t/>
            </a:r>
            <a:br>
              <a:rPr lang="pt-BR" sz="2000" smtClean="0"/>
            </a:br>
            <a:r>
              <a:rPr lang="en-US" sz="2000" smtClean="0"/>
              <a:t> </a:t>
            </a:r>
            <a:endParaRPr lang="pt-BR" sz="2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20</a:t>
            </a:fld>
            <a:endParaRPr lang="pt-BR"/>
          </a:p>
        </p:txBody>
      </p:sp>
      <p:pic>
        <p:nvPicPr>
          <p:cNvPr id="51201" name="Picture 1" descr="D:\PR\PITU2025\maps\mapa_Taxaemptot_2005_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5416" y="3501008"/>
            <a:ext cx="1998584" cy="1368152"/>
          </a:xfrm>
          <a:prstGeom prst="rect">
            <a:avLst/>
          </a:prstGeom>
          <a:noFill/>
        </p:spPr>
      </p:pic>
      <p:pic>
        <p:nvPicPr>
          <p:cNvPr id="51203" name="Picture 3" descr="Figura_2_5-1.gif (69340 bytes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772816"/>
            <a:ext cx="3024336" cy="1975900"/>
          </a:xfrm>
          <a:prstGeom prst="rect">
            <a:avLst/>
          </a:prstGeom>
          <a:noFill/>
        </p:spPr>
      </p:pic>
      <p:pic>
        <p:nvPicPr>
          <p:cNvPr id="51205" name="Picture 5" descr="Figura 2_6-1.gif (74663 bytes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221088"/>
            <a:ext cx="3024336" cy="2016224"/>
          </a:xfrm>
          <a:prstGeom prst="rect">
            <a:avLst/>
          </a:prstGeom>
          <a:noFill/>
        </p:spPr>
      </p:pic>
      <p:pic>
        <p:nvPicPr>
          <p:cNvPr id="51207" name="Picture 7" descr="Figura 2_5-2.gif (76149 bytes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1838102"/>
            <a:ext cx="3096344" cy="2022945"/>
          </a:xfrm>
          <a:prstGeom prst="rect">
            <a:avLst/>
          </a:prstGeom>
          <a:noFill/>
        </p:spPr>
      </p:pic>
      <p:pic>
        <p:nvPicPr>
          <p:cNvPr id="51209" name="Picture 9" descr="Figura 2_6-2.gif (73441 bytes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7904" y="4221088"/>
            <a:ext cx="3130783" cy="216024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868144" y="188640"/>
            <a:ext cx="31683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mtClean="0"/>
              <a:t>Um novo padrão de urbanização, de crescimento mais lento, resulta numa ocupação urbana através de preenchimento de vazios e  tendência a alguma homogeneização da área urbanizadas. </a:t>
            </a:r>
          </a:p>
          <a:p>
            <a:endParaRPr lang="en-US" sz="1200" smtClean="0"/>
          </a:p>
          <a:p>
            <a:r>
              <a:rPr lang="en-US" sz="1200" smtClean="0"/>
              <a:t>Os Cenários prevêem a continuidade da tendência de adensamento e consolidação como padrão predominante da urbanização na Região Metropolitana de São Paulo.</a:t>
            </a:r>
            <a:r>
              <a:rPr lang="pt-BR" sz="1200" smtClean="0"/>
              <a:t/>
            </a:r>
            <a:br>
              <a:rPr lang="pt-BR" sz="1200" smtClean="0"/>
            </a:br>
            <a:endParaRPr lang="pt-BR" sz="1200" i="1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21</a:t>
            </a:fld>
            <a:endParaRPr lang="pt-B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CENÁRIOS E PROPOSTAs </a:t>
            </a: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>1999  PITU 2020</a:t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>método:</a:t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>avaliação de alternativas</a:t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>possível pela distribuição espacial </a:t>
            </a:r>
            <a:br>
              <a:rPr lang="pt-BR" sz="14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>	dos fatores de demanda</a:t>
            </a:r>
            <a:r>
              <a:rPr lang="pt-BR" sz="1200" smtClean="0"/>
              <a:t/>
            </a:r>
            <a:br>
              <a:rPr lang="pt-BR" sz="1200" smtClean="0"/>
            </a:br>
            <a:r>
              <a:rPr lang="pt-BR" sz="1200" smtClean="0"/>
              <a:t/>
            </a:r>
            <a:br>
              <a:rPr lang="pt-BR" sz="1200" smtClean="0"/>
            </a:br>
            <a:r>
              <a:rPr lang="pt-BR" sz="1600" smtClean="0"/>
              <a:t>benefícios</a:t>
            </a:r>
            <a:br>
              <a:rPr lang="pt-BR" sz="1600" smtClean="0"/>
            </a:br>
            <a:r>
              <a:rPr lang="pt-BR" sz="1400" smtClean="0"/>
              <a:t>	ganhos de tempo</a:t>
            </a:r>
            <a:br>
              <a:rPr lang="pt-BR" sz="1400" smtClean="0"/>
            </a:br>
            <a:r>
              <a:rPr lang="pt-BR" sz="1400" smtClean="0"/>
              <a:t>	acessibilidade a empregos</a:t>
            </a:r>
            <a:br>
              <a:rPr lang="pt-BR" sz="1400" smtClean="0"/>
            </a:br>
            <a:r>
              <a:rPr lang="pt-BR" sz="1400" smtClean="0"/>
              <a:t>	por faixas de renda</a:t>
            </a:r>
            <a:br>
              <a:rPr lang="pt-BR" sz="1400" smtClean="0"/>
            </a:br>
            <a:r>
              <a:rPr lang="pt-BR" sz="1400" smtClean="0"/>
              <a:t/>
            </a:r>
            <a:br>
              <a:rPr lang="pt-BR" sz="1400" smtClean="0"/>
            </a:br>
            <a:r>
              <a:rPr lang="pt-BR" sz="1600" smtClean="0"/>
              <a:t>rede aberta melhor</a:t>
            </a:r>
            <a:r>
              <a:rPr lang="pt-BR" sz="1200" smtClean="0"/>
              <a:t/>
            </a:r>
            <a:br>
              <a:rPr lang="pt-BR" sz="12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>								</a:t>
            </a:r>
            <a:endParaRPr lang="pt-BR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426340"/>
            <a:ext cx="914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3250" name="Picture 2" descr="PITU Coletiv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068960"/>
            <a:ext cx="3528392" cy="2699220"/>
          </a:xfrm>
          <a:prstGeom prst="rect">
            <a:avLst/>
          </a:prstGeom>
          <a:noFill/>
        </p:spPr>
      </p:pic>
      <p:pic>
        <p:nvPicPr>
          <p:cNvPr id="7" name="Picture 2" descr="D:\WEB\fau\docentes\depprojeto\c_deak\CD\1disc\07-Sem-MPL\32-PITU2020\2PITU2020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915816" y="1124744"/>
            <a:ext cx="1882642" cy="1644370"/>
          </a:xfrm>
          <a:prstGeom prst="rect">
            <a:avLst/>
          </a:prstGeom>
          <a:noFill/>
        </p:spPr>
      </p:pic>
      <p:pic>
        <p:nvPicPr>
          <p:cNvPr id="8" name="Picture 2" descr="D:\ZW\FAU\aulas\13vistu-poli\PITU2020-RB2-centr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124744"/>
            <a:ext cx="1873238" cy="1636157"/>
          </a:xfrm>
          <a:prstGeom prst="rect">
            <a:avLst/>
          </a:prstGeom>
          <a:noFill/>
        </p:spPr>
      </p:pic>
      <p:pic>
        <p:nvPicPr>
          <p:cNvPr id="9" name="Picture 2" descr="D:\ZW\FAU\aulas\13vistu-poli\PITU2020-RB3-dens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1124744"/>
            <a:ext cx="1896168" cy="1656184"/>
          </a:xfrm>
          <a:prstGeom prst="rect">
            <a:avLst/>
          </a:prstGeom>
          <a:noFill/>
        </p:spPr>
      </p:pic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22</a:t>
            </a:fld>
            <a:endParaRPr lang="pt-B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CENÁRIOS E PROPOSTAs </a:t>
            </a: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>1990  Rede básica 90</a:t>
            </a:r>
            <a: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1999  PITU 2020</a:t>
            </a:r>
            <a:b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2005  PITU 2025 </a:t>
            </a: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>								</a:t>
            </a:r>
            <a:endParaRPr lang="pt-BR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426340"/>
            <a:ext cx="914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7346" name="Picture 2" descr="D:\WEB\fau\docentes\depprojeto\c_deak\CD\1disc\07-Sem-MPL\31-Metro90\1Metro-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1772816"/>
            <a:ext cx="3380124" cy="2952328"/>
          </a:xfrm>
          <a:prstGeom prst="rect">
            <a:avLst/>
          </a:prstGeom>
          <a:noFill/>
        </p:spPr>
      </p:pic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608040" cy="365125"/>
          </a:xfrm>
        </p:spPr>
        <p:txBody>
          <a:bodyPr/>
          <a:lstStyle/>
          <a:p>
            <a:r>
              <a:rPr lang="es-ES" smtClean="0"/>
              <a:t>Csaba Deák  FAUUSP       http://www.usp.br/fau/deak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23</a:t>
            </a:fld>
            <a:endParaRPr lang="pt-B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CENÁRIOS E PROPOSTAs </a:t>
            </a: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1990  Rede básica 90</a:t>
            </a:r>
            <a: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>1999  PITU 2020 densa</a:t>
            </a:r>
            <a: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2005  PITU 2025 </a:t>
            </a: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>								</a:t>
            </a:r>
            <a:endParaRPr lang="pt-BR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426340"/>
            <a:ext cx="914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9394" name="Picture 2" descr="D:\ZW\FAU\aulas\13vistu-poli\PITU2020-RB3-dens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7" y="1772816"/>
            <a:ext cx="3384376" cy="29560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24</a:t>
            </a:fld>
            <a:endParaRPr lang="pt-B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CENÁRIOS E PROPOSTAs </a:t>
            </a: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1990  Rede básica 90</a:t>
            </a:r>
            <a: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>1999  PITU 2020 central</a:t>
            </a:r>
            <a: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2005  PITU 2025 </a:t>
            </a: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>								</a:t>
            </a:r>
            <a:endParaRPr lang="pt-BR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426340"/>
            <a:ext cx="914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8370" name="Picture 2" descr="D:\ZW\FAU\aulas\13vistu-poli\PITU2020-RB2-centr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1768203"/>
            <a:ext cx="3385406" cy="2956941"/>
          </a:xfrm>
          <a:prstGeom prst="rect">
            <a:avLst/>
          </a:prstGeom>
          <a:noFill/>
        </p:spPr>
      </p:pic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608040" cy="365125"/>
          </a:xfrm>
        </p:spPr>
        <p:txBody>
          <a:bodyPr/>
          <a:lstStyle/>
          <a:p>
            <a:r>
              <a:rPr lang="es-ES" smtClean="0"/>
              <a:t>Csaba Deák  FAUUSP       http://www.usp.br/fau/deak</a:t>
            </a: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25</a:t>
            </a:fld>
            <a:endParaRPr lang="pt-B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CENÁRIOS E PROPOSTAs </a:t>
            </a:r>
            <a: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20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1990  Rede básica 90</a:t>
            </a:r>
            <a: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05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>1999  PITU 2020 aberta</a:t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>	(proposta final)</a:t>
            </a:r>
            <a: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2005  PITU 2025 </a:t>
            </a: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>								</a:t>
            </a:r>
            <a:endParaRPr lang="pt-BR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426340"/>
            <a:ext cx="914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6322" name="Picture 2" descr="D:\WEB\fau\docentes\depprojeto\c_deak\CD\1disc\07-Sem-MPL\32-PITU2020\2PITU2020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635896" y="1772816"/>
            <a:ext cx="3384376" cy="2956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26</a:t>
            </a:fld>
            <a:endParaRPr lang="pt-B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CENÁRIOS E PROPOSTAs </a:t>
            </a:r>
            <a:b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1990  Rede básica 90</a:t>
            </a:r>
            <a:b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1999  PITU 2020</a:t>
            </a:r>
            <a:b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>2005  PITU 2025 </a:t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reversão</a:t>
            </a: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>								</a:t>
            </a:r>
            <a:endParaRPr lang="pt-BR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426340"/>
            <a:ext cx="914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5299" name="Picture 3" descr="D:\WEB\fau\docentes\depprojeto\c_deak\CD\1disc\07-Sem-MPL\33-PITU2025\3PITU2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1772816"/>
            <a:ext cx="3380125" cy="2952328"/>
          </a:xfrm>
          <a:prstGeom prst="rect">
            <a:avLst/>
          </a:prstGeom>
          <a:noFill/>
        </p:spPr>
      </p:pic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27</a:t>
            </a:fld>
            <a:endParaRPr lang="pt-B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en-US" sz="2000" cap="all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</a:t>
            </a:r>
            <a:r>
              <a:rPr lang="pt-BR" sz="2000" cap="all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DIScussão: As questões de  desenvolvimento no brasil</a:t>
            </a:r>
            <a:r>
              <a:rPr lang="pt-BR" sz="20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pt-BR" sz="20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>O significado das alternativas a longo prazo</a:t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600" smtClean="0">
                <a:solidFill>
                  <a:schemeClr val="tx2">
                    <a:lumMod val="75000"/>
                  </a:schemeClr>
                </a:solidFill>
              </a:rPr>
              <a:t>No Brasil: não é meramente </a:t>
            </a:r>
            <a:r>
              <a:rPr lang="pt-BR" sz="1600" u="sng" smtClean="0">
                <a:solidFill>
                  <a:schemeClr val="tx2">
                    <a:lumMod val="75000"/>
                  </a:schemeClr>
                </a:solidFill>
              </a:rPr>
              <a:t>Q</a:t>
            </a:r>
            <a:r>
              <a:rPr lang="pt-BR" sz="1600" smtClean="0">
                <a:solidFill>
                  <a:schemeClr val="tx2">
                    <a:lumMod val="75000"/>
                  </a:schemeClr>
                </a:solidFill>
              </a:rPr>
              <a:t> de conjuntura:</a:t>
            </a:r>
            <a:br>
              <a:rPr lang="pt-BR" sz="16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6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6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600" smtClean="0">
                <a:solidFill>
                  <a:schemeClr val="tx2">
                    <a:lumMod val="75000"/>
                  </a:schemeClr>
                </a:solidFill>
              </a:rPr>
              <a:t>Ruptura com padrão de reprodução colonial</a:t>
            </a:r>
            <a:br>
              <a:rPr lang="pt-BR" sz="16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600" smtClean="0">
                <a:solidFill>
                  <a:schemeClr val="tx2">
                    <a:lumMod val="75000"/>
                  </a:schemeClr>
                </a:solidFill>
              </a:rPr>
              <a:t>	(‘herança’ ~)</a:t>
            </a:r>
            <a:r>
              <a:rPr lang="pt-B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1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11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600" smtClean="0">
                <a:solidFill>
                  <a:schemeClr val="tx2">
                    <a:lumMod val="75000"/>
                  </a:schemeClr>
                </a:solidFill>
              </a:rPr>
              <a:t>Transformação de uma sociedade de elite</a:t>
            </a:r>
            <a:r>
              <a:rPr lang="pt-B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600" smtClean="0">
                <a:solidFill>
                  <a:schemeClr val="tx2">
                    <a:lumMod val="75000"/>
                  </a:schemeClr>
                </a:solidFill>
              </a:rPr>
              <a:t>	em burguesa</a:t>
            </a:r>
            <a:r>
              <a:rPr lang="pt-B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60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>Referência</a:t>
            </a:r>
            <a:br>
              <a:rPr lang="pt-BR" sz="14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200" smtClean="0">
                <a:solidFill>
                  <a:schemeClr val="tx2">
                    <a:lumMod val="75000"/>
                  </a:schemeClr>
                </a:solidFill>
              </a:rPr>
              <a:t>Deák, Csaba (1991) “</a:t>
            </a:r>
            <a:r>
              <a:rPr lang="pt-BR" sz="1200" smtClean="0">
                <a:solidFill>
                  <a:schemeClr val="tx2">
                    <a:lumMod val="75000"/>
                  </a:schemeClr>
                </a:solidFill>
                <a:hlinkClick r:id="rId2"/>
              </a:rPr>
              <a:t>Acumulação entravada no Brasil</a:t>
            </a:r>
            <a:r>
              <a:rPr lang="pt-BR" sz="1200" smtClean="0">
                <a:solidFill>
                  <a:schemeClr val="tx2">
                    <a:lumMod val="75000"/>
                  </a:schemeClr>
                </a:solidFill>
              </a:rPr>
              <a:t>” </a:t>
            </a:r>
            <a:r>
              <a:rPr lang="pt-BR" sz="1200" i="1" smtClean="0">
                <a:solidFill>
                  <a:schemeClr val="tx2">
                    <a:lumMod val="75000"/>
                  </a:schemeClr>
                </a:solidFill>
              </a:rPr>
              <a:t>Espaço &amp; Debates</a:t>
            </a:r>
            <a:r>
              <a:rPr lang="pt-BR" sz="1200" smtClean="0">
                <a:solidFill>
                  <a:schemeClr val="tx2">
                    <a:lumMod val="75000"/>
                  </a:schemeClr>
                </a:solidFill>
              </a:rPr>
              <a:t> 32:32-46</a:t>
            </a:r>
            <a:r>
              <a:rPr lang="pt-BR" sz="1100" smtClean="0"/>
              <a:t/>
            </a:r>
            <a:br>
              <a:rPr lang="pt-BR" sz="11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>								</a:t>
            </a:r>
            <a:endParaRPr lang="pt-BR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426340"/>
            <a:ext cx="914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9" descr="D:\ZW\FAU\aulas\13vistu-poli\long-term-income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268760"/>
            <a:ext cx="2893674" cy="2433518"/>
          </a:xfrm>
          <a:prstGeom prst="rect">
            <a:avLst/>
          </a:prstGeom>
          <a:noFill/>
        </p:spPr>
      </p:pic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28</a:t>
            </a:fld>
            <a:endParaRPr lang="pt-B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68000">
              <a:spcBef>
                <a:spcPts val="0"/>
              </a:spcBef>
            </a:pPr>
            <a:r>
              <a:rPr lang="en-US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DIScussão: As questões de  desenvolvimento no brasil</a:t>
            </a: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>A gênese da sociedade brasileira</a:t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600" i="1" smtClean="0"/>
              <a:t>Produção colonial</a:t>
            </a:r>
            <a:r>
              <a:rPr lang="pt-BR" sz="1600" smtClean="0"/>
              <a:t>: Acumulação com expatriação </a:t>
            </a:r>
            <a:r>
              <a:rPr lang="pt-B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sociedade colonial</a:t>
            </a:r>
            <a: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180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pt-BR" sz="1600" smtClean="0">
                <a:solidFill>
                  <a:srgbClr val="C00000"/>
                </a:solidFill>
              </a:rPr>
              <a:t>Independência: manutenção do </a:t>
            </a:r>
            <a:r>
              <a:rPr lang="pt-BR" sz="1600" i="1" smtClean="0">
                <a:solidFill>
                  <a:srgbClr val="C00000"/>
                </a:solidFill>
              </a:rPr>
              <a:t>status quo</a:t>
            </a:r>
            <a:r>
              <a:rPr lang="pt-BR" sz="1800" smtClean="0">
                <a:solidFill>
                  <a:srgbClr val="C00000"/>
                </a:solidFill>
              </a:rPr>
              <a:t/>
            </a:r>
            <a:br>
              <a:rPr lang="pt-BR" sz="1800" smtClean="0">
                <a:solidFill>
                  <a:srgbClr val="C00000"/>
                </a:solidFill>
              </a:rPr>
            </a:br>
            <a:r>
              <a:rPr lang="pt-BR" sz="1800" smtClean="0">
                <a:solidFill>
                  <a:srgbClr val="C00000"/>
                </a:solidFill>
              </a:rPr>
              <a:t>	</a:t>
            </a: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(ISEB, Emília Viotti –</a:t>
            </a:r>
            <a:r>
              <a:rPr lang="pt-BR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cit</a:t>
            </a:r>
            <a:r>
              <a:rPr lang="pt-BR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em Deák,1991)</a:t>
            </a: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800" i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Brasil</a:t>
            </a:r>
            <a:r>
              <a:rPr lang="pt-BR" sz="18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 acumulação entravada</a:t>
            </a: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40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>Instrumentos do entravamento:</a:t>
            </a:r>
            <a:br>
              <a:rPr lang="pt-BR" sz="14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200" smtClean="0">
                <a:solidFill>
                  <a:schemeClr val="tx2">
                    <a:lumMod val="75000"/>
                  </a:schemeClr>
                </a:solidFill>
              </a:rPr>
              <a:t>(os próprios instrumentos de política econômica)</a:t>
            </a:r>
            <a:r>
              <a:rPr lang="pt-BR" sz="1200" smtClean="0"/>
              <a:t/>
            </a:r>
            <a:br>
              <a:rPr lang="pt-BR" sz="12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i="1" smtClean="0"/>
              <a:t>Infraestrutura</a:t>
            </a:r>
            <a:r>
              <a:rPr lang="pt-BR" sz="1600" smtClean="0"/>
              <a:t>: precária, fragmentada		</a:t>
            </a:r>
            <a:br>
              <a:rPr lang="pt-BR" sz="1600" smtClean="0"/>
            </a:br>
            <a:r>
              <a:rPr lang="pt-BR" sz="1600" i="1" smtClean="0"/>
              <a:t>Condições urbanas</a:t>
            </a:r>
            <a:r>
              <a:rPr lang="pt-BR" sz="1600" smtClean="0"/>
              <a:t>: baixo nível de reprodução da força de trabalho</a:t>
            </a:r>
            <a:endParaRPr lang="pt-BR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426340"/>
            <a:ext cx="914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4" descr="D:\WEB\fau\docentes\depprojeto\c_deak\CD\1disc\07-ev-AC\51-soc-elit\ac-ent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068960"/>
            <a:ext cx="3429000" cy="1695451"/>
          </a:xfrm>
          <a:prstGeom prst="rect">
            <a:avLst/>
          </a:prstGeom>
          <a:noFill/>
        </p:spPr>
      </p:pic>
      <p:pic>
        <p:nvPicPr>
          <p:cNvPr id="11" name="Picture 6" descr="D:\WEB\fau\docentes\depprojeto\c_deak\CD\1disc\a3-ace\1genese\a3-d2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1379640"/>
            <a:ext cx="2232248" cy="1641359"/>
          </a:xfrm>
          <a:prstGeom prst="rect">
            <a:avLst/>
          </a:prstGeom>
          <a:noFill/>
        </p:spPr>
      </p:pic>
      <p:sp>
        <p:nvSpPr>
          <p:cNvPr id="15" name="Bent Arrow 14"/>
          <p:cNvSpPr/>
          <p:nvPr/>
        </p:nvSpPr>
        <p:spPr>
          <a:xfrm flipV="1">
            <a:off x="1547664" y="1772816"/>
            <a:ext cx="216024" cy="144016"/>
          </a:xfrm>
          <a:prstGeom prst="bentArrow">
            <a:avLst/>
          </a:prstGeom>
          <a:solidFill>
            <a:schemeClr val="accent1">
              <a:lumMod val="60000"/>
              <a:lumOff val="4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1307976" y="3645024"/>
          <a:ext cx="3912096" cy="1767840"/>
        </p:xfrm>
        <a:graphic>
          <a:graphicData uri="http://schemas.openxmlformats.org/drawingml/2006/table">
            <a:tbl>
              <a:tblPr/>
              <a:tblGrid>
                <a:gridCol w="1956048"/>
                <a:gridCol w="1956048"/>
              </a:tblGrid>
              <a:tr h="279970">
                <a:tc>
                  <a:txBody>
                    <a:bodyPr/>
                    <a:lstStyle/>
                    <a:p>
                      <a:r>
                        <a:rPr lang="pt-BR" sz="1400" b="1"/>
                        <a:t>  </a:t>
                      </a:r>
                      <a:r>
                        <a:rPr lang="pt-BR" sz="1400" b="1">
                          <a:solidFill>
                            <a:srgbClr val="000066"/>
                          </a:solidFill>
                        </a:rPr>
                        <a:t>finanças:</a:t>
                      </a:r>
                      <a:endParaRPr lang="pt-BR" sz="1400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/>
                        <a:t>crédito 0; juros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867906">
                <a:tc>
                  <a:txBody>
                    <a:bodyPr/>
                    <a:lstStyle/>
                    <a:p>
                      <a:r>
                        <a:rPr lang="pt-BR" sz="1400" b="1"/>
                        <a:t>  </a:t>
                      </a:r>
                      <a:r>
                        <a:rPr lang="pt-BR" sz="1400" b="1">
                          <a:solidFill>
                            <a:srgbClr val="000066"/>
                          </a:solidFill>
                        </a:rPr>
                        <a:t>setores-chave:</a:t>
                      </a:r>
                      <a:endParaRPr lang="pt-BR" sz="1400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smtClean="0"/>
                        <a:t>atrofia crônica</a:t>
                      </a:r>
                      <a:r>
                        <a:rPr lang="pt-BR" sz="1400"/>
                        <a:t/>
                      </a:r>
                      <a:br>
                        <a:rPr lang="pt-BR" sz="1400"/>
                      </a:br>
                      <a:r>
                        <a:rPr lang="pt-BR" sz="1400"/>
                        <a:t>K^ estrangeiro</a:t>
                      </a:r>
                      <a:br>
                        <a:rPr lang="pt-BR" sz="1400"/>
                      </a:br>
                      <a:r>
                        <a:rPr lang="pt-BR" sz="1400"/>
                        <a:t>Estado (nacionalismo</a:t>
                      </a:r>
                      <a:br>
                        <a:rPr lang="pt-BR" sz="1400"/>
                      </a:br>
                      <a:r>
                        <a:rPr lang="pt-BR" sz="1400"/>
                        <a:t>  sem burguesia (Vargas)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5948">
                <a:tc>
                  <a:txBody>
                    <a:bodyPr/>
                    <a:lstStyle/>
                    <a:p>
                      <a:r>
                        <a:rPr lang="pt-BR" sz="1400" b="1"/>
                        <a:t>  </a:t>
                      </a:r>
                      <a:r>
                        <a:rPr lang="pt-BR" sz="1400" b="1">
                          <a:solidFill>
                            <a:srgbClr val="000066"/>
                          </a:solidFill>
                        </a:rPr>
                        <a:t>indústrias M^ interno:</a:t>
                      </a:r>
                      <a:endParaRPr lang="pt-BR" sz="1400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/>
                        <a:t>superproteção (fragilidade)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5436096" y="4725144"/>
            <a:ext cx="3384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 a Independência, a expatriação de excedente, de tributo colonial, toma novas formas, como  serviço de dívida externa, remessa de lucros e conta de serviços (fretes e seguros/resseguros)</a:t>
            </a:r>
            <a:endParaRPr lang="pt-BR" sz="11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Bent Arrow 30"/>
          <p:cNvSpPr/>
          <p:nvPr/>
        </p:nvSpPr>
        <p:spPr>
          <a:xfrm flipV="1">
            <a:off x="1566000" y="1988840"/>
            <a:ext cx="144016" cy="468000"/>
          </a:xfrm>
          <a:prstGeom prst="bentArrow">
            <a:avLst/>
          </a:prstGeom>
          <a:solidFill>
            <a:schemeClr val="accent1">
              <a:lumMod val="60000"/>
              <a:lumOff val="4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 descr="D:\WEB\fau\docentes\depprojeto\c_deak\CD\1disc\a3-ace\1genese\a3-d2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060848"/>
            <a:ext cx="1656184" cy="1217782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29</a:t>
            </a:fld>
            <a:endParaRPr lang="pt-B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60000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en-US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DIScussão: As questões de  desenvolvimento no brasil</a:t>
            </a: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/>
              <a:t>Longo prazo:	</a:t>
            </a:r>
            <a:br>
              <a:rPr lang="pt-BR" sz="2000" smtClean="0"/>
            </a:br>
            <a:r>
              <a:rPr lang="pt-BR" sz="20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esgotamento do estágio extensivo </a:t>
            </a:r>
            <a:r>
              <a:rPr lang="pt-BR" sz="2800" baseline="-150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~</a:t>
            </a:r>
            <a:r>
              <a:rPr lang="pt-BR" sz="20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1975</a:t>
            </a:r>
            <a:br>
              <a:rPr lang="pt-BR" sz="20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txa de crescimento menor:</a:t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2000" smtClean="0"/>
              <a:t>			     ?			</a:t>
            </a:r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acumulação</a:t>
            </a:r>
            <a:r>
              <a:rPr lang="pt-BR" sz="1600" smtClean="0">
                <a:solidFill>
                  <a:srgbClr val="C00000"/>
                </a:solidFill>
              </a:rPr>
              <a:t>  </a:t>
            </a:r>
            <a:br>
              <a:rPr lang="pt-BR" sz="1600" smtClean="0">
                <a:solidFill>
                  <a:srgbClr val="C00000"/>
                </a:solidFill>
              </a:rPr>
            </a:br>
            <a:r>
              <a:rPr lang="pt-BR" sz="1600" smtClean="0">
                <a:solidFill>
                  <a:srgbClr val="C00000"/>
                </a:solidFill>
              </a:rPr>
              <a:t>		</a:t>
            </a:r>
            <a:r>
              <a:rPr lang="pt-BR" sz="2100" smtClean="0">
                <a:solidFill>
                  <a:srgbClr val="C00000"/>
                </a:solidFill>
              </a:rPr>
              <a:t>		</a:t>
            </a:r>
            <a:r>
              <a:rPr lang="pt-BR" sz="2200" smtClean="0">
                <a:solidFill>
                  <a:srgbClr val="C00000"/>
                </a:solidFill>
              </a:rPr>
              <a:t>  </a:t>
            </a:r>
            <a:r>
              <a:rPr lang="pt-BR" sz="1800" smtClean="0">
                <a:solidFill>
                  <a:srgbClr val="C00000"/>
                </a:solidFill>
              </a:rPr>
              <a:t> </a:t>
            </a:r>
            <a:r>
              <a:rPr lang="pt-BR" sz="2200" smtClean="0">
                <a:solidFill>
                  <a:srgbClr val="C00000"/>
                </a:solidFill>
              </a:rPr>
              <a:t>     </a:t>
            </a:r>
            <a:r>
              <a:rPr lang="pt-BR" sz="1600" i="1" smtClean="0">
                <a:solidFill>
                  <a:srgbClr val="C00000"/>
                </a:solidFill>
              </a:rPr>
              <a:t>ou</a:t>
            </a:r>
            <a:r>
              <a:rPr lang="pt-BR" sz="1600" smtClean="0">
                <a:solidFill>
                  <a:srgbClr val="C00000"/>
                </a:solidFill>
              </a:rPr>
              <a:t/>
            </a:r>
            <a:br>
              <a:rPr lang="pt-BR" sz="1600" smtClean="0">
                <a:solidFill>
                  <a:srgbClr val="C00000"/>
                </a:solidFill>
              </a:rPr>
            </a:br>
            <a:r>
              <a:rPr lang="pt-BR" sz="1100" smtClean="0">
                <a:solidFill>
                  <a:srgbClr val="C00000"/>
                </a:solidFill>
              </a:rPr>
              <a:t>					</a:t>
            </a:r>
            <a:r>
              <a:rPr lang="pt-BR" sz="900" smtClean="0">
                <a:solidFill>
                  <a:srgbClr val="C00000"/>
                </a:solidFill>
              </a:rPr>
              <a:t> </a:t>
            </a:r>
            <a:r>
              <a:rPr lang="pt-BR" sz="1600" smtClean="0">
                <a:solidFill>
                  <a:srgbClr val="C00000"/>
                </a:solidFill>
              </a:rPr>
              <a:t/>
            </a:r>
            <a:br>
              <a:rPr lang="pt-BR" sz="1600" smtClean="0">
                <a:solidFill>
                  <a:srgbClr val="C00000"/>
                </a:solidFill>
              </a:rPr>
            </a:br>
            <a:r>
              <a:rPr lang="pt-BR" sz="1600" smtClean="0">
                <a:solidFill>
                  <a:srgbClr val="C00000"/>
                </a:solidFill>
              </a:rPr>
              <a:t>						</a:t>
            </a:r>
            <a: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expatriação</a:t>
            </a:r>
            <a:br>
              <a:rPr lang="pt-BR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20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crise; ‘impasse’; ‘décadas perdidas’</a:t>
            </a:r>
            <a:r>
              <a:rPr lang="pt-BR" sz="2000" smtClean="0"/>
              <a:t>							</a:t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Evolução recente:</a:t>
            </a: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>crescimento com desnacionalização</a:t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10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t-BR" sz="1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600" smtClean="0"/>
              <a:t>	Dívida externa substituída por desnacionalização</a:t>
            </a:r>
            <a:br>
              <a:rPr lang="pt-BR" sz="1600" smtClean="0"/>
            </a:br>
            <a:r>
              <a:rPr lang="pt-BR" sz="1600" smtClean="0"/>
              <a:t>		Crescimento ~ 1994-2010:</a:t>
            </a:r>
            <a:br>
              <a:rPr lang="pt-BR" sz="1600" smtClean="0"/>
            </a:br>
            <a:r>
              <a:rPr lang="pt-BR" sz="1600" smtClean="0"/>
              <a:t>		desenvolvimento? (BRIC-s !?)</a:t>
            </a:r>
            <a:br>
              <a:rPr lang="pt-BR" sz="1600" smtClean="0"/>
            </a:br>
            <a:r>
              <a:rPr lang="pt-BR" sz="1600" smtClean="0"/>
              <a:t>	Entreguismo 1991-1999  </a:t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>	</a:t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endParaRPr lang="pt-BR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426340"/>
            <a:ext cx="914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8370" name="Picture 2" descr="D:\WEB\fau\docentes\depprojeto\c_deak\CD\1disc\a3-ace\2expat\entreg\entr91-9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3345" y="908720"/>
            <a:ext cx="2297087" cy="1800200"/>
          </a:xfrm>
          <a:prstGeom prst="rect">
            <a:avLst/>
          </a:prstGeom>
          <a:noFill/>
        </p:spPr>
      </p:pic>
      <p:pic>
        <p:nvPicPr>
          <p:cNvPr id="58372" name="Picture 4" descr="D:\WEB\fau\docentes\depprojeto\c_deak\CD\1disc\a3-ace\2expat\entreg\entr91-96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3946" y="2780928"/>
            <a:ext cx="2276486" cy="1800200"/>
          </a:xfrm>
          <a:prstGeom prst="rect">
            <a:avLst/>
          </a:prstGeom>
          <a:noFill/>
        </p:spPr>
      </p:pic>
      <p:pic>
        <p:nvPicPr>
          <p:cNvPr id="58374" name="Picture 6" descr="D:\WEB\fau\docentes\depprojeto\c_deak\CD\1disc\a3-ace\2expat\entreg\entr91-92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83946" y="4653135"/>
            <a:ext cx="2276486" cy="1800200"/>
          </a:xfrm>
          <a:prstGeom prst="rect">
            <a:avLst/>
          </a:prstGeom>
          <a:noFill/>
        </p:spPr>
      </p:pic>
      <p:sp>
        <p:nvSpPr>
          <p:cNvPr id="14" name="Bent Arrow 13"/>
          <p:cNvSpPr/>
          <p:nvPr/>
        </p:nvSpPr>
        <p:spPr>
          <a:xfrm flipV="1">
            <a:off x="5004048" y="5661248"/>
            <a:ext cx="216024" cy="144016"/>
          </a:xfrm>
          <a:prstGeom prst="bentArrow">
            <a:avLst/>
          </a:prstGeom>
          <a:solidFill>
            <a:schemeClr val="tx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6" name="Diamond 15"/>
          <p:cNvSpPr/>
          <p:nvPr/>
        </p:nvSpPr>
        <p:spPr>
          <a:xfrm>
            <a:off x="3635896" y="2348880"/>
            <a:ext cx="360040" cy="432048"/>
          </a:xfrm>
          <a:prstGeom prst="diamond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  <p:cxnSp>
        <p:nvCxnSpPr>
          <p:cNvPr id="18" name="Shape 17"/>
          <p:cNvCxnSpPr>
            <a:stCxn id="16" idx="0"/>
          </p:cNvCxnSpPr>
          <p:nvPr/>
        </p:nvCxnSpPr>
        <p:spPr>
          <a:xfrm rot="5400000" flipH="1" flipV="1">
            <a:off x="3869922" y="2150858"/>
            <a:ext cx="144016" cy="25202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hape 19"/>
          <p:cNvCxnSpPr>
            <a:stCxn id="16" idx="2"/>
          </p:cNvCxnSpPr>
          <p:nvPr/>
        </p:nvCxnSpPr>
        <p:spPr>
          <a:xfrm rot="16200000" flipH="1">
            <a:off x="3833918" y="2762926"/>
            <a:ext cx="216024" cy="25202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30</a:t>
            </a:fld>
            <a:endParaRPr lang="pt-B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en-US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DIScussão: As questões de  desenvolvimento no brasil</a:t>
            </a: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>Condições urbanas</a:t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baixo nível de reprodução da força de trabalho </a:t>
            </a: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4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>Infraestrutura</a:t>
            </a:r>
            <a:r>
              <a:rPr lang="pt-BR" sz="2000" smtClean="0"/>
              <a:t/>
            </a:r>
            <a:br>
              <a:rPr lang="pt-BR" sz="2000" smtClean="0"/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precária, fragmentada</a:t>
            </a:r>
            <a:r>
              <a:rPr lang="pt-BR" sz="1600" smtClean="0"/>
              <a:t>		</a:t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>	</a:t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endParaRPr lang="pt-BR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426340"/>
            <a:ext cx="914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4" descr="D:\ZW\FAU\aulas\13vistu-poli\via1gr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268760"/>
            <a:ext cx="2627784" cy="1967381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6012160" y="3212976"/>
            <a:ext cx="2736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Metrô, 2009  (Início 1968, 72)</a:t>
            </a:r>
            <a:endParaRPr lang="pt-BR" sz="11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7586" name="Picture 2" descr="http://www.usp.br/fau/docentes/depprojeto/c_deak/CD/5bd/1rmsp/m06-ren/rmed97z-z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01470" y="3501009"/>
            <a:ext cx="2690956" cy="194421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6084168" y="5517232"/>
            <a:ext cx="27363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smtClean="0"/>
              <a:t>Distribuição da renda familiar média, 1997</a:t>
            </a:r>
          </a:p>
          <a:p>
            <a:r>
              <a:rPr lang="pt-BR" sz="1100" smtClean="0"/>
              <a:t>Extrema diferenciação do espaço</a:t>
            </a:r>
            <a:endParaRPr lang="pt-BR" sz="1100"/>
          </a:p>
        </p:txBody>
      </p:sp>
      <p:pic>
        <p:nvPicPr>
          <p:cNvPr id="67588" name="Picture 4" descr="http://www.usp.br/fau/docentes/depprojeto/c_deak/CD/1disc/a5-EM-pl/42sp-exs/tam-f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2420888"/>
            <a:ext cx="1937792" cy="1453344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4067944" y="3933056"/>
            <a:ext cx="19442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smtClean="0"/>
              <a:t>Barreiras reforçadas (fura-fila)</a:t>
            </a:r>
            <a:endParaRPr lang="pt-BR" sz="1100"/>
          </a:p>
        </p:txBody>
      </p:sp>
      <p:pic>
        <p:nvPicPr>
          <p:cNvPr id="6758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2420888"/>
            <a:ext cx="10668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2699792" y="414908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smtClean="0"/>
              <a:t>Conectividade: robustez, flexibilidade</a:t>
            </a:r>
            <a:endParaRPr lang="pt-BR" sz="900"/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  <p:pic>
        <p:nvPicPr>
          <p:cNvPr id="51203" name="Picture 3" descr="D:\ZW\FAU\aulas\13vistu-poli\grafo-M0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21151" y="4581128"/>
            <a:ext cx="1774785" cy="1398672"/>
          </a:xfrm>
          <a:prstGeom prst="rect">
            <a:avLst/>
          </a:prstGeom>
          <a:noFill/>
        </p:spPr>
      </p:pic>
      <p:pic>
        <p:nvPicPr>
          <p:cNvPr id="51204" name="Picture 4" descr="D:\ZW\FAU\aulas\13vistu-poli\grafo-M1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95936" y="4581128"/>
            <a:ext cx="1873309" cy="1476317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2267744" y="5949280"/>
            <a:ext cx="3672408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100"/>
              </a:lnSpc>
            </a:pPr>
            <a:r>
              <a:rPr lang="pt-BR" sz="1100" i="1" smtClean="0"/>
              <a:t>Rede de Metrô São Paulo, 2009 e 2011  </a:t>
            </a:r>
            <a:r>
              <a:rPr lang="pt-BR" sz="1100" smtClean="0"/>
              <a:t>–Enfim, uma malha... </a:t>
            </a:r>
            <a:r>
              <a:rPr lang="pt-BR" sz="1050" i="1" smtClean="0"/>
              <a:t>Fonte</a:t>
            </a:r>
            <a:r>
              <a:rPr lang="pt-BR" sz="1050" smtClean="0"/>
              <a:t>: Kiyoto (2013)</a:t>
            </a:r>
            <a:r>
              <a:rPr lang="pt-BR" sz="1600" smtClean="0"/>
              <a:t>  </a:t>
            </a:r>
            <a:endParaRPr lang="pt-BR" sz="16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31</a:t>
            </a:fld>
            <a:endParaRPr lang="pt-B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293496" cy="5400600"/>
          </a:xfrm>
        </p:spPr>
        <p:txBody>
          <a:bodyPr anchor="t" anchorCtr="0">
            <a:noAutofit/>
          </a:bodyPr>
          <a:lstStyle/>
          <a:p>
            <a:pPr algn="l" defTabSz="468000"/>
            <a:r>
              <a:rPr lang="en-US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pt-BR" sz="2000" cap="all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DIScussão: As questões de  desenvolvimento no brasil</a:t>
            </a: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2000" smtClean="0">
                <a:solidFill>
                  <a:schemeClr val="tx2">
                    <a:lumMod val="75000"/>
                  </a:schemeClr>
                </a:solidFill>
              </a:rPr>
              <a:t>Perspectivas da reprodução da sociedade de elite</a:t>
            </a:r>
            <a:br>
              <a:rPr lang="pt-BR" sz="20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t-BR" sz="14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>Crise com a exaustão do estágio extensivo</a:t>
            </a:r>
            <a:br>
              <a:rPr lang="pt-BR" sz="14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>Acumulação entravada é uma dialética:  acumulação           desenvolvimento</a:t>
            </a:r>
            <a:br>
              <a:rPr lang="pt-BR" sz="14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BR" sz="1400" smtClean="0">
                <a:solidFill>
                  <a:schemeClr val="tx2">
                    <a:lumMod val="75000"/>
                  </a:schemeClr>
                </a:solidFill>
              </a:rPr>
              <a:t>						   entravamento:     negação do </a:t>
            </a:r>
            <a:r>
              <a:rPr lang="pt-BR" sz="1800" b="1" baseline="-15000" smtClean="0">
                <a:solidFill>
                  <a:schemeClr val="tx2">
                    <a:lumMod val="75000"/>
                  </a:schemeClr>
                </a:solidFill>
              </a:rPr>
              <a:t>~</a:t>
            </a: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Infraestrutura precária           	 entraves</a:t>
            </a:r>
            <a:b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Espaço coeso 			 desenvolvimento </a:t>
            </a: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Trabalhar por uma condição </a:t>
            </a:r>
            <a:r>
              <a:rPr lang="pt-BR" sz="16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necessária</a:t>
            </a: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-B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(na era neoliberal e a tentativa de desqualificação do planejamento)</a:t>
            </a:r>
            <a:r>
              <a:rPr lang="pt-BR" sz="1600" smtClean="0"/>
              <a:t>	</a:t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r>
              <a:rPr lang="pt-BR" sz="1600" smtClean="0"/>
              <a:t>							* * *</a:t>
            </a:r>
            <a:endParaRPr lang="pt-BR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426340"/>
            <a:ext cx="914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220072" y="2060848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347864" y="2772544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3284240" y="2772544"/>
            <a:ext cx="351656" cy="83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3275856" y="2988568"/>
            <a:ext cx="351656" cy="83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347864" y="2996952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E217-62D9-4AC4-B95C-F19443DA9CE9}" type="slidenum">
              <a:rPr lang="pt-BR" smtClean="0"/>
              <a:pPr/>
              <a:t>32</a:t>
            </a:fld>
            <a:endParaRPr lang="pt-BR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47664" y="548680"/>
            <a:ext cx="7293496" cy="432048"/>
          </a:xfrm>
        </p:spPr>
        <p:txBody>
          <a:bodyPr anchor="t" anchorCtr="0">
            <a:noAutofit/>
          </a:bodyPr>
          <a:lstStyle/>
          <a:p>
            <a:pPr marL="288000" indent="-468000" algn="l">
              <a:spcAft>
                <a:spcPts val="400"/>
              </a:spcAft>
            </a:pPr>
            <a:r>
              <a:rPr lang="pt-BR" sz="2000" cap="all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Bibliografia </a:t>
            </a:r>
            <a:br>
              <a:rPr lang="pt-BR" sz="2000" cap="all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pt-BR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547664" y="1412776"/>
            <a:ext cx="6768752" cy="4248472"/>
          </a:xfrm>
          <a:prstGeom prst="rect">
            <a:avLst/>
          </a:prstGeom>
          <a:ln w="0">
            <a:solidFill>
              <a:schemeClr val="bg2">
                <a:lumMod val="50000"/>
                <a:alpha val="37000"/>
              </a:schemeClr>
            </a:solidFill>
          </a:ln>
        </p:spPr>
        <p:txBody>
          <a:bodyPr vert="horz" lIns="91440" tIns="45720" rIns="91440" bIns="45720" rtlCol="0" anchor="t" anchorCtr="0">
            <a:noAutofit/>
          </a:bodyPr>
          <a:lstStyle/>
          <a:p>
            <a:pPr marL="288000" lvl="0" indent="-468000">
              <a:spcBef>
                <a:spcPct val="0"/>
              </a:spcBef>
              <a:spcAft>
                <a:spcPts val="400"/>
              </a:spcAft>
            </a:pPr>
            <a:r>
              <a:rPr lang="pt-BR" sz="16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DEÁK, Csaba (1988) "</a:t>
            </a:r>
            <a:r>
              <a:rPr lang="pt-BR" sz="160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bg1"/>
                  </a:solidFill>
                </a:uFill>
                <a:hlinkClick r:id="rId2"/>
              </a:rPr>
              <a:t>Distribuição das viagens por tempo de percurso</a:t>
            </a:r>
            <a:r>
              <a:rPr lang="pt-BR" sz="16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"</a:t>
            </a:r>
            <a:r>
              <a:rPr lang="pt-BR" sz="1600" i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Revista EBTU,</a:t>
            </a:r>
            <a:r>
              <a:rPr lang="pt-BR" sz="16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  1 </a:t>
            </a: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88000" marR="0" lvl="0" indent="-4680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DEÁK, Csaba (1989) “</a:t>
            </a:r>
            <a:r>
              <a:rPr kumimoji="0" lang="pt-BR" sz="1600" b="0" i="0" u="sng" strike="noStrike" kern="1200" cap="none" spc="0" normalizeH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>
                  <a:solidFill>
                    <a:schemeClr val="bg1"/>
                  </a:solidFill>
                </a:uFill>
                <a:latin typeface="+mj-lt"/>
                <a:ea typeface="+mj-ea"/>
                <a:cs typeface="+mj-cs"/>
                <a:hlinkClick r:id="rId3"/>
              </a:rPr>
              <a:t>Elementos para uma política de transportes para São Paulo</a:t>
            </a:r>
            <a:r>
              <a:rPr kumimoji="0" lang="pt-BR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” </a:t>
            </a:r>
            <a:r>
              <a:rPr kumimoji="0" lang="pt-BR" sz="1600" b="0" i="1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Espaço &amp; Debates</a:t>
            </a:r>
            <a:r>
              <a:rPr kumimoji="0" lang="pt-BR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28:42-55</a:t>
            </a:r>
          </a:p>
          <a:p>
            <a:pPr marL="288000" lvl="0" indent="-468000">
              <a:spcBef>
                <a:spcPct val="0"/>
              </a:spcBef>
              <a:spcAft>
                <a:spcPts val="400"/>
              </a:spcAft>
            </a:pPr>
            <a:r>
              <a:rPr lang="pt-BR" sz="16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DEÁK, Csaba (1991) "</a:t>
            </a:r>
            <a:r>
              <a:rPr lang="pt-BR" sz="160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bg1"/>
                  </a:solidFill>
                </a:uFill>
                <a:hlinkClick r:id="rId4"/>
              </a:rPr>
              <a:t>Acumulação entravada no Brasil/ E a crise dos anos 80</a:t>
            </a:r>
            <a:r>
              <a:rPr lang="pt-BR" sz="160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bg1"/>
                  </a:solidFill>
                </a:uFill>
              </a:rPr>
              <a:t>" </a:t>
            </a:r>
            <a:r>
              <a:rPr lang="pt-BR" sz="1600" i="1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bg1"/>
                  </a:solidFill>
                </a:uFill>
              </a:rPr>
              <a:t>Espaço &amp; Debates</a:t>
            </a:r>
            <a:r>
              <a:rPr lang="pt-BR" sz="160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bg1"/>
                  </a:solidFill>
                </a:uFill>
              </a:rPr>
              <a:t> 32:32-46</a:t>
            </a:r>
            <a:endParaRPr kumimoji="0" lang="pt-BR" sz="1600" b="0" i="0" strike="noStrike" kern="1200" cap="none" spc="0" normalizeH="0" baseline="0" noProof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>
                <a:solidFill>
                  <a:schemeClr val="bg1"/>
                </a:solidFill>
              </a:uFill>
              <a:latin typeface="+mj-lt"/>
              <a:ea typeface="+mj-ea"/>
              <a:cs typeface="+mj-cs"/>
            </a:endParaRPr>
          </a:p>
          <a:p>
            <a:pPr marL="288000" marR="0" lvl="0" indent="-4680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>
                  <a:solidFill>
                    <a:schemeClr val="bg1"/>
                  </a:solidFill>
                </a:uFill>
                <a:latin typeface="+mj-lt"/>
                <a:ea typeface="+mj-ea"/>
                <a:cs typeface="+mj-cs"/>
              </a:rPr>
              <a:t>KIYOTO, Marcos (2013) </a:t>
            </a:r>
            <a:r>
              <a:rPr kumimoji="0" lang="pt-BR" sz="1600" b="0" i="1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>
                  <a:solidFill>
                    <a:schemeClr val="bg1"/>
                  </a:solidFill>
                </a:uFill>
                <a:latin typeface="+mj-lt"/>
                <a:ea typeface="+mj-ea"/>
                <a:cs typeface="+mj-cs"/>
                <a:hlinkClick r:id="rId5"/>
              </a:rPr>
              <a:t>Transporte sobre trilhos na Região Metropolitana de São Paulo: estudo sobre a concepção e inserção das redes de transporte de alta capacidade</a:t>
            </a:r>
            <a:r>
              <a:rPr kumimoji="0" lang="pt-BR" sz="1600" b="0" i="0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   Mestrado</a:t>
            </a:r>
            <a:r>
              <a:rPr kumimoji="0" lang="pt-BR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FAU</a:t>
            </a:r>
          </a:p>
          <a:p>
            <a:pPr marL="288000" lvl="0" indent="-468000">
              <a:spcBef>
                <a:spcPct val="0"/>
              </a:spcBef>
              <a:spcAft>
                <a:spcPts val="400"/>
              </a:spcAft>
            </a:pPr>
            <a:r>
              <a:rPr lang="pt-BR" sz="16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NIGRIELLO, Andreína (1985) “A expansão da rede de metrô em São Paulo” </a:t>
            </a:r>
            <a:r>
              <a:rPr lang="pt-BR" sz="1600" i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Revista dos Transportes Públicos ANTP</a:t>
            </a:r>
            <a:r>
              <a:rPr lang="pt-BR" sz="16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83:7 - 23, 1999.</a:t>
            </a:r>
          </a:p>
          <a:p>
            <a:pPr marL="288000" lvl="0" indent="-468000">
              <a:spcBef>
                <a:spcPct val="0"/>
              </a:spcBef>
              <a:spcAft>
                <a:spcPts val="400"/>
              </a:spcAft>
            </a:pPr>
            <a:r>
              <a:rPr lang="pt-BR" sz="16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MORI, Klára Kaiser (1999) “A ideologia na constituição do espaço brasileiro" </a:t>
            </a:r>
            <a:r>
              <a:rPr lang="pt-BR" sz="1600" i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</a:t>
            </a:r>
            <a:r>
              <a:rPr lang="pt-BR" sz="16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Deák, Csaba &amp; Schiffer, Sueli (</a:t>
            </a:r>
            <a:r>
              <a:rPr lang="pt-BR" sz="1600" i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Org</a:t>
            </a:r>
            <a:r>
              <a:rPr lang="pt-BR" sz="16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1999)</a:t>
            </a:r>
            <a:r>
              <a:rPr kumimoji="0" lang="pt-BR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t-BR" sz="1600" b="0" i="1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 processo de urbanização</a:t>
            </a:r>
            <a:r>
              <a:rPr kumimoji="0" lang="pt-BR" sz="1600" b="0" i="1" u="none" strike="noStrike" kern="1200" cap="none" spc="0" normalizeH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no Brasil</a:t>
            </a:r>
            <a:r>
              <a:rPr kumimoji="0" lang="pt-BR" sz="1600" b="0" i="0" u="none" strike="noStrike" kern="1200" cap="none" spc="0" normalizeH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Edusp/Fapesp, São Paulo </a:t>
            </a:r>
          </a:p>
          <a:p>
            <a:pPr marL="288000" lvl="0" indent="-468000">
              <a:spcBef>
                <a:spcPct val="0"/>
              </a:spcBef>
              <a:spcAft>
                <a:spcPts val="400"/>
              </a:spcAft>
            </a:pPr>
            <a:r>
              <a:rPr lang="pt-BR" sz="1600" cap="small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Governo de Estado de São Paulo</a:t>
            </a:r>
            <a:r>
              <a:rPr lang="pt-BR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 (2000) </a:t>
            </a:r>
            <a:r>
              <a:rPr lang="pt-BR" sz="1600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PITU 2020</a:t>
            </a:r>
          </a:p>
          <a:p>
            <a:pPr marL="288000" lvl="0" indent="-468000">
              <a:spcBef>
                <a:spcPct val="0"/>
              </a:spcBef>
              <a:spcAft>
                <a:spcPts val="400"/>
              </a:spcAft>
            </a:pPr>
            <a:endParaRPr lang="pt-BR" sz="1600" cap="all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endParaRPr>
          </a:p>
          <a:p>
            <a:pPr marL="288000" marR="0" lvl="0" indent="-4680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544616" cy="365125"/>
          </a:xfrm>
        </p:spPr>
        <p:txBody>
          <a:bodyPr/>
          <a:lstStyle/>
          <a:p>
            <a:r>
              <a:rPr lang="es-ES" i="1" smtClean="0"/>
              <a:t>Cenários</a:t>
            </a:r>
            <a:r>
              <a:rPr lang="es-ES" smtClean="0"/>
              <a:t> 		 Csaba Deák  FAUUSP       http://www.usp.br/fau/deak</a:t>
            </a: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18061</TotalTime>
  <Words>2030</Words>
  <Application>Microsoft Office PowerPoint</Application>
  <PresentationFormat>On-screen Show (4:3)</PresentationFormat>
  <Paragraphs>1132</Paragraphs>
  <Slides>32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Office Theme</vt:lpstr>
      <vt:lpstr>Worksheet</vt:lpstr>
      <vt:lpstr>Picture</vt:lpstr>
      <vt:lpstr>Csaba Deák  FAUUSP</vt:lpstr>
      <vt:lpstr>Escopo do cenário:   Projeção dos fatores de demanda de tráfego para RMSP    Os fatores de geração:  população e renda familiar  empregos  matrículas escolares.  por zonas homogêneas ZH==ZT   Cenários macroeconômicos da PITU2020 e PITU2025 : três cenários de desenvolvimento, com renda per cápita   otimista   –  pleno desenvolvimento   ∆ r/cap = 3% a.a   médio          –  crescimento moderado          ∆ r/cap = 1% a.a   pessimista   –  estagnação            ∆ r/cap = 0% a.a   ano-meta: do plano/projeto, 20-30-40 anos.     </vt:lpstr>
      <vt:lpstr>Escopo do cenário   Padrões de comportamento    segundo a renda familiar    produção de viagens por modos:          coletivo e individual    taxa de motorização               Taxa motorização que então podem ser aplicados aos fatores de  demanda por zonas para gerar as demandas localizadas de transporte individual e coletivo.     </vt:lpstr>
      <vt:lpstr>  i   projeções macroeconômicas   1  População  Crescimento urbano em processo de saturação                     (PUB, 68:  40mi para 2000)                 processo de urbanização: assalariamento                      migração rural-urbana                     um processo de saturação </vt:lpstr>
      <vt:lpstr>  i   projeções macroeconômicas   2  Emprego  Taxa de emprego  em ligeira elevação secular            1970     2010 2020     2030 2040        0.36      0,43  0,44      0,45  0,46  mão de obra feminina  cr da renda, educação  Obs.:  f(PIB) é ´fria’  3  Matrículas  Taxa de matrículas     ↗ com renda   0,28     ↘ envelhecimento da população  constante  Obs.- Precisão dos totais Empr; Matr não importa:  Empr; Matr apenas distribuirão totais gerados pela população</vt:lpstr>
      <vt:lpstr>  i   projeções macroeconômicas   4  Renda e distribuição de renda  Renda per cápita      ∆r(%/a) re-distrib (%/a)       estagnação       0        0 Cenários de    crescimento moderado     1      0,07       pleno desenvolvimento     3      0,20   crucial: (re-)distribuição                    </vt:lpstr>
      <vt:lpstr>  i   projeções macroeconômicas   4  Renda e distribuição de renda  Brasil: evolução recente   Cenários:              recessão-concentração &gt;&gt; década perdida ’80           Alguma distribuição, errática         Crescimento ↔ distribuição          mais cresc → mais distrib (e v-v)         Efeito: re-dist 1% → duplica renda inf’r            </vt:lpstr>
      <vt:lpstr>  I   projeções macroeconômicas   Resumo  Crescimento urbano em processo de saturação      (PUB, 68:  40mi para 2000)    Renda per cápita:  Cenário          ∆r(%/a) re-distrib (%/a)    estagnação        0       0   crescimento moderado       1     0,07    pleno desenvolvimento    3     0,20         .      </vt:lpstr>
      <vt:lpstr>Ii   DESAGREGAçÃO  da  PopulAçÃO           por faixas de renda  1  Faixas de renda familiar nas OD-s: por ZH (distr espacial)           Comportamentos diferentes  quanto à mobilidade,  c/ distrib espacial          Tabela Mob, div modal  por faixa de renda                    </vt:lpstr>
      <vt:lpstr>Ii   DESAGREGAçÃO  da  PopulAçÃO           por faixas de renda   2  Renda familiar por ZH (distr espacial)  e estrutura urbana                         </vt:lpstr>
      <vt:lpstr>Ii   DESAGREGAçÃO  da  PopulAçÃO           por faixas de renda  3  Cálculo faixas de renda  para 3 Cenários                  Redistribuição de renda         Taxas de transferência         Cálculo da nova distribuição por  faixas de renda</vt:lpstr>
      <vt:lpstr>iIi   Distribuição espacial dos fatores de prod/atração        Por zonas homogêneas = ZT  População  Modelo de saturação;  taxas históricas  5 faixas de renda  Emprego  E disperso  E estrutural      Matrículas  Primário    Secundário     Superior   c/ Eestr </vt:lpstr>
      <vt:lpstr>iIi   Distribuição espacial dos fatores de prod/atração        Por zonas homogêneas = ZT  1  População por ZT e 5 faixas de renda  Modelo de saturação;  taxas históricas  5 faixas de renda                     (1)    Em 1987, as faixas de renda equivalentes eram de 0-4; 4-8;  </vt:lpstr>
      <vt:lpstr>iIi   Distribuição espacial dos fatores de prod/atração        Por zonas homogêneas = ZT   1  População por ZT e  5 faixas de renda (Ex. 1)  Modelo de saturação;  Taxas históricas    – extrapolação ZH – com amortizador – compatibilização Tot (taxas negativas no C ok)  5 faixas de renda taxas de transferência                       </vt:lpstr>
      <vt:lpstr>iIi   Distribuição espacial dos fatores de prod/atração        Por zonas homogêneas = ZT   1  População por ZT e  5 faixas de renda (Exemplo 2)  Modelo de saturação;  Taxas históricas    – extrapolação ZH – com amortizador – compatibilização Tot (taxas negativas no C ok)  5 faixas de renda taxas de transferência                       </vt:lpstr>
      <vt:lpstr>iIi   Distribuição espacial dos fatores de prod/atração        Por zonas homogêneas = ZT 2  Empregos  Disperso e estrutural  5 setores </vt:lpstr>
      <vt:lpstr>iIi   Distribuição espacial dos fatores de prod/atração        Por zonas homogêneas = ZT 3  Matrículas   Simplesmente  f(pop)  Txa de matrícula 2020=1997= 0,28  Não varia com renda (total em verde) &gt;&gt;     </vt:lpstr>
      <vt:lpstr>iV   CENÁRIOS E PROPOSTAs   REDE BÁSICA 1990  Evolução recente, proj e metas           Evolução  Projeção pop e renda 2000  Meta:  divisão modal  52/48%         150km Metrô    abrangência   Estimativa do retorno do inv o  Custo 2,5% PIB (em 10 anos)  Ganho 15’ percurso médio       6%        1,3%PIB     40anos   =  66,8%PIB  Benefício/custo 27 vezes = 2700%  Referência DEÁK, Csaba (1989) " Elementos para uma política de transportes para São Paulo” Espaço &amp; Debates 28:42-55           </vt:lpstr>
      <vt:lpstr>iV   CENÁRIOS E PROPOSTAs    1999  PITU 2020  Proposta similar; método: avaliação de alternativas  distribuição espacial de  pop, renda, emp e matr                </vt:lpstr>
      <vt:lpstr> iV   CENÁRIOS E PROPOSTAs    1999  PITU 2020    Distribuição de renda, 1997, 2020   `           Taxas de emprego, 1997, 2020  </vt:lpstr>
      <vt:lpstr>iV   CENÁRIOS E PROPOSTAs      1999  PITU 2020  método: avaliação de alternativas  possível pela distribuição espacial   dos fatores de demanda  benefícios  ganhos de tempo  acessibilidade a empregos  por faixas de renda  rede aberta melhor                </vt:lpstr>
      <vt:lpstr>iV   CENÁRIOS E PROPOSTAs   1990  Rede básica 90  1999  PITU 2020  2005  PITU 2025                 </vt:lpstr>
      <vt:lpstr>iV   CENÁRIOS E PROPOSTAs   1990  Rede básica 90  1999  PITU 2020 densa  2005  PITU 2025                  </vt:lpstr>
      <vt:lpstr>iV   CENÁRIOS E PROPOSTAs   1990  Rede básica 90  1999  PITU 2020 central  2005  PITU 2025                  </vt:lpstr>
      <vt:lpstr>iV   CENÁRIOS E PROPOSTAs   1990  Rede básica 90  1999  PITU 2020 aberta  (proposta final)  2005  PITU 2025                  </vt:lpstr>
      <vt:lpstr>iV   CENÁRIOS E PROPOSTAs   1990  Rede básica 90   1999  PITU 2020  2005  PITU 2025    reversão               </vt:lpstr>
      <vt:lpstr>V   DIScussão: As questões de  desenvolvimento no brasil   O significado das alternativas a longo prazo   No Brasil: não é meramente Q de conjuntura:   Ruptura com padrão de reprodução colonial  (‘herança’ ~)  Transformação de uma sociedade de elite  em burguesa       Referência Deák, Csaba (1991) “Acumulação entravada no Brasil” Espaço &amp; Debates 32:32-46               </vt:lpstr>
      <vt:lpstr>V   DIScussão: As questões de  desenvolvimento no brasil A gênese da sociedade brasileira  Produção colonial: Acumulação com expatriação   sociedade colonial   Independência: manutenção do status quo  (ISEB, Emília Viotti –cit. em Deák,1991) Brasil:  acumulação entravada   Instrumentos do entravamento: (os próprios instrumentos de política econômica)          Infraestrutura: precária, fragmentada   Condições urbanas: baixo nível de reprodução da força de trabalho</vt:lpstr>
      <vt:lpstr>V   DIScussão: As questões de  desenvolvimento no brasil  Longo prazo:  esgotamento do estágio extensivo ~1975  txa de crescimento menor:         ?   acumulação               ou              expatriação   crise; ‘impasse’; ‘décadas perdidas’         Evolução recente: crescimento com desnacionalização    Dívida externa substituída por desnacionalização   Crescimento ~ 1994-2010:   desenvolvimento? (BRIC-s !?)  Entreguismo 1991-1999         </vt:lpstr>
      <vt:lpstr>V   DIScussão: As questões de  desenvolvimento no brasil  Condições urbanas baixo nível de reprodução da força de trabalho  Infraestrutura precária, fragmentada          </vt:lpstr>
      <vt:lpstr>V   DIScussão: As questões de  desenvolvimento no brasil  Perspectivas da reprodução da sociedade de elite  Crise com a exaustão do estágio extensivo Acumulação entravada é uma dialética:  acumulação           desenvolvimento          entravamento:     negação do ~  Infraestrutura precária             entraves Espaço coeso     desenvolvimento   Trabalhar por uma condição necessária (na era neoliberal e a tentativa de desqualificação do planejamento)            * * *</vt:lpstr>
      <vt:lpstr>Bibliografia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Csaba Deák  FAUUSP</dc:title>
  <dc:creator>CD</dc:creator>
  <cp:lastModifiedBy>CD</cp:lastModifiedBy>
  <cp:revision>55</cp:revision>
  <dcterms:created xsi:type="dcterms:W3CDTF">2013-08-20T18:26:28Z</dcterms:created>
  <dcterms:modified xsi:type="dcterms:W3CDTF">2013-09-19T16:03:15Z</dcterms:modified>
</cp:coreProperties>
</file>